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74" r:id="rId4"/>
    <p:sldId id="286" r:id="rId5"/>
    <p:sldId id="275" r:id="rId6"/>
    <p:sldId id="276" r:id="rId7"/>
    <p:sldId id="261" r:id="rId8"/>
    <p:sldId id="277" r:id="rId9"/>
    <p:sldId id="300" r:id="rId10"/>
    <p:sldId id="287" r:id="rId11"/>
    <p:sldId id="293" r:id="rId12"/>
    <p:sldId id="295" r:id="rId13"/>
    <p:sldId id="296" r:id="rId14"/>
    <p:sldId id="297" r:id="rId15"/>
    <p:sldId id="298" r:id="rId16"/>
    <p:sldId id="299" r:id="rId17"/>
    <p:sldId id="285"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3F459390-1E1C-411D-8458-89103E8FCADA}" type="datetimeFigureOut">
              <a:rPr kumimoji="1" lang="ja-JP" altLang="en-US" smtClean="0"/>
              <a:t>2015/12/21</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2015/12/21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2015/12/21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2015/12/21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2015/12/21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2015/12/21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fld id="{3F459390-1E1C-411D-8458-89103E8FCADA}" type="datetimeFigureOut">
              <a:rPr kumimoji="1" lang="ja-JP" altLang="en-US" smtClean="0"/>
              <a:t>2015/12/21</a:t>
            </a:fld>
            <a:endParaRPr kumimoji="1" lang="ja-JP" altLang="en-US"/>
          </a:p>
        </p:txBody>
      </p:sp>
      <p:sp>
        <p:nvSpPr>
          <p:cNvPr id="27" name="スライド番号プレースホルダー 26"/>
          <p:cNvSpPr>
            <a:spLocks noGrp="1"/>
          </p:cNvSpPr>
          <p:nvPr>
            <p:ph type="sldNum" sz="quarter" idx="11"/>
          </p:nvPr>
        </p:nvSpPr>
        <p:spPr/>
        <p:txBody>
          <a:bodyPr rtlCol="0"/>
          <a:lstStyle/>
          <a:p>
            <a:fld id="{ECEFB5F6-5B7B-4331-8236-B68E28616C2C}"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3F459390-1E1C-411D-8458-89103E8FCADA}" type="datetimeFigureOut">
              <a:rPr kumimoji="1" lang="ja-JP" altLang="en-US" smtClean="0"/>
              <a:t>2015/12/21</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F459390-1E1C-411D-8458-89103E8FCADA}" type="datetimeFigureOut">
              <a:rPr kumimoji="1" lang="ja-JP" altLang="en-US" smtClean="0"/>
              <a:t>2015/12/21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2015/12/21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2015/12/21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F459390-1E1C-411D-8458-89103E8FCADA}" type="datetimeFigureOut">
              <a:rPr kumimoji="1" lang="ja-JP" altLang="en-US" smtClean="0"/>
              <a:t>2015/12/21</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CEFB5F6-5B7B-4331-8236-B68E28616C2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764705"/>
            <a:ext cx="8458200" cy="3107208"/>
          </a:xfrm>
        </p:spPr>
        <p:txBody>
          <a:bodyPr>
            <a:normAutofit fontScale="90000"/>
          </a:bodyPr>
          <a:lstStyle/>
          <a:p>
            <a:pPr algn="ct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ja-JP" altLang="en-US" dirty="0" smtClean="0"/>
              <a:t>　</a:t>
            </a: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ja-JP" altLang="en-US" smtClean="0"/>
              <a:t>卒業論文経過報告</a:t>
            </a:r>
            <a:r>
              <a:rPr lang="en-US" altLang="ja-JP" dirty="0"/>
              <a:t/>
            </a:r>
            <a:br>
              <a:rPr lang="en-US" altLang="ja-JP" dirty="0"/>
            </a:br>
            <a:r>
              <a:rPr lang="en-US" altLang="ja-JP" dirty="0" smtClean="0"/>
              <a:t/>
            </a:r>
            <a:br>
              <a:rPr lang="en-US" altLang="ja-JP" dirty="0" smtClean="0"/>
            </a:br>
            <a:endParaRPr kumimoji="1" lang="ja-JP" altLang="en-US" dirty="0"/>
          </a:p>
        </p:txBody>
      </p:sp>
      <p:sp>
        <p:nvSpPr>
          <p:cNvPr id="3" name="サブタイトル 2"/>
          <p:cNvSpPr>
            <a:spLocks noGrp="1"/>
          </p:cNvSpPr>
          <p:nvPr>
            <p:ph type="subTitle" idx="1"/>
          </p:nvPr>
        </p:nvSpPr>
        <p:spPr/>
        <p:txBody>
          <a:bodyPr/>
          <a:lstStyle/>
          <a:p>
            <a:r>
              <a:rPr lang="en-US" altLang="ja-JP" dirty="0" smtClean="0">
                <a:latin typeface="Century" panose="02040604050505020304" pitchFamily="18" charset="0"/>
              </a:rPr>
              <a:t>13x3015</a:t>
            </a:r>
          </a:p>
          <a:p>
            <a:r>
              <a:rPr kumimoji="1" lang="ja-JP" altLang="en-US" dirty="0" smtClean="0">
                <a:latin typeface="Century" panose="02040604050505020304" pitchFamily="18" charset="0"/>
              </a:rPr>
              <a:t>岡本啓吾</a:t>
            </a:r>
            <a:endParaRPr kumimoji="1" lang="ja-JP" altLang="en-US" dirty="0">
              <a:latin typeface="Century" panose="02040604050505020304" pitchFamily="18" charset="0"/>
            </a:endParaRPr>
          </a:p>
        </p:txBody>
      </p:sp>
    </p:spTree>
    <p:extLst>
      <p:ext uri="{BB962C8B-B14F-4D97-AF65-F5344CB8AC3E}">
        <p14:creationId xmlns:p14="http://schemas.microsoft.com/office/powerpoint/2010/main" val="3155981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en-US" altLang="ja-JP" sz="3200" dirty="0" smtClean="0"/>
              <a:t>TPSA</a:t>
            </a:r>
            <a:r>
              <a:rPr lang="ja-JP" altLang="en-US" sz="3200" dirty="0" smtClean="0"/>
              <a:t>における温度設定</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dirty="0" smtClean="0">
                <a:latin typeface="Century" panose="02040604050505020304" pitchFamily="18" charset="0"/>
              </a:rPr>
              <a:t>・問題</a:t>
            </a:r>
            <a:r>
              <a:rPr lang="en-US" altLang="ja-JP" dirty="0" smtClean="0">
                <a:latin typeface="Century" panose="02040604050505020304" pitchFamily="18" charset="0"/>
              </a:rPr>
              <a:t>(</a:t>
            </a:r>
            <a:r>
              <a:rPr lang="ja-JP" altLang="en-US" dirty="0">
                <a:latin typeface="Century" panose="02040604050505020304" pitchFamily="18" charset="0"/>
              </a:rPr>
              <a:t>街</a:t>
            </a:r>
            <a:r>
              <a:rPr lang="ja-JP" altLang="en-US" dirty="0" smtClean="0">
                <a:latin typeface="Century" panose="02040604050505020304" pitchFamily="18" charset="0"/>
              </a:rPr>
              <a:t>の数</a:t>
            </a:r>
            <a:r>
              <a:rPr lang="en-US" altLang="ja-JP" dirty="0" smtClean="0">
                <a:latin typeface="Century" panose="02040604050505020304" pitchFamily="18" charset="0"/>
              </a:rPr>
              <a:t>)</a:t>
            </a:r>
            <a:r>
              <a:rPr lang="ja-JP" altLang="en-US" dirty="0" smtClean="0">
                <a:latin typeface="Century" panose="02040604050505020304" pitchFamily="18" charset="0"/>
              </a:rPr>
              <a:t>を変えると結果がどうなるのか</a:t>
            </a: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r>
              <a:rPr lang="ja-JP" altLang="en-US" dirty="0" smtClean="0">
                <a:latin typeface="Century" panose="02040604050505020304" pitchFamily="18" charset="0"/>
              </a:rPr>
              <a:t>間に合わなかったので次回以降</a:t>
            </a: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smtClean="0">
              <a:latin typeface="Century" panose="02040604050505020304" pitchFamily="18" charset="0"/>
            </a:endParaRPr>
          </a:p>
        </p:txBody>
      </p:sp>
    </p:spTree>
    <p:extLst>
      <p:ext uri="{BB962C8B-B14F-4D97-AF65-F5344CB8AC3E}">
        <p14:creationId xmlns:p14="http://schemas.microsoft.com/office/powerpoint/2010/main" val="905869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en-US" altLang="ja-JP" sz="3200" dirty="0" smtClean="0"/>
              <a:t>TPSA</a:t>
            </a:r>
            <a:r>
              <a:rPr lang="ja-JP" altLang="en-US" sz="3200" dirty="0" smtClean="0"/>
              <a:t>における解交換</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r>
              <a:rPr lang="en-US" altLang="ja-JP" dirty="0" smtClean="0">
                <a:latin typeface="Century" panose="02040604050505020304" pitchFamily="18" charset="0"/>
              </a:rPr>
              <a:t>TPSA</a:t>
            </a:r>
            <a:r>
              <a:rPr lang="ja-JP" altLang="en-US" dirty="0">
                <a:latin typeface="Century" panose="02040604050505020304" pitchFamily="18" charset="0"/>
              </a:rPr>
              <a:t>で</a:t>
            </a:r>
            <a:r>
              <a:rPr lang="ja-JP" altLang="en-US" dirty="0" smtClean="0">
                <a:latin typeface="Century" panose="02040604050505020304" pitchFamily="18" charset="0"/>
              </a:rPr>
              <a:t>は一定期間ごとに隣接する温度間で確率的に解の交換が行われる。これにより、温度スケジュールが自動化される。</a:t>
            </a:r>
            <a:endParaRPr lang="en-US" altLang="ja-JP" dirty="0" smtClean="0">
              <a:latin typeface="Century" panose="02040604050505020304" pitchFamily="18"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556792"/>
            <a:ext cx="5614536"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0315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en-US" altLang="ja-JP" sz="3200" dirty="0" smtClean="0"/>
              <a:t>TPSA</a:t>
            </a:r>
            <a:r>
              <a:rPr lang="ja-JP" altLang="en-US" sz="3200" dirty="0" smtClean="0"/>
              <a:t>における解交換</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089752"/>
              </a:xfrm>
            </p:spPr>
            <p:txBody>
              <a:bodyPr/>
              <a:lstStyle/>
              <a:p>
                <a:pPr marL="109728" indent="0">
                  <a:buNone/>
                </a:pPr>
                <a:endParaRPr lang="en-US" altLang="ja-JP" i="1" dirty="0">
                  <a:latin typeface="Cambria Math"/>
                </a:endParaRPr>
              </a:p>
              <a:p>
                <a:pPr marL="109728" indent="0">
                  <a:buNone/>
                </a:pPr>
                <a14:m>
                  <m:oMathPara xmlns:m="http://schemas.openxmlformats.org/officeDocument/2006/math">
                    <m:oMathParaPr>
                      <m:jc m:val="center"/>
                    </m:oMathParaPr>
                    <m:oMath xmlns:m="http://schemas.openxmlformats.org/officeDocument/2006/math">
                      <m:r>
                        <a:rPr lang="en-US" altLang="ja-JP" b="0" i="1" smtClean="0">
                          <a:latin typeface="Cambria Math"/>
                        </a:rPr>
                        <m:t>𝑃</m:t>
                      </m:r>
                      <m:d>
                        <m:dPr>
                          <m:ctrlPr>
                            <a:rPr lang="en-US" altLang="ja-JP" b="0" i="1" smtClean="0">
                              <a:latin typeface="Cambria Math"/>
                            </a:rPr>
                          </m:ctrlPr>
                        </m:dPr>
                        <m:e>
                          <m:r>
                            <a:rPr lang="en-US" altLang="ja-JP" b="0" i="1" smtClean="0">
                              <a:latin typeface="Cambria Math"/>
                              <a:ea typeface="Cambria Math"/>
                            </a:rPr>
                            <m:t>∆</m:t>
                          </m:r>
                          <m:r>
                            <a:rPr lang="en-US" altLang="ja-JP" b="0" i="1" smtClean="0">
                              <a:latin typeface="Cambria Math"/>
                            </a:rPr>
                            <m:t>𝑇</m:t>
                          </m:r>
                          <m:r>
                            <a:rPr lang="en-US" altLang="ja-JP" b="0" i="1" smtClean="0">
                              <a:latin typeface="Cambria Math"/>
                            </a:rPr>
                            <m:t>,∆</m:t>
                          </m:r>
                          <m:r>
                            <a:rPr lang="en-US" altLang="ja-JP" b="0" i="1" smtClean="0">
                              <a:latin typeface="Cambria Math"/>
                            </a:rPr>
                            <m:t>𝐸</m:t>
                          </m:r>
                        </m:e>
                      </m:d>
                      <m:r>
                        <a:rPr lang="en-US" altLang="ja-JP" b="0" i="1" smtClean="0">
                          <a:latin typeface="Cambria Math"/>
                        </a:rPr>
                        <m:t>=</m:t>
                      </m:r>
                      <m:d>
                        <m:dPr>
                          <m:begChr m:val="{"/>
                          <m:endChr m:val=""/>
                          <m:ctrlPr>
                            <a:rPr lang="en-US" altLang="ja-JP" b="0" i="1" smtClean="0">
                              <a:latin typeface="Cambria Math"/>
                            </a:rPr>
                          </m:ctrlPr>
                        </m:dPr>
                        <m:e>
                          <m:eqArr>
                            <m:eqArrPr>
                              <m:ctrlPr>
                                <a:rPr lang="en-US" altLang="ja-JP" b="0" i="1" smtClean="0">
                                  <a:latin typeface="Cambria Math"/>
                                </a:rPr>
                              </m:ctrlPr>
                            </m:eqArrPr>
                            <m:e>
                              <m:r>
                                <a:rPr lang="en-US" altLang="ja-JP" b="0" i="1" smtClean="0">
                                  <a:latin typeface="Cambria Math"/>
                                </a:rPr>
                                <m:t>1</m:t>
                              </m:r>
                            </m:e>
                            <m:e>
                              <m:r>
                                <m:rPr>
                                  <m:sty m:val="p"/>
                                </m:rPr>
                                <a:rPr lang="en-US" altLang="ja-JP" b="0" i="0" smtClean="0">
                                  <a:latin typeface="Cambria Math"/>
                                </a:rPr>
                                <m:t>exp</m:t>
                              </m:r>
                              <m:r>
                                <a:rPr lang="en-US" altLang="ja-JP" b="0" i="1" smtClean="0">
                                  <a:latin typeface="Cambria Math"/>
                                </a:rPr>
                                <m:t>⁡(−</m:t>
                              </m:r>
                              <m:r>
                                <a:rPr lang="en-US" altLang="ja-JP" b="0" i="1" smtClean="0">
                                  <a:latin typeface="Cambria Math"/>
                                  <a:ea typeface="Cambria Math"/>
                                </a:rPr>
                                <m:t>∆</m:t>
                              </m:r>
                              <m:r>
                                <a:rPr lang="en-US" altLang="ja-JP" b="0" i="1" smtClean="0">
                                  <a:latin typeface="Cambria Math"/>
                                  <a:ea typeface="Cambria Math"/>
                                </a:rPr>
                                <m:t>𝑇</m:t>
                              </m:r>
                              <m:r>
                                <a:rPr lang="en-US" altLang="ja-JP" b="0" i="1" smtClean="0">
                                  <a:latin typeface="Cambria Math"/>
                                  <a:ea typeface="Cambria Math"/>
                                </a:rPr>
                                <m:t>∗∆</m:t>
                              </m:r>
                              <m:r>
                                <a:rPr lang="en-US" altLang="ja-JP" b="0" i="1" smtClean="0">
                                  <a:latin typeface="Cambria Math"/>
                                  <a:ea typeface="Cambria Math"/>
                                </a:rPr>
                                <m:t>𝐸</m:t>
                              </m:r>
                              <m:r>
                                <a:rPr lang="en-US" altLang="ja-JP" b="0" i="1" smtClean="0">
                                  <a:latin typeface="Cambria Math"/>
                                  <a:ea typeface="Cambria Math"/>
                                </a:rPr>
                                <m:t>/(</m:t>
                              </m:r>
                              <m:r>
                                <a:rPr lang="en-US" altLang="ja-JP" b="0" i="1" smtClean="0">
                                  <a:latin typeface="Cambria Math"/>
                                  <a:ea typeface="Cambria Math"/>
                                </a:rPr>
                                <m:t>𝑇</m:t>
                              </m:r>
                              <m:r>
                                <a:rPr lang="en-US" altLang="ja-JP" b="0" i="1" smtClean="0">
                                  <a:latin typeface="Cambria Math"/>
                                  <a:ea typeface="Cambria Math"/>
                                </a:rPr>
                                <m:t>∗</m:t>
                              </m:r>
                              <m:sSup>
                                <m:sSupPr>
                                  <m:ctrlPr>
                                    <a:rPr lang="en-US" altLang="ja-JP" b="0" i="1" smtClean="0">
                                      <a:latin typeface="Cambria Math"/>
                                      <a:ea typeface="Cambria Math"/>
                                    </a:rPr>
                                  </m:ctrlPr>
                                </m:sSupPr>
                                <m:e>
                                  <m:r>
                                    <a:rPr lang="en-US" altLang="ja-JP" b="0" i="1" smtClean="0">
                                      <a:latin typeface="Cambria Math"/>
                                      <a:ea typeface="Cambria Math"/>
                                    </a:rPr>
                                    <m:t>𝑇</m:t>
                                  </m:r>
                                </m:e>
                                <m:sup>
                                  <m:r>
                                    <a:rPr lang="en-US" altLang="ja-JP" b="0" i="1" smtClean="0">
                                      <a:latin typeface="Cambria Math"/>
                                      <a:ea typeface="Cambria Math"/>
                                    </a:rPr>
                                    <m:t>′</m:t>
                                  </m:r>
                                </m:sup>
                              </m:sSup>
                              <m:r>
                                <a:rPr lang="en-US" altLang="ja-JP" b="0" i="1" smtClean="0">
                                  <a:latin typeface="Cambria Math"/>
                                  <a:ea typeface="Cambria Math"/>
                                </a:rPr>
                                <m:t>))</m:t>
                              </m:r>
                            </m:e>
                          </m:eqArr>
                          <m:r>
                            <a:rPr lang="en-US" altLang="ja-JP" b="0" i="1" smtClean="0">
                              <a:latin typeface="Cambria Math"/>
                            </a:rPr>
                            <m:t>  </m:t>
                          </m:r>
                          <m:f>
                            <m:fPr>
                              <m:type m:val="noBar"/>
                              <m:ctrlPr>
                                <a:rPr lang="en-US" altLang="ja-JP" b="0" i="1" smtClean="0">
                                  <a:latin typeface="Cambria Math"/>
                                </a:rPr>
                              </m:ctrlPr>
                            </m:fPr>
                            <m:num>
                              <m:r>
                                <a:rPr lang="en-US" altLang="ja-JP" b="0" i="1" smtClean="0">
                                  <a:latin typeface="Cambria Math"/>
                                </a:rPr>
                                <m:t>𝑖𝑓</m:t>
                              </m:r>
                              <m:r>
                                <a:rPr lang="en-US" altLang="ja-JP" b="0" i="1" smtClean="0">
                                  <a:latin typeface="Cambria Math"/>
                                </a:rPr>
                                <m:t> ∆</m:t>
                              </m:r>
                              <m:r>
                                <a:rPr lang="en-US" altLang="ja-JP" b="0" i="1" smtClean="0">
                                  <a:latin typeface="Cambria Math"/>
                                  <a:ea typeface="Cambria Math"/>
                                </a:rPr>
                                <m:t>𝑇</m:t>
                              </m:r>
                              <m:r>
                                <a:rPr lang="en-US" altLang="ja-JP" b="0" i="1" smtClean="0">
                                  <a:latin typeface="Cambria Math"/>
                                  <a:ea typeface="Cambria Math"/>
                                </a:rPr>
                                <m:t>∗∆</m:t>
                              </m:r>
                              <m:r>
                                <a:rPr lang="en-US" altLang="ja-JP" b="0" i="1" smtClean="0">
                                  <a:latin typeface="Cambria Math"/>
                                  <a:ea typeface="Cambria Math"/>
                                </a:rPr>
                                <m:t>𝐸</m:t>
                              </m:r>
                              <m:r>
                                <a:rPr lang="en-US" altLang="ja-JP" b="0" i="1" smtClean="0">
                                  <a:latin typeface="Cambria Math"/>
                                  <a:ea typeface="Cambria Math"/>
                                </a:rPr>
                                <m:t>&lt;0</m:t>
                              </m:r>
                            </m:num>
                            <m:den>
                              <m:r>
                                <a:rPr lang="en-US" altLang="ja-JP" b="0" i="1" smtClean="0">
                                  <a:latin typeface="Cambria Math"/>
                                </a:rPr>
                                <m:t>𝑜𝑡h𝑒𝑟𝑤𝑖𝑠𝑒</m:t>
                              </m:r>
                            </m:den>
                          </m:f>
                        </m:e>
                      </m:d>
                    </m:oMath>
                  </m:oMathPara>
                </a14:m>
                <a:endParaRPr lang="en-US" altLang="ja-JP" dirty="0" smtClean="0"/>
              </a:p>
              <a:p>
                <a:pPr marL="109728" indent="0">
                  <a:buNone/>
                </a:pPr>
                <a14:m>
                  <m:oMathPara xmlns:m="http://schemas.openxmlformats.org/officeDocument/2006/math">
                    <m:oMathParaPr>
                      <m:jc m:val="left"/>
                    </m:oMathParaPr>
                    <m:oMath xmlns:m="http://schemas.openxmlformats.org/officeDocument/2006/math">
                      <m:r>
                        <a:rPr lang="en-US" altLang="ja-JP" i="1" smtClean="0">
                          <a:latin typeface="Cambria Math"/>
                          <a:ea typeface="Cambria Math"/>
                        </a:rPr>
                        <m:t>∆</m:t>
                      </m:r>
                      <m:r>
                        <a:rPr lang="en-US" altLang="ja-JP" b="0" i="1" smtClean="0">
                          <a:latin typeface="Cambria Math"/>
                          <a:ea typeface="Cambria Math"/>
                        </a:rPr>
                        <m:t>𝑇</m:t>
                      </m:r>
                      <m:r>
                        <a:rPr lang="en-US" altLang="ja-JP" b="0" i="1" smtClean="0">
                          <a:latin typeface="Cambria Math"/>
                          <a:ea typeface="Cambria Math"/>
                        </a:rPr>
                        <m:t>=</m:t>
                      </m:r>
                      <m:sSup>
                        <m:sSupPr>
                          <m:ctrlPr>
                            <a:rPr lang="en-US" altLang="ja-JP" b="0" i="1" smtClean="0">
                              <a:latin typeface="Cambria Math"/>
                              <a:ea typeface="Cambria Math"/>
                            </a:rPr>
                          </m:ctrlPr>
                        </m:sSupPr>
                        <m:e>
                          <m:r>
                            <a:rPr lang="en-US" altLang="ja-JP" b="0" i="1" smtClean="0">
                              <a:latin typeface="Cambria Math"/>
                              <a:ea typeface="Cambria Math"/>
                            </a:rPr>
                            <m:t>𝑇</m:t>
                          </m:r>
                        </m:e>
                        <m:sup>
                          <m:r>
                            <a:rPr lang="en-US" altLang="ja-JP" b="0" i="1" smtClean="0">
                              <a:latin typeface="Cambria Math"/>
                              <a:ea typeface="Cambria Math"/>
                            </a:rPr>
                            <m:t>′</m:t>
                          </m:r>
                        </m:sup>
                      </m:sSup>
                      <m:r>
                        <a:rPr lang="en-US" altLang="ja-JP" b="0" i="1" smtClean="0">
                          <a:latin typeface="Cambria Math"/>
                          <a:ea typeface="Cambria Math"/>
                        </a:rPr>
                        <m:t>−</m:t>
                      </m:r>
                      <m:r>
                        <a:rPr lang="en-US" altLang="ja-JP" b="0" i="1" smtClean="0">
                          <a:latin typeface="Cambria Math"/>
                          <a:ea typeface="Cambria Math"/>
                        </a:rPr>
                        <m:t>𝑇</m:t>
                      </m:r>
                      <m:r>
                        <a:rPr lang="en-US" altLang="ja-JP" b="0" i="1" smtClean="0">
                          <a:latin typeface="Cambria Math"/>
                          <a:ea typeface="Cambria Math"/>
                        </a:rPr>
                        <m:t>,∆</m:t>
                      </m:r>
                      <m:r>
                        <a:rPr lang="en-US" altLang="ja-JP" b="0" i="1" smtClean="0">
                          <a:latin typeface="Cambria Math"/>
                          <a:ea typeface="Cambria Math"/>
                        </a:rPr>
                        <m:t>𝐸</m:t>
                      </m:r>
                      <m:r>
                        <a:rPr lang="en-US" altLang="ja-JP" b="0" i="1" smtClean="0">
                          <a:latin typeface="Cambria Math"/>
                          <a:ea typeface="Cambria Math"/>
                        </a:rPr>
                        <m:t>=</m:t>
                      </m:r>
                      <m:sSup>
                        <m:sSupPr>
                          <m:ctrlPr>
                            <a:rPr lang="en-US" altLang="ja-JP" b="0" i="1" smtClean="0">
                              <a:latin typeface="Cambria Math"/>
                              <a:ea typeface="Cambria Math"/>
                            </a:rPr>
                          </m:ctrlPr>
                        </m:sSupPr>
                        <m:e>
                          <m:r>
                            <a:rPr lang="en-US" altLang="ja-JP" b="0" i="1" smtClean="0">
                              <a:latin typeface="Cambria Math"/>
                              <a:ea typeface="Cambria Math"/>
                            </a:rPr>
                            <m:t>𝐸</m:t>
                          </m:r>
                        </m:e>
                        <m:sup>
                          <m:r>
                            <a:rPr lang="en-US" altLang="ja-JP" b="0" i="1" smtClean="0">
                              <a:latin typeface="Cambria Math"/>
                              <a:ea typeface="Cambria Math"/>
                            </a:rPr>
                            <m:t>′</m:t>
                          </m:r>
                        </m:sup>
                      </m:sSup>
                      <m:r>
                        <a:rPr lang="en-US" altLang="ja-JP" b="0" i="1" smtClean="0">
                          <a:latin typeface="Cambria Math"/>
                          <a:ea typeface="Cambria Math"/>
                        </a:rPr>
                        <m:t>−</m:t>
                      </m:r>
                      <m:r>
                        <a:rPr lang="en-US" altLang="ja-JP" b="0" i="1" smtClean="0">
                          <a:latin typeface="Cambria Math"/>
                          <a:ea typeface="Cambria Math"/>
                        </a:rPr>
                        <m:t>𝐸</m:t>
                      </m:r>
                    </m:oMath>
                  </m:oMathPara>
                </a14:m>
                <a:endParaRPr lang="en-US" altLang="ja-JP" dirty="0" smtClean="0"/>
              </a:p>
              <a:p>
                <a:pPr marL="109728" indent="0">
                  <a:buNone/>
                </a:pPr>
                <a:endParaRPr lang="en-US" altLang="ja-JP" dirty="0"/>
              </a:p>
              <a:p>
                <a:pPr marL="109728" indent="0">
                  <a:buNone/>
                </a:pPr>
                <a:endParaRPr lang="en-US" altLang="ja-JP" dirty="0" smtClean="0"/>
              </a:p>
              <a:p>
                <a:pPr marL="109728" indent="0">
                  <a:buNone/>
                </a:pPr>
                <a:r>
                  <a:rPr lang="ja-JP" altLang="en-US" dirty="0"/>
                  <a:t>高い温度の方</a:t>
                </a:r>
                <a:r>
                  <a:rPr lang="ja-JP" altLang="en-US" dirty="0" smtClean="0"/>
                  <a:t>が良い解をもっている場合は絶対に解を交換し、高い温度の方が悪い解をもっている場合でも確率的に解を交換する。</a:t>
                </a:r>
                <a:endParaRPr lang="en-US" altLang="ja-JP" dirty="0" smtClean="0"/>
              </a:p>
              <a:p>
                <a:pPr marL="109728" indent="0">
                  <a:buNone/>
                </a:pPr>
                <a:endParaRPr lang="en-US" altLang="ja-JP" dirty="0"/>
              </a:p>
              <a:p>
                <a:pPr marL="109728"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089752"/>
              </a:xfrm>
              <a:blipFill rotWithShape="1">
                <a:blip r:embed="rId2"/>
                <a:stretch>
                  <a:fillRect l="-1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90818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en-US" altLang="ja-JP" sz="3200" dirty="0" smtClean="0"/>
              <a:t>TPSA</a:t>
            </a:r>
            <a:r>
              <a:rPr lang="ja-JP" altLang="en-US" sz="3200" dirty="0" smtClean="0"/>
              <a:t>における解交換</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79512" y="1484784"/>
                <a:ext cx="8784976" cy="5089752"/>
              </a:xfrm>
            </p:spPr>
            <p:txBody>
              <a:bodyPr/>
              <a:lstStyle/>
              <a:p>
                <a:pPr marL="109728" indent="0">
                  <a:buNone/>
                </a:pPr>
                <a:r>
                  <a:rPr lang="ja-JP" altLang="en-US" dirty="0" smtClean="0"/>
                  <a:t>レプリカ交換法における系は、</a:t>
                </a:r>
                <a:r>
                  <a:rPr lang="en-US" altLang="ja-JP" dirty="0" smtClean="0"/>
                  <a:t>M</a:t>
                </a:r>
                <a:r>
                  <a:rPr lang="ja-JP" altLang="en-US" dirty="0" smtClean="0"/>
                  <a:t>個の異なる温度</a:t>
                </a:r>
                <a14:m>
                  <m:oMath xmlns:m="http://schemas.openxmlformats.org/officeDocument/2006/math">
                    <m:sSub>
                      <m:sSubPr>
                        <m:ctrlPr>
                          <a:rPr lang="en-US" altLang="ja-JP" i="1" smtClean="0">
                            <a:latin typeface="Cambria Math"/>
                          </a:rPr>
                        </m:ctrlPr>
                      </m:sSubPr>
                      <m:e>
                        <m:r>
                          <a:rPr lang="en-US" altLang="ja-JP" b="0" i="1" smtClean="0">
                            <a:latin typeface="Cambria Math"/>
                          </a:rPr>
                          <m:t>𝑇</m:t>
                        </m:r>
                      </m:e>
                      <m:sub>
                        <m:r>
                          <a:rPr lang="en-US" altLang="ja-JP" b="0" i="1" smtClean="0">
                            <a:latin typeface="Cambria Math"/>
                          </a:rPr>
                          <m:t>𝑚</m:t>
                        </m:r>
                      </m:sub>
                    </m:sSub>
                    <m:r>
                      <a:rPr lang="en-US" altLang="ja-JP" b="0" i="1" smtClean="0">
                        <a:latin typeface="Cambria Math"/>
                      </a:rPr>
                      <m:t>(</m:t>
                    </m:r>
                    <m:r>
                      <a:rPr lang="en-US" altLang="ja-JP" b="0" i="1" smtClean="0">
                        <a:latin typeface="Cambria Math"/>
                      </a:rPr>
                      <m:t>𝑚</m:t>
                    </m:r>
                    <m:r>
                      <a:rPr lang="en-US" altLang="ja-JP" b="0" i="1" smtClean="0">
                        <a:latin typeface="Cambria Math"/>
                      </a:rPr>
                      <m:t>=1,⋯,</m:t>
                    </m:r>
                    <m:r>
                      <a:rPr lang="en-US" altLang="ja-JP" b="0" i="1" smtClean="0">
                        <a:latin typeface="Cambria Math"/>
                        <a:ea typeface="Cambria Math"/>
                      </a:rPr>
                      <m:t>𝑀</m:t>
                    </m:r>
                    <m:r>
                      <a:rPr lang="en-US" altLang="ja-JP" b="0" i="1" smtClean="0">
                        <a:latin typeface="Cambria Math"/>
                        <a:ea typeface="Cambria Math"/>
                      </a:rPr>
                      <m:t>)</m:t>
                    </m:r>
                  </m:oMath>
                </a14:m>
                <a:r>
                  <a:rPr lang="ja-JP" altLang="en-US" dirty="0" smtClean="0"/>
                  <a:t>をもつ、相互作用しない</a:t>
                </a:r>
                <a:r>
                  <a:rPr lang="en-US" altLang="ja-JP" dirty="0" smtClean="0"/>
                  <a:t>M</a:t>
                </a:r>
                <a:r>
                  <a:rPr lang="ja-JP" altLang="en-US" dirty="0" smtClean="0"/>
                  <a:t>個の独立なコピー</a:t>
                </a:r>
                <a:r>
                  <a:rPr lang="en-US" altLang="ja-JP" dirty="0" smtClean="0"/>
                  <a:t>(</a:t>
                </a:r>
                <a:r>
                  <a:rPr lang="ja-JP" altLang="en-US" dirty="0" smtClean="0"/>
                  <a:t>レプリカ</a:t>
                </a:r>
                <a:r>
                  <a:rPr lang="en-US" altLang="ja-JP" dirty="0" smtClean="0"/>
                  <a:t>)</a:t>
                </a:r>
                <a:r>
                  <a:rPr lang="ja-JP" altLang="en-US" dirty="0" smtClean="0"/>
                  <a:t>からなる</a:t>
                </a:r>
                <a:r>
                  <a:rPr lang="ja-JP" altLang="en-US" dirty="0" smtClean="0"/>
                  <a:t>。</a:t>
                </a:r>
                <a:endParaRPr lang="en-US" altLang="ja-JP" dirty="0" smtClean="0"/>
              </a:p>
              <a:p>
                <a:pPr marL="109728" indent="0">
                  <a:buNone/>
                </a:pPr>
                <a:endParaRPr lang="en-US" altLang="ja-JP" dirty="0"/>
              </a:p>
              <a:p>
                <a:pPr marL="109728" indent="0">
                  <a:buNone/>
                </a:pP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089752"/>
              </a:xfrm>
              <a:blipFill rotWithShape="1">
                <a:blip r:embed="rId2"/>
                <a:stretch>
                  <a:fillRect l="-139" t="-1557"/>
                </a:stretch>
              </a:blipFill>
            </p:spPr>
            <p:txBody>
              <a:bodyPr/>
              <a:lstStyle/>
              <a:p>
                <a:r>
                  <a:rPr lang="ja-JP" altLang="en-US">
                    <a:noFill/>
                  </a:rPr>
                  <a:t> </a:t>
                </a:r>
              </a:p>
            </p:txBody>
          </p:sp>
        </mc:Fallback>
      </mc:AlternateContent>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140968"/>
            <a:ext cx="4812459"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6300192" y="3501008"/>
            <a:ext cx="1368152" cy="369332"/>
          </a:xfrm>
          <a:prstGeom prst="rect">
            <a:avLst/>
          </a:prstGeom>
          <a:noFill/>
        </p:spPr>
        <p:txBody>
          <a:bodyPr wrap="square" rtlCol="0">
            <a:spAutoFit/>
          </a:bodyPr>
          <a:lstStyle/>
          <a:p>
            <a:r>
              <a:rPr kumimoji="1" lang="ja-JP" altLang="en-US" dirty="0" smtClean="0"/>
              <a:t>レプリカ</a:t>
            </a:r>
            <a:r>
              <a:rPr lang="en-US" altLang="ja-JP" dirty="0" smtClean="0">
                <a:latin typeface="Century" panose="02040604050505020304" pitchFamily="18" charset="0"/>
              </a:rPr>
              <a:t>0</a:t>
            </a:r>
            <a:endParaRPr kumimoji="1" lang="ja-JP" altLang="en-US" dirty="0"/>
          </a:p>
        </p:txBody>
      </p:sp>
      <p:sp>
        <p:nvSpPr>
          <p:cNvPr id="6" name="テキスト ボックス 5"/>
          <p:cNvSpPr txBox="1"/>
          <p:nvPr/>
        </p:nvSpPr>
        <p:spPr>
          <a:xfrm>
            <a:off x="6300192" y="3861048"/>
            <a:ext cx="1368152" cy="369332"/>
          </a:xfrm>
          <a:prstGeom prst="rect">
            <a:avLst/>
          </a:prstGeom>
          <a:noFill/>
        </p:spPr>
        <p:txBody>
          <a:bodyPr wrap="square" rtlCol="0">
            <a:spAutoFit/>
          </a:bodyPr>
          <a:lstStyle/>
          <a:p>
            <a:r>
              <a:rPr kumimoji="1" lang="ja-JP" altLang="en-US" dirty="0" smtClean="0"/>
              <a:t>レプリカ</a:t>
            </a:r>
            <a:r>
              <a:rPr lang="en-US" altLang="ja-JP" dirty="0">
                <a:latin typeface="Century" panose="02040604050505020304" pitchFamily="18" charset="0"/>
              </a:rPr>
              <a:t>1</a:t>
            </a:r>
            <a:endParaRPr kumimoji="1" lang="ja-JP" altLang="en-US" dirty="0"/>
          </a:p>
        </p:txBody>
      </p:sp>
      <p:sp>
        <p:nvSpPr>
          <p:cNvPr id="7" name="テキスト ボックス 6"/>
          <p:cNvSpPr txBox="1"/>
          <p:nvPr/>
        </p:nvSpPr>
        <p:spPr>
          <a:xfrm>
            <a:off x="6300192" y="4283804"/>
            <a:ext cx="1368152" cy="369332"/>
          </a:xfrm>
          <a:prstGeom prst="rect">
            <a:avLst/>
          </a:prstGeom>
          <a:noFill/>
        </p:spPr>
        <p:txBody>
          <a:bodyPr wrap="square" rtlCol="0">
            <a:spAutoFit/>
          </a:bodyPr>
          <a:lstStyle/>
          <a:p>
            <a:r>
              <a:rPr kumimoji="1" lang="ja-JP" altLang="en-US" dirty="0" smtClean="0"/>
              <a:t>レプリカ</a:t>
            </a:r>
            <a:r>
              <a:rPr lang="en-US" altLang="ja-JP" dirty="0">
                <a:latin typeface="Century" panose="02040604050505020304" pitchFamily="18" charset="0"/>
              </a:rPr>
              <a:t>2</a:t>
            </a:r>
            <a:endParaRPr kumimoji="1" lang="ja-JP" altLang="en-US" dirty="0"/>
          </a:p>
        </p:txBody>
      </p:sp>
      <p:sp>
        <p:nvSpPr>
          <p:cNvPr id="8" name="テキスト ボックス 7"/>
          <p:cNvSpPr txBox="1"/>
          <p:nvPr/>
        </p:nvSpPr>
        <p:spPr>
          <a:xfrm>
            <a:off x="6300192" y="4653136"/>
            <a:ext cx="1368152" cy="369332"/>
          </a:xfrm>
          <a:prstGeom prst="rect">
            <a:avLst/>
          </a:prstGeom>
          <a:noFill/>
        </p:spPr>
        <p:txBody>
          <a:bodyPr wrap="square" rtlCol="0">
            <a:spAutoFit/>
          </a:bodyPr>
          <a:lstStyle/>
          <a:p>
            <a:r>
              <a:rPr kumimoji="1" lang="ja-JP" altLang="en-US" dirty="0" smtClean="0"/>
              <a:t>レプリカ</a:t>
            </a:r>
            <a:r>
              <a:rPr lang="en-US" altLang="ja-JP" dirty="0">
                <a:latin typeface="Century" panose="02040604050505020304" pitchFamily="18" charset="0"/>
              </a:rPr>
              <a:t>3</a:t>
            </a:r>
            <a:endParaRPr kumimoji="1" lang="ja-JP" altLang="en-US" dirty="0"/>
          </a:p>
        </p:txBody>
      </p:sp>
      <p:sp>
        <p:nvSpPr>
          <p:cNvPr id="9" name="テキスト ボックス 8"/>
          <p:cNvSpPr txBox="1"/>
          <p:nvPr/>
        </p:nvSpPr>
        <p:spPr>
          <a:xfrm>
            <a:off x="6300192" y="5003884"/>
            <a:ext cx="1368152" cy="369332"/>
          </a:xfrm>
          <a:prstGeom prst="rect">
            <a:avLst/>
          </a:prstGeom>
          <a:noFill/>
        </p:spPr>
        <p:txBody>
          <a:bodyPr wrap="square" rtlCol="0">
            <a:spAutoFit/>
          </a:bodyPr>
          <a:lstStyle/>
          <a:p>
            <a:r>
              <a:rPr kumimoji="1" lang="ja-JP" altLang="en-US" dirty="0" smtClean="0"/>
              <a:t>レプリカ</a:t>
            </a:r>
            <a:r>
              <a:rPr lang="en-US" altLang="ja-JP" dirty="0">
                <a:latin typeface="Century" panose="02040604050505020304" pitchFamily="18" charset="0"/>
              </a:rPr>
              <a:t>4</a:t>
            </a:r>
            <a:endParaRPr kumimoji="1" lang="ja-JP" altLang="en-US" dirty="0"/>
          </a:p>
        </p:txBody>
      </p:sp>
      <p:sp>
        <p:nvSpPr>
          <p:cNvPr id="10" name="テキスト ボックス 9"/>
          <p:cNvSpPr txBox="1"/>
          <p:nvPr/>
        </p:nvSpPr>
        <p:spPr>
          <a:xfrm>
            <a:off x="6300192" y="5435932"/>
            <a:ext cx="1368152" cy="369332"/>
          </a:xfrm>
          <a:prstGeom prst="rect">
            <a:avLst/>
          </a:prstGeom>
          <a:noFill/>
        </p:spPr>
        <p:txBody>
          <a:bodyPr wrap="square" rtlCol="0">
            <a:spAutoFit/>
          </a:bodyPr>
          <a:lstStyle/>
          <a:p>
            <a:r>
              <a:rPr kumimoji="1" lang="ja-JP" altLang="en-US" dirty="0" smtClean="0"/>
              <a:t>レプリカ</a:t>
            </a:r>
            <a:r>
              <a:rPr lang="en-US" altLang="ja-JP" dirty="0">
                <a:latin typeface="Century" panose="02040604050505020304" pitchFamily="18" charset="0"/>
              </a:rPr>
              <a:t>5</a:t>
            </a:r>
            <a:endParaRPr kumimoji="1" lang="ja-JP" altLang="en-US" dirty="0"/>
          </a:p>
        </p:txBody>
      </p:sp>
    </p:spTree>
    <p:extLst>
      <p:ext uri="{BB962C8B-B14F-4D97-AF65-F5344CB8AC3E}">
        <p14:creationId xmlns:p14="http://schemas.microsoft.com/office/powerpoint/2010/main" val="1830335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en-US" altLang="ja-JP" sz="3200" dirty="0" smtClean="0"/>
              <a:t>TPSA</a:t>
            </a:r>
            <a:r>
              <a:rPr lang="ja-JP" altLang="en-US" sz="3200" dirty="0" smtClean="0"/>
              <a:t>における解交換</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79512" y="1484784"/>
                <a:ext cx="8784976" cy="5089752"/>
              </a:xfrm>
            </p:spPr>
            <p:txBody>
              <a:bodyPr/>
              <a:lstStyle/>
              <a:p>
                <a:pPr marL="109728" indent="0">
                  <a:buNone/>
                </a:pPr>
                <a:r>
                  <a:rPr lang="ja-JP" altLang="en-US" dirty="0" smtClean="0"/>
                  <a:t>それぞれのレプリカには常に</a:t>
                </a:r>
                <a:r>
                  <a:rPr lang="en-US" altLang="ja-JP" dirty="0">
                    <a:latin typeface="Century" panose="02040604050505020304" pitchFamily="18" charset="0"/>
                  </a:rPr>
                  <a:t>1</a:t>
                </a:r>
                <a:r>
                  <a:rPr lang="ja-JP" altLang="en-US" dirty="0" err="1">
                    <a:latin typeface="Century" panose="02040604050505020304" pitchFamily="18" charset="0"/>
                  </a:rPr>
                  <a:t>つ</a:t>
                </a:r>
                <a:r>
                  <a:rPr lang="ja-JP" altLang="en-US" dirty="0" err="1"/>
                  <a:t>の</a:t>
                </a:r>
                <a:r>
                  <a:rPr lang="ja-JP" altLang="en-US" dirty="0"/>
                  <a:t>温度が</a:t>
                </a:r>
                <a:r>
                  <a:rPr lang="ja-JP" altLang="en-US"/>
                  <a:t>対応</a:t>
                </a:r>
                <a:r>
                  <a:rPr lang="ja-JP" altLang="en-US" smtClean="0"/>
                  <a:t>するので、</a:t>
                </a:r>
                <a:r>
                  <a:rPr lang="ja-JP" altLang="en-US" dirty="0" smtClean="0"/>
                  <a:t>レプリカと温度には</a:t>
                </a:r>
                <a:r>
                  <a:rPr lang="en-US" altLang="ja-JP" dirty="0" smtClean="0">
                    <a:latin typeface="Century" panose="02040604050505020304" pitchFamily="18" charset="0"/>
                  </a:rPr>
                  <a:t>1</a:t>
                </a:r>
                <a:r>
                  <a:rPr lang="ja-JP" altLang="en-US" dirty="0" smtClean="0">
                    <a:latin typeface="Century" panose="02040604050505020304" pitchFamily="18" charset="0"/>
                  </a:rPr>
                  <a:t>対</a:t>
                </a:r>
                <a:r>
                  <a:rPr lang="en-US" altLang="ja-JP" dirty="0" smtClean="0">
                    <a:latin typeface="Century" panose="02040604050505020304" pitchFamily="18" charset="0"/>
                  </a:rPr>
                  <a:t>1</a:t>
                </a:r>
                <a:r>
                  <a:rPr lang="ja-JP" altLang="en-US" dirty="0" smtClean="0"/>
                  <a:t>対応が成り立ち、レプリカを表すラベルを</a:t>
                </a:r>
                <a14:m>
                  <m:oMath xmlns:m="http://schemas.openxmlformats.org/officeDocument/2006/math">
                    <m:r>
                      <a:rPr lang="en-US" altLang="ja-JP" b="0" i="1" smtClean="0">
                        <a:latin typeface="Cambria Math"/>
                      </a:rPr>
                      <m:t>𝑖</m:t>
                    </m:r>
                    <m:r>
                      <a:rPr lang="en-US" altLang="ja-JP" b="0" i="1" smtClean="0">
                        <a:latin typeface="Cambria Math"/>
                      </a:rPr>
                      <m:t>(</m:t>
                    </m:r>
                    <m:r>
                      <a:rPr lang="en-US" altLang="ja-JP" b="0" i="1" smtClean="0">
                        <a:latin typeface="Cambria Math"/>
                      </a:rPr>
                      <m:t>𝑖</m:t>
                    </m:r>
                    <m:r>
                      <a:rPr lang="en-US" altLang="ja-JP" b="0" i="1" smtClean="0">
                        <a:latin typeface="Cambria Math"/>
                      </a:rPr>
                      <m:t>=1,⋯,</m:t>
                    </m:r>
                    <m:r>
                      <a:rPr lang="en-US" altLang="ja-JP" b="0" i="1" smtClean="0">
                        <a:latin typeface="Cambria Math"/>
                        <a:ea typeface="Cambria Math"/>
                      </a:rPr>
                      <m:t>𝑀</m:t>
                    </m:r>
                    <m:r>
                      <a:rPr lang="en-US" altLang="ja-JP" b="0" i="1" smtClean="0">
                        <a:latin typeface="Cambria Math"/>
                        <a:ea typeface="Cambria Math"/>
                      </a:rPr>
                      <m:t>)</m:t>
                    </m:r>
                  </m:oMath>
                </a14:m>
                <a:r>
                  <a:rPr lang="ja-JP" altLang="en-US" dirty="0" smtClean="0"/>
                  <a:t>、温度を表すラベルを</a:t>
                </a:r>
                <a14:m>
                  <m:oMath xmlns:m="http://schemas.openxmlformats.org/officeDocument/2006/math">
                    <m:r>
                      <a:rPr lang="en-US" altLang="ja-JP" b="0" i="1" smtClean="0">
                        <a:latin typeface="Cambria Math"/>
                      </a:rPr>
                      <m:t>𝑚</m:t>
                    </m:r>
                    <m:r>
                      <a:rPr lang="en-US" altLang="ja-JP" b="0" i="1" smtClean="0">
                        <a:latin typeface="Cambria Math"/>
                      </a:rPr>
                      <m:t>(</m:t>
                    </m:r>
                    <m:r>
                      <a:rPr lang="en-US" altLang="ja-JP" b="0" i="1" smtClean="0">
                        <a:latin typeface="Cambria Math"/>
                      </a:rPr>
                      <m:t>𝑚</m:t>
                    </m:r>
                    <m:r>
                      <a:rPr lang="en-US" altLang="ja-JP" b="0" i="1" smtClean="0">
                        <a:latin typeface="Cambria Math"/>
                      </a:rPr>
                      <m:t>=1,⋯,</m:t>
                    </m:r>
                    <m:r>
                      <a:rPr lang="en-US" altLang="ja-JP" b="0" i="1" smtClean="0">
                        <a:latin typeface="Cambria Math"/>
                        <a:ea typeface="Cambria Math"/>
                      </a:rPr>
                      <m:t>𝑀</m:t>
                    </m:r>
                    <m:r>
                      <a:rPr lang="en-US" altLang="ja-JP" b="0" i="1" smtClean="0">
                        <a:latin typeface="Cambria Math"/>
                        <a:ea typeface="Cambria Math"/>
                      </a:rPr>
                      <m:t>)</m:t>
                    </m:r>
                  </m:oMath>
                </a14:m>
                <a:r>
                  <a:rPr lang="ja-JP" altLang="en-US" dirty="0" smtClean="0"/>
                  <a:t>とするとき、</a:t>
                </a:r>
                <a14:m>
                  <m:oMath xmlns:m="http://schemas.openxmlformats.org/officeDocument/2006/math">
                    <m:r>
                      <a:rPr lang="en-US" altLang="ja-JP" b="0" i="1" smtClean="0">
                        <a:latin typeface="Cambria Math"/>
                      </a:rPr>
                      <m:t>𝑖</m:t>
                    </m:r>
                  </m:oMath>
                </a14:m>
                <a:r>
                  <a:rPr lang="ja-JP" altLang="en-US" dirty="0" smtClean="0"/>
                  <a:t>と</a:t>
                </a:r>
                <a14:m>
                  <m:oMath xmlns:m="http://schemas.openxmlformats.org/officeDocument/2006/math">
                    <m:r>
                      <a:rPr lang="en-US" altLang="ja-JP" b="0" i="1" dirty="0" smtClean="0">
                        <a:latin typeface="Cambria Math"/>
                      </a:rPr>
                      <m:t>𝑚</m:t>
                    </m:r>
                  </m:oMath>
                </a14:m>
                <a:r>
                  <a:rPr lang="ja-JP" altLang="en-US" dirty="0" smtClean="0"/>
                  <a:t>は置換関係にある。</a:t>
                </a:r>
                <a:endParaRPr lang="en-US" altLang="ja-JP" dirty="0" smtClean="0"/>
              </a:p>
              <a:p>
                <a:pPr marL="109728" indent="0">
                  <a:buNone/>
                </a:pPr>
                <a:endParaRPr lang="en-US" altLang="ja-JP" dirty="0"/>
              </a:p>
              <a:p>
                <a:pPr marL="109728" indent="0">
                  <a:buNone/>
                </a:pPr>
                <a:r>
                  <a:rPr lang="ja-JP" altLang="en-US" dirty="0"/>
                  <a:t>　</a:t>
                </a:r>
                <a14:m>
                  <m:oMath xmlns:m="http://schemas.openxmlformats.org/officeDocument/2006/math">
                    <m:d>
                      <m:dPr>
                        <m:begChr m:val="{"/>
                        <m:endChr m:val=""/>
                        <m:ctrlPr>
                          <a:rPr lang="en-US" altLang="ja-JP" i="1" smtClean="0">
                            <a:latin typeface="Cambria Math"/>
                          </a:rPr>
                        </m:ctrlPr>
                      </m:dPr>
                      <m:e>
                        <m:eqArr>
                          <m:eqArrPr>
                            <m:ctrlPr>
                              <a:rPr lang="en-US" altLang="ja-JP" i="1" smtClean="0">
                                <a:latin typeface="Cambria Math"/>
                              </a:rPr>
                            </m:ctrlPr>
                          </m:eqArrPr>
                          <m:e>
                            <m:r>
                              <a:rPr lang="en-US" altLang="ja-JP" b="0" i="1" smtClean="0">
                                <a:latin typeface="Cambria Math"/>
                              </a:rPr>
                              <m:t>𝑖</m:t>
                            </m:r>
                            <m:r>
                              <a:rPr lang="en-US" altLang="ja-JP" b="0" i="1" smtClean="0">
                                <a:latin typeface="Cambria Math"/>
                              </a:rPr>
                              <m:t>=</m:t>
                            </m:r>
                            <m:r>
                              <a:rPr lang="en-US" altLang="ja-JP" b="0" i="1" smtClean="0">
                                <a:latin typeface="Cambria Math"/>
                              </a:rPr>
                              <m:t>𝑖</m:t>
                            </m:r>
                            <m:r>
                              <a:rPr lang="en-US" altLang="ja-JP" b="0" i="1" smtClean="0">
                                <a:latin typeface="Cambria Math"/>
                              </a:rPr>
                              <m:t>(</m:t>
                            </m:r>
                            <m:r>
                              <a:rPr lang="en-US" altLang="ja-JP" b="0" i="1" smtClean="0">
                                <a:latin typeface="Cambria Math"/>
                              </a:rPr>
                              <m:t>𝑚</m:t>
                            </m:r>
                            <m:r>
                              <a:rPr lang="en-US" altLang="ja-JP" b="0" i="1" smtClean="0">
                                <a:latin typeface="Cambria Math"/>
                              </a:rPr>
                              <m:t>)</m:t>
                            </m:r>
                          </m:e>
                          <m:e>
                            <m:r>
                              <a:rPr lang="en-US" altLang="ja-JP" b="0" i="1" smtClean="0">
                                <a:latin typeface="Cambria Math"/>
                              </a:rPr>
                              <m:t>𝑚</m:t>
                            </m:r>
                            <m:r>
                              <a:rPr lang="en-US" altLang="ja-JP" b="0" i="1" smtClean="0">
                                <a:latin typeface="Cambria Math"/>
                              </a:rPr>
                              <m:t>=</m:t>
                            </m:r>
                            <m:r>
                              <a:rPr lang="en-US" altLang="ja-JP" b="0" i="1" smtClean="0">
                                <a:latin typeface="Cambria Math"/>
                              </a:rPr>
                              <m:t>𝑚</m:t>
                            </m:r>
                            <m:r>
                              <a:rPr lang="en-US" altLang="ja-JP" b="0" i="1" smtClean="0">
                                <a:latin typeface="Cambria Math"/>
                              </a:rPr>
                              <m:t>(</m:t>
                            </m:r>
                            <m:r>
                              <a:rPr lang="en-US" altLang="ja-JP" b="0" i="1" smtClean="0">
                                <a:latin typeface="Cambria Math"/>
                              </a:rPr>
                              <m:t>𝑖</m:t>
                            </m:r>
                            <m:r>
                              <a:rPr lang="en-US" altLang="ja-JP" b="0" i="1" smtClean="0">
                                <a:latin typeface="Cambria Math"/>
                              </a:rPr>
                              <m:t>)</m:t>
                            </m:r>
                          </m:e>
                        </m:eqArr>
                      </m:e>
                    </m:d>
                  </m:oMath>
                </a14:m>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089752"/>
              </a:xfrm>
              <a:blipFill rotWithShape="1">
                <a:blip r:embed="rId2"/>
                <a:stretch>
                  <a:fillRect l="-139" t="-14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97251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en-US" altLang="ja-JP" sz="3200" dirty="0" smtClean="0"/>
              <a:t>TPSA</a:t>
            </a:r>
            <a:r>
              <a:rPr lang="ja-JP" altLang="en-US" sz="3200" dirty="0" smtClean="0"/>
              <a:t>における解交換</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79512" y="1484784"/>
                <a:ext cx="8784976" cy="5089752"/>
              </a:xfrm>
            </p:spPr>
            <p:txBody>
              <a:bodyPr/>
              <a:lstStyle/>
              <a:p>
                <a:pPr marL="109728" indent="0">
                  <a:buNone/>
                </a:pPr>
                <a:r>
                  <a:rPr lang="ja-JP" altLang="en-US" dirty="0" smtClean="0"/>
                  <a:t>この系における状態を</a:t>
                </a:r>
                <a14:m>
                  <m:oMath xmlns:m="http://schemas.openxmlformats.org/officeDocument/2006/math">
                    <m:r>
                      <a:rPr lang="en-US" altLang="ja-JP" b="0" i="1" smtClean="0">
                        <a:latin typeface="Cambria Math"/>
                      </a:rPr>
                      <m:t>𝑋</m:t>
                    </m:r>
                    <m:r>
                      <a:rPr lang="en-US" altLang="ja-JP" b="0" i="1" smtClean="0">
                        <a:latin typeface="Cambria Math"/>
                      </a:rPr>
                      <m:t>={</m:t>
                    </m:r>
                    <m:sSubSup>
                      <m:sSubSupPr>
                        <m:ctrlPr>
                          <a:rPr lang="en-US" altLang="ja-JP" b="0" i="1" smtClean="0">
                            <a:latin typeface="Cambria Math"/>
                          </a:rPr>
                        </m:ctrlPr>
                      </m:sSubSupPr>
                      <m:e>
                        <m:r>
                          <a:rPr lang="en-US" altLang="ja-JP" b="0" i="1" smtClean="0">
                            <a:latin typeface="Cambria Math"/>
                          </a:rPr>
                          <m:t>𝑥</m:t>
                        </m:r>
                      </m:e>
                      <m:sub>
                        <m:r>
                          <a:rPr lang="en-US" altLang="ja-JP" b="0" i="1" smtClean="0">
                            <a:latin typeface="Cambria Math"/>
                          </a:rPr>
                          <m:t>1</m:t>
                        </m:r>
                      </m:sub>
                      <m:sup>
                        <m:d>
                          <m:dPr>
                            <m:begChr m:val="["/>
                            <m:endChr m:val="]"/>
                            <m:ctrlPr>
                              <a:rPr lang="en-US" altLang="ja-JP" b="0" i="1" smtClean="0">
                                <a:latin typeface="Cambria Math"/>
                              </a:rPr>
                            </m:ctrlPr>
                          </m:dPr>
                          <m:e>
                            <m:r>
                              <a:rPr lang="en-US" altLang="ja-JP" b="0" i="1" smtClean="0">
                                <a:latin typeface="Cambria Math"/>
                              </a:rPr>
                              <m:t>𝑖</m:t>
                            </m:r>
                            <m:d>
                              <m:dPr>
                                <m:ctrlPr>
                                  <a:rPr lang="en-US" altLang="ja-JP" b="0" i="1" smtClean="0">
                                    <a:latin typeface="Cambria Math"/>
                                  </a:rPr>
                                </m:ctrlPr>
                              </m:dPr>
                              <m:e>
                                <m:r>
                                  <a:rPr lang="en-US" altLang="ja-JP" b="0" i="1" smtClean="0">
                                    <a:latin typeface="Cambria Math"/>
                                  </a:rPr>
                                  <m:t>1</m:t>
                                </m:r>
                              </m:e>
                            </m:d>
                          </m:e>
                        </m:d>
                      </m:sup>
                    </m:sSubSup>
                    <m:r>
                      <a:rPr lang="en-US" altLang="ja-JP" b="0" i="1" smtClean="0">
                        <a:latin typeface="Cambria Math"/>
                      </a:rPr>
                      <m:t>,</m:t>
                    </m:r>
                    <m:r>
                      <a:rPr lang="en-US" altLang="ja-JP" b="0" i="1" smtClean="0">
                        <a:latin typeface="Cambria Math"/>
                        <a:ea typeface="Cambria Math"/>
                      </a:rPr>
                      <m:t>⋯,</m:t>
                    </m:r>
                    <m:sSubSup>
                      <m:sSubSupPr>
                        <m:ctrlPr>
                          <a:rPr lang="en-US" altLang="ja-JP" b="0" i="1" smtClean="0">
                            <a:latin typeface="Cambria Math"/>
                            <a:ea typeface="Cambria Math"/>
                          </a:rPr>
                        </m:ctrlPr>
                      </m:sSubSupPr>
                      <m:e>
                        <m:r>
                          <a:rPr lang="en-US" altLang="ja-JP" b="0" i="1" smtClean="0">
                            <a:latin typeface="Cambria Math"/>
                            <a:ea typeface="Cambria Math"/>
                          </a:rPr>
                          <m:t>𝑥</m:t>
                        </m:r>
                      </m:e>
                      <m:sub>
                        <m:r>
                          <a:rPr lang="en-US" altLang="ja-JP" b="0" i="1" smtClean="0">
                            <a:latin typeface="Cambria Math"/>
                            <a:ea typeface="Cambria Math"/>
                          </a:rPr>
                          <m:t>𝑀</m:t>
                        </m:r>
                      </m:sub>
                      <m:sup>
                        <m:d>
                          <m:dPr>
                            <m:begChr m:val="["/>
                            <m:endChr m:val="]"/>
                            <m:ctrlPr>
                              <a:rPr lang="en-US" altLang="ja-JP" b="0" i="1" smtClean="0">
                                <a:latin typeface="Cambria Math"/>
                                <a:ea typeface="Cambria Math"/>
                              </a:rPr>
                            </m:ctrlPr>
                          </m:dPr>
                          <m:e>
                            <m:r>
                              <a:rPr lang="en-US" altLang="ja-JP" b="0" i="1" smtClean="0">
                                <a:latin typeface="Cambria Math"/>
                                <a:ea typeface="Cambria Math"/>
                              </a:rPr>
                              <m:t>𝑖</m:t>
                            </m:r>
                            <m:d>
                              <m:dPr>
                                <m:ctrlPr>
                                  <a:rPr lang="en-US" altLang="ja-JP" b="0" i="1" smtClean="0">
                                    <a:latin typeface="Cambria Math"/>
                                    <a:ea typeface="Cambria Math"/>
                                  </a:rPr>
                                </m:ctrlPr>
                              </m:dPr>
                              <m:e>
                                <m:r>
                                  <a:rPr lang="en-US" altLang="ja-JP" b="0" i="1" smtClean="0">
                                    <a:latin typeface="Cambria Math"/>
                                    <a:ea typeface="Cambria Math"/>
                                  </a:rPr>
                                  <m:t>𝑀</m:t>
                                </m:r>
                              </m:e>
                            </m:d>
                          </m:e>
                        </m:d>
                      </m:sup>
                    </m:sSubSup>
                    <m:r>
                      <a:rPr lang="en-US" altLang="ja-JP" b="0" i="1" smtClean="0">
                        <a:latin typeface="Cambria Math"/>
                        <a:ea typeface="Cambria Math"/>
                      </a:rPr>
                      <m:t>}</m:t>
                    </m:r>
                  </m:oMath>
                </a14:m>
                <a:endParaRPr lang="en-US" altLang="ja-JP" dirty="0" smtClean="0"/>
              </a:p>
              <a:p>
                <a:pPr marL="109728" indent="0">
                  <a:buNone/>
                </a:pPr>
                <a:r>
                  <a:rPr lang="ja-JP" altLang="en-US" dirty="0" smtClean="0"/>
                  <a:t>で表すとすると、系の状態</a:t>
                </a:r>
                <a:r>
                  <a:rPr lang="en-US" altLang="ja-JP" dirty="0" smtClean="0"/>
                  <a:t>X</a:t>
                </a:r>
                <a:r>
                  <a:rPr lang="ja-JP" altLang="en-US" dirty="0" smtClean="0"/>
                  <a:t>は各レプリカの状態</a:t>
                </a:r>
                <a:endParaRPr lang="en-US" altLang="ja-JP" dirty="0" smtClean="0"/>
              </a:p>
              <a:p>
                <a:pPr marL="109728" indent="0">
                  <a:buNone/>
                </a:pPr>
                <a:endParaRPr lang="en-US" altLang="ja-JP" dirty="0"/>
              </a:p>
              <a:p>
                <a:pPr marL="109728" indent="0">
                  <a:buNone/>
                </a:pPr>
                <a:r>
                  <a:rPr lang="ja-JP" altLang="en-US" dirty="0" smtClean="0"/>
                  <a:t>　</a:t>
                </a:r>
                <a14:m>
                  <m:oMath xmlns:m="http://schemas.openxmlformats.org/officeDocument/2006/math">
                    <m:sSubSup>
                      <m:sSubSupPr>
                        <m:ctrlPr>
                          <a:rPr lang="en-US" altLang="ja-JP" i="1" smtClean="0">
                            <a:latin typeface="Cambria Math"/>
                          </a:rPr>
                        </m:ctrlPr>
                      </m:sSubSupPr>
                      <m:e>
                        <m:r>
                          <a:rPr lang="en-US" altLang="ja-JP" b="0" i="1" smtClean="0">
                            <a:latin typeface="Cambria Math"/>
                          </a:rPr>
                          <m:t>𝑥</m:t>
                        </m:r>
                      </m:e>
                      <m:sub>
                        <m:r>
                          <a:rPr lang="en-US" altLang="ja-JP" b="0" i="1" smtClean="0">
                            <a:latin typeface="Cambria Math"/>
                          </a:rPr>
                          <m:t>𝑚</m:t>
                        </m:r>
                      </m:sub>
                      <m:sup>
                        <m:r>
                          <a:rPr lang="en-US" altLang="ja-JP" b="0" i="1" smtClean="0">
                            <a:latin typeface="Cambria Math"/>
                          </a:rPr>
                          <m:t>[</m:t>
                        </m:r>
                        <m:r>
                          <a:rPr lang="en-US" altLang="ja-JP" b="0" i="1" smtClean="0">
                            <a:latin typeface="Cambria Math"/>
                          </a:rPr>
                          <m:t>𝑖</m:t>
                        </m:r>
                        <m:r>
                          <a:rPr lang="en-US" altLang="ja-JP" b="0" i="1" smtClean="0">
                            <a:latin typeface="Cambria Math"/>
                          </a:rPr>
                          <m:t>]</m:t>
                        </m:r>
                      </m:sup>
                    </m:sSubSup>
                    <m:r>
                      <a:rPr lang="en-US" altLang="ja-JP" i="1">
                        <a:latin typeface="Cambria Math"/>
                        <a:ea typeface="Cambria Math"/>
                      </a:rPr>
                      <m:t>≡</m:t>
                    </m:r>
                    <m:sSub>
                      <m:sSubPr>
                        <m:ctrlPr>
                          <a:rPr lang="en-US" altLang="ja-JP" i="1" smtClean="0">
                            <a:latin typeface="Cambria Math"/>
                            <a:ea typeface="Cambria Math"/>
                          </a:rPr>
                        </m:ctrlPr>
                      </m:sSubPr>
                      <m:e>
                        <m:r>
                          <a:rPr lang="en-US" altLang="ja-JP" b="0" i="1" smtClean="0">
                            <a:latin typeface="Cambria Math"/>
                            <a:ea typeface="Cambria Math"/>
                          </a:rPr>
                          <m:t>(</m:t>
                        </m:r>
                        <m:sSup>
                          <m:sSupPr>
                            <m:ctrlPr>
                              <a:rPr lang="en-US" altLang="ja-JP" b="0" i="1" smtClean="0">
                                <a:latin typeface="Cambria Math"/>
                                <a:ea typeface="Cambria Math"/>
                              </a:rPr>
                            </m:ctrlPr>
                          </m:sSupPr>
                          <m:e>
                            <m:r>
                              <a:rPr lang="en-US" altLang="ja-JP" b="0" i="1" smtClean="0">
                                <a:latin typeface="Cambria Math"/>
                                <a:ea typeface="Cambria Math"/>
                              </a:rPr>
                              <m:t>𝑞</m:t>
                            </m:r>
                          </m:e>
                          <m:sup>
                            <m:d>
                              <m:dPr>
                                <m:begChr m:val="["/>
                                <m:endChr m:val="]"/>
                                <m:ctrlPr>
                                  <a:rPr lang="en-US" altLang="ja-JP" b="0" i="1" smtClean="0">
                                    <a:latin typeface="Cambria Math"/>
                                    <a:ea typeface="Cambria Math"/>
                                  </a:rPr>
                                </m:ctrlPr>
                              </m:dPr>
                              <m:e>
                                <m:r>
                                  <a:rPr lang="en-US" altLang="ja-JP" b="0" i="1" smtClean="0">
                                    <a:latin typeface="Cambria Math"/>
                                    <a:ea typeface="Cambria Math"/>
                                  </a:rPr>
                                  <m:t>𝑖</m:t>
                                </m:r>
                              </m:e>
                            </m:d>
                          </m:sup>
                        </m:sSup>
                        <m:r>
                          <a:rPr lang="en-US" altLang="ja-JP" b="0" i="1" smtClean="0">
                            <a:latin typeface="Cambria Math"/>
                            <a:ea typeface="Cambria Math"/>
                          </a:rPr>
                          <m:t>,</m:t>
                        </m:r>
                        <m:sSup>
                          <m:sSupPr>
                            <m:ctrlPr>
                              <a:rPr lang="en-US" altLang="ja-JP" b="0" i="1" smtClean="0">
                                <a:latin typeface="Cambria Math"/>
                                <a:ea typeface="Cambria Math"/>
                              </a:rPr>
                            </m:ctrlPr>
                          </m:sSupPr>
                          <m:e>
                            <m:r>
                              <a:rPr lang="en-US" altLang="ja-JP" b="0" i="1" smtClean="0">
                                <a:latin typeface="Cambria Math"/>
                                <a:ea typeface="Cambria Math"/>
                              </a:rPr>
                              <m:t>𝑝</m:t>
                            </m:r>
                          </m:e>
                          <m:sup>
                            <m:d>
                              <m:dPr>
                                <m:begChr m:val="["/>
                                <m:endChr m:val="]"/>
                                <m:ctrlPr>
                                  <a:rPr lang="en-US" altLang="ja-JP" b="0" i="1" smtClean="0">
                                    <a:latin typeface="Cambria Math"/>
                                    <a:ea typeface="Cambria Math"/>
                                  </a:rPr>
                                </m:ctrlPr>
                              </m:dPr>
                              <m:e>
                                <m:r>
                                  <a:rPr lang="en-US" altLang="ja-JP" b="0" i="1" smtClean="0">
                                    <a:latin typeface="Cambria Math"/>
                                    <a:ea typeface="Cambria Math"/>
                                  </a:rPr>
                                  <m:t>𝑖</m:t>
                                </m:r>
                              </m:e>
                            </m:d>
                          </m:sup>
                        </m:sSup>
                        <m:r>
                          <a:rPr lang="en-US" altLang="ja-JP" b="0" i="1" smtClean="0">
                            <a:latin typeface="Cambria Math"/>
                            <a:ea typeface="Cambria Math"/>
                          </a:rPr>
                          <m:t>)</m:t>
                        </m:r>
                      </m:e>
                      <m:sub>
                        <m:r>
                          <a:rPr lang="en-US" altLang="ja-JP" b="0" i="1" smtClean="0">
                            <a:latin typeface="Cambria Math"/>
                            <a:ea typeface="Cambria Math"/>
                          </a:rPr>
                          <m:t>𝑚</m:t>
                        </m:r>
                      </m:sub>
                    </m:sSub>
                  </m:oMath>
                </a14:m>
                <a:endParaRPr lang="en-US" altLang="ja-JP" dirty="0" smtClean="0"/>
              </a:p>
              <a:p>
                <a:pPr marL="109728" indent="0">
                  <a:buNone/>
                </a:pPr>
                <a:endParaRPr lang="en-US" altLang="ja-JP" dirty="0"/>
              </a:p>
              <a:p>
                <a:pPr marL="109728" indent="0">
                  <a:buNone/>
                </a:pPr>
                <a:r>
                  <a:rPr lang="ja-JP" altLang="en-US" dirty="0" smtClean="0"/>
                  <a:t>により指定される。</a:t>
                </a:r>
                <a:endParaRPr lang="en-US" altLang="ja-JP" dirty="0" smtClean="0"/>
              </a:p>
              <a:p>
                <a:pPr marL="109728" indent="0">
                  <a:buNone/>
                </a:pPr>
                <a:endParaRPr lang="en-US" altLang="ja-JP" dirty="0" smtClean="0"/>
              </a:p>
              <a:p>
                <a:pPr marL="109728" indent="0">
                  <a:buNone/>
                </a:pPr>
                <a:r>
                  <a:rPr lang="ja-JP" altLang="en-US" dirty="0" smtClean="0"/>
                  <a:t>温度</a:t>
                </a:r>
                <a14:m>
                  <m:oMath xmlns:m="http://schemas.openxmlformats.org/officeDocument/2006/math">
                    <m:sSub>
                      <m:sSubPr>
                        <m:ctrlPr>
                          <a:rPr lang="en-US" altLang="ja-JP" i="1" smtClean="0">
                            <a:latin typeface="Cambria Math"/>
                          </a:rPr>
                        </m:ctrlPr>
                      </m:sSubPr>
                      <m:e>
                        <m:r>
                          <a:rPr lang="en-US" altLang="ja-JP" b="0" i="1" smtClean="0">
                            <a:latin typeface="Cambria Math"/>
                          </a:rPr>
                          <m:t>𝑇</m:t>
                        </m:r>
                      </m:e>
                      <m:sub>
                        <m:r>
                          <a:rPr lang="en-US" altLang="ja-JP" b="0" i="1" smtClean="0">
                            <a:latin typeface="Cambria Math"/>
                          </a:rPr>
                          <m:t>𝑚</m:t>
                        </m:r>
                      </m:sub>
                    </m:sSub>
                  </m:oMath>
                </a14:m>
                <a:r>
                  <a:rPr lang="ja-JP" altLang="en-US" dirty="0" smtClean="0"/>
                  <a:t>にあるレプリカ</a:t>
                </a:r>
                <a14:m>
                  <m:oMath xmlns:m="http://schemas.openxmlformats.org/officeDocument/2006/math">
                    <m:r>
                      <a:rPr lang="en-US" altLang="ja-JP" b="0" i="1" smtClean="0">
                        <a:latin typeface="Cambria Math"/>
                      </a:rPr>
                      <m:t>𝑖</m:t>
                    </m:r>
                  </m:oMath>
                </a14:m>
                <a:r>
                  <a:rPr lang="ja-JP" altLang="en-US" dirty="0" smtClean="0"/>
                  <a:t>の状態</a:t>
                </a:r>
                <a14:m>
                  <m:oMath xmlns:m="http://schemas.openxmlformats.org/officeDocument/2006/math">
                    <m:sSubSup>
                      <m:sSubSupPr>
                        <m:ctrlPr>
                          <a:rPr lang="en-US" altLang="ja-JP" i="1" smtClean="0">
                            <a:latin typeface="Cambria Math"/>
                          </a:rPr>
                        </m:ctrlPr>
                      </m:sSubSupPr>
                      <m:e>
                        <m:r>
                          <a:rPr lang="en-US" altLang="ja-JP" b="0" i="1" smtClean="0">
                            <a:latin typeface="Cambria Math"/>
                          </a:rPr>
                          <m:t>𝑥</m:t>
                        </m:r>
                      </m:e>
                      <m:sub>
                        <m:r>
                          <a:rPr lang="en-US" altLang="ja-JP" b="0" i="1" smtClean="0">
                            <a:latin typeface="Cambria Math"/>
                          </a:rPr>
                          <m:t>𝑚</m:t>
                        </m:r>
                      </m:sub>
                      <m:sup>
                        <m:r>
                          <a:rPr lang="en-US" altLang="ja-JP" b="0" i="1" smtClean="0">
                            <a:latin typeface="Cambria Math"/>
                          </a:rPr>
                          <m:t>[</m:t>
                        </m:r>
                        <m:r>
                          <a:rPr lang="en-US" altLang="ja-JP" b="0" i="1" smtClean="0">
                            <a:latin typeface="Cambria Math"/>
                          </a:rPr>
                          <m:t>𝑖</m:t>
                        </m:r>
                        <m:r>
                          <a:rPr lang="en-US" altLang="ja-JP" b="0" i="1" smtClean="0">
                            <a:latin typeface="Cambria Math"/>
                          </a:rPr>
                          <m:t>]</m:t>
                        </m:r>
                      </m:sup>
                    </m:sSubSup>
                  </m:oMath>
                </a14:m>
                <a:r>
                  <a:rPr lang="ja-JP" altLang="en-US" dirty="0" smtClean="0"/>
                  <a:t>は</a:t>
                </a:r>
                <a:r>
                  <a:rPr lang="en-US" altLang="ja-JP" dirty="0" smtClean="0"/>
                  <a:t>N</a:t>
                </a:r>
                <a:r>
                  <a:rPr lang="ja-JP" altLang="en-US" dirty="0" smtClean="0"/>
                  <a:t>個の原子</a:t>
                </a:r>
                <a:r>
                  <a:rPr lang="ja-JP" altLang="en-US" dirty="0" smtClean="0"/>
                  <a:t>の座標</a:t>
                </a:r>
                <a14:m>
                  <m:oMath xmlns:m="http://schemas.openxmlformats.org/officeDocument/2006/math">
                    <m:sSup>
                      <m:sSupPr>
                        <m:ctrlPr>
                          <a:rPr lang="en-US" altLang="ja-JP" i="1" smtClean="0">
                            <a:latin typeface="Cambria Math"/>
                          </a:rPr>
                        </m:ctrlPr>
                      </m:sSupPr>
                      <m:e>
                        <m:r>
                          <a:rPr lang="en-US" altLang="ja-JP" b="0" i="1" smtClean="0">
                            <a:latin typeface="Cambria Math"/>
                          </a:rPr>
                          <m:t>𝑞</m:t>
                        </m:r>
                      </m:e>
                      <m:sup>
                        <m:r>
                          <a:rPr lang="en-US" altLang="ja-JP" b="0" i="1" smtClean="0">
                            <a:latin typeface="Cambria Math"/>
                          </a:rPr>
                          <m:t>[</m:t>
                        </m:r>
                        <m:r>
                          <a:rPr lang="en-US" altLang="ja-JP" b="0" i="1" smtClean="0">
                            <a:latin typeface="Cambria Math"/>
                          </a:rPr>
                          <m:t>𝑖</m:t>
                        </m:r>
                        <m:r>
                          <a:rPr lang="en-US" altLang="ja-JP" b="0" i="1" smtClean="0">
                            <a:latin typeface="Cambria Math"/>
                          </a:rPr>
                          <m:t>]</m:t>
                        </m:r>
                      </m:sup>
                    </m:sSup>
                  </m:oMath>
                </a14:m>
                <a:r>
                  <a:rPr lang="ja-JP" altLang="en-US" dirty="0" smtClean="0"/>
                  <a:t>と運動量</a:t>
                </a:r>
                <a14:m>
                  <m:oMath xmlns:m="http://schemas.openxmlformats.org/officeDocument/2006/math">
                    <m:sSup>
                      <m:sSupPr>
                        <m:ctrlPr>
                          <a:rPr lang="en-US" altLang="ja-JP" i="1" smtClean="0">
                            <a:latin typeface="Cambria Math"/>
                          </a:rPr>
                        </m:ctrlPr>
                      </m:sSupPr>
                      <m:e>
                        <m:r>
                          <a:rPr lang="en-US" altLang="ja-JP" b="0" i="1" smtClean="0">
                            <a:latin typeface="Cambria Math"/>
                          </a:rPr>
                          <m:t>𝑝</m:t>
                        </m:r>
                      </m:e>
                      <m:sup>
                        <m:r>
                          <a:rPr lang="en-US" altLang="ja-JP" b="0" i="1" smtClean="0">
                            <a:latin typeface="Cambria Math"/>
                          </a:rPr>
                          <m:t>[</m:t>
                        </m:r>
                        <m:r>
                          <a:rPr lang="en-US" altLang="ja-JP" b="0" i="1" smtClean="0">
                            <a:latin typeface="Cambria Math"/>
                          </a:rPr>
                          <m:t>𝑖</m:t>
                        </m:r>
                        <m:r>
                          <a:rPr lang="en-US" altLang="ja-JP" b="0" i="1" smtClean="0">
                            <a:latin typeface="Cambria Math"/>
                          </a:rPr>
                          <m:t>]</m:t>
                        </m:r>
                      </m:sup>
                    </m:sSup>
                  </m:oMath>
                </a14:m>
                <a:r>
                  <a:rPr lang="ja-JP" altLang="en-US" dirty="0" smtClean="0"/>
                  <a:t>に</a:t>
                </a:r>
                <a:r>
                  <a:rPr lang="ja-JP" altLang="en-US" dirty="0" smtClean="0"/>
                  <a:t>よって決まる。</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089752"/>
              </a:xfrm>
              <a:blipFill rotWithShape="1">
                <a:blip r:embed="rId2"/>
                <a:stretch>
                  <a:fillRect l="-139" r="-41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087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en-US" altLang="ja-JP" sz="3200" dirty="0" smtClean="0"/>
              <a:t>TPSA</a:t>
            </a:r>
            <a:r>
              <a:rPr lang="ja-JP" altLang="en-US" sz="3200" dirty="0" smtClean="0"/>
              <a:t>における解交換</a:t>
            </a:r>
            <a:endParaRPr kumimoji="1" lang="ja-JP" altLang="en-US" sz="32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179512" y="1484784"/>
                <a:ext cx="8784976" cy="5373216"/>
              </a:xfrm>
            </p:spPr>
            <p:txBody>
              <a:bodyPr>
                <a:normAutofit lnSpcReduction="10000"/>
              </a:bodyPr>
              <a:lstStyle/>
              <a:p>
                <a:pPr marL="109728" indent="0">
                  <a:buNone/>
                </a:pPr>
                <a:r>
                  <a:rPr lang="ja-JP" altLang="en-US" dirty="0" smtClean="0"/>
                  <a:t>レプリカ同士は相互作用しないので、状態</a:t>
                </a:r>
                <a:r>
                  <a:rPr lang="en-US" altLang="ja-JP" dirty="0" smtClean="0"/>
                  <a:t>X</a:t>
                </a:r>
                <a:r>
                  <a:rPr lang="ja-JP" altLang="en-US" dirty="0" smtClean="0"/>
                  <a:t>の重み因子はボルツマン因子の積で</a:t>
                </a:r>
                <a:endParaRPr lang="en-US" altLang="ja-JP" dirty="0" smtClean="0"/>
              </a:p>
              <a:p>
                <a:pPr marL="109728" indent="0">
                  <a:buNone/>
                </a:pPr>
                <a:endParaRPr lang="en-US" altLang="ja-JP" dirty="0"/>
              </a:p>
              <a:p>
                <a:pPr marL="109728" indent="0">
                  <a:buNone/>
                </a:pPr>
                <a14:m>
                  <m:oMathPara xmlns:m="http://schemas.openxmlformats.org/officeDocument/2006/math">
                    <m:oMathParaPr>
                      <m:jc m:val="centerGroup"/>
                    </m:oMathParaPr>
                    <m:oMath xmlns:m="http://schemas.openxmlformats.org/officeDocument/2006/math">
                      <m:r>
                        <a:rPr lang="en-US" altLang="ja-JP" b="0" i="1" smtClean="0">
                          <a:latin typeface="Cambria Math"/>
                        </a:rPr>
                        <m:t>𝑊</m:t>
                      </m:r>
                      <m:d>
                        <m:dPr>
                          <m:ctrlPr>
                            <a:rPr lang="en-US" altLang="ja-JP" b="0" i="1" smtClean="0">
                              <a:latin typeface="Cambria Math"/>
                            </a:rPr>
                          </m:ctrlPr>
                        </m:dPr>
                        <m:e>
                          <m:r>
                            <a:rPr lang="en-US" altLang="ja-JP" b="0" i="1" smtClean="0">
                              <a:latin typeface="Cambria Math"/>
                            </a:rPr>
                            <m:t>𝑋</m:t>
                          </m:r>
                        </m:e>
                      </m:d>
                      <m:r>
                        <a:rPr lang="en-US" altLang="ja-JP" b="0" i="1" smtClean="0">
                          <a:latin typeface="Cambria Math"/>
                        </a:rPr>
                        <m:t>=</m:t>
                      </m:r>
                      <m:sSup>
                        <m:sSupPr>
                          <m:ctrlPr>
                            <a:rPr lang="en-US" altLang="ja-JP" b="0" i="1" smtClean="0">
                              <a:latin typeface="Cambria Math"/>
                            </a:rPr>
                          </m:ctrlPr>
                        </m:sSupPr>
                        <m:e>
                          <m:r>
                            <a:rPr lang="en-US" altLang="ja-JP" b="0" i="1" smtClean="0">
                              <a:latin typeface="Cambria Math"/>
                            </a:rPr>
                            <m:t>𝑒</m:t>
                          </m:r>
                        </m:e>
                        <m:sup>
                          <m:r>
                            <a:rPr lang="en-US" altLang="ja-JP" b="0" i="1" smtClean="0">
                              <a:latin typeface="Cambria Math"/>
                            </a:rPr>
                            <m:t>−</m:t>
                          </m:r>
                          <m:sSub>
                            <m:sSubPr>
                              <m:ctrlPr>
                                <a:rPr lang="en-US" altLang="ja-JP" b="0" i="1" smtClean="0">
                                  <a:latin typeface="Cambria Math"/>
                                </a:rPr>
                              </m:ctrlPr>
                            </m:sSubPr>
                            <m:e>
                              <m:r>
                                <a:rPr lang="ja-JP" altLang="en-US" b="0" i="1" smtClean="0">
                                  <a:latin typeface="Cambria Math"/>
                                </a:rPr>
                                <m:t>𝛽</m:t>
                              </m:r>
                            </m:e>
                            <m:sub>
                              <m:r>
                                <a:rPr lang="en-US" altLang="ja-JP" b="0" i="1" smtClean="0">
                                  <a:latin typeface="Cambria Math"/>
                                </a:rPr>
                                <m:t>𝑚</m:t>
                              </m:r>
                              <m:d>
                                <m:dPr>
                                  <m:ctrlPr>
                                    <a:rPr lang="en-US" altLang="ja-JP" b="0" i="1" smtClean="0">
                                      <a:latin typeface="Cambria Math"/>
                                    </a:rPr>
                                  </m:ctrlPr>
                                </m:dPr>
                                <m:e>
                                  <m:r>
                                    <a:rPr lang="en-US" altLang="ja-JP" b="0" i="1" smtClean="0">
                                      <a:latin typeface="Cambria Math"/>
                                    </a:rPr>
                                    <m:t>1</m:t>
                                  </m:r>
                                </m:e>
                              </m:d>
                            </m:sub>
                          </m:sSub>
                          <m:r>
                            <a:rPr lang="en-US" altLang="ja-JP" b="0" i="1" smtClean="0">
                              <a:latin typeface="Cambria Math"/>
                            </a:rPr>
                            <m:t>𝐻</m:t>
                          </m:r>
                          <m:r>
                            <a:rPr lang="en-US" altLang="ja-JP" b="0" i="1" smtClean="0">
                              <a:latin typeface="Cambria Math"/>
                            </a:rPr>
                            <m:t>(</m:t>
                          </m:r>
                          <m:sSup>
                            <m:sSupPr>
                              <m:ctrlPr>
                                <a:rPr lang="en-US" altLang="ja-JP" b="0" i="1" smtClean="0">
                                  <a:latin typeface="Cambria Math"/>
                                </a:rPr>
                              </m:ctrlPr>
                            </m:sSupPr>
                            <m:e>
                              <m:r>
                                <a:rPr lang="en-US" altLang="ja-JP" b="0" i="1" smtClean="0">
                                  <a:latin typeface="Cambria Math"/>
                                </a:rPr>
                                <m:t>𝑞</m:t>
                              </m:r>
                            </m:e>
                            <m:sup>
                              <m:d>
                                <m:dPr>
                                  <m:begChr m:val="["/>
                                  <m:endChr m:val="]"/>
                                  <m:ctrlPr>
                                    <a:rPr lang="en-US" altLang="ja-JP" b="0" i="1" smtClean="0">
                                      <a:latin typeface="Cambria Math"/>
                                    </a:rPr>
                                  </m:ctrlPr>
                                </m:dPr>
                                <m:e>
                                  <m:r>
                                    <a:rPr lang="en-US" altLang="ja-JP" b="0" i="1" smtClean="0">
                                      <a:latin typeface="Cambria Math"/>
                                    </a:rPr>
                                    <m:t>1</m:t>
                                  </m:r>
                                </m:e>
                              </m:d>
                            </m:sup>
                          </m:sSup>
                          <m:r>
                            <a:rPr lang="en-US" altLang="ja-JP" b="0" i="1" smtClean="0">
                              <a:latin typeface="Cambria Math"/>
                            </a:rPr>
                            <m:t>,</m:t>
                          </m:r>
                          <m:sSup>
                            <m:sSupPr>
                              <m:ctrlPr>
                                <a:rPr lang="en-US" altLang="ja-JP" b="0" i="1" smtClean="0">
                                  <a:latin typeface="Cambria Math"/>
                                </a:rPr>
                              </m:ctrlPr>
                            </m:sSupPr>
                            <m:e>
                              <m:r>
                                <a:rPr lang="en-US" altLang="ja-JP" b="0" i="1" smtClean="0">
                                  <a:latin typeface="Cambria Math"/>
                                </a:rPr>
                                <m:t>𝑝</m:t>
                              </m:r>
                            </m:e>
                            <m:sup>
                              <m:d>
                                <m:dPr>
                                  <m:begChr m:val="["/>
                                  <m:endChr m:val="]"/>
                                  <m:ctrlPr>
                                    <a:rPr lang="en-US" altLang="ja-JP" b="0" i="1" smtClean="0">
                                      <a:latin typeface="Cambria Math"/>
                                    </a:rPr>
                                  </m:ctrlPr>
                                </m:dPr>
                                <m:e>
                                  <m:r>
                                    <a:rPr lang="en-US" altLang="ja-JP" b="0" i="1" smtClean="0">
                                      <a:latin typeface="Cambria Math"/>
                                    </a:rPr>
                                    <m:t>1</m:t>
                                  </m:r>
                                </m:e>
                              </m:d>
                            </m:sup>
                          </m:sSup>
                          <m:r>
                            <a:rPr lang="en-US" altLang="ja-JP" b="0" i="1" smtClean="0">
                              <a:latin typeface="Cambria Math"/>
                            </a:rPr>
                            <m:t>)</m:t>
                          </m:r>
                          <m:r>
                            <a:rPr lang="en-US" altLang="ja-JP" b="0" i="1" smtClean="0">
                              <a:latin typeface="Cambria Math"/>
                              <a:ea typeface="Cambria Math"/>
                            </a:rPr>
                            <m:t> </m:t>
                          </m:r>
                        </m:sup>
                      </m:sSup>
                      <m:r>
                        <a:rPr lang="en-US" altLang="ja-JP" b="0" i="1" smtClean="0">
                          <a:latin typeface="Cambria Math"/>
                          <a:ea typeface="Cambria Math"/>
                        </a:rPr>
                        <m:t>×,⋯,×</m:t>
                      </m:r>
                      <m:sSup>
                        <m:sSupPr>
                          <m:ctrlPr>
                            <a:rPr lang="en-US" altLang="ja-JP" b="0" i="1" smtClean="0">
                              <a:latin typeface="Cambria Math"/>
                              <a:ea typeface="Cambria Math"/>
                            </a:rPr>
                          </m:ctrlPr>
                        </m:sSupPr>
                        <m:e>
                          <m:r>
                            <a:rPr lang="en-US" altLang="ja-JP" b="0" i="1" smtClean="0">
                              <a:latin typeface="Cambria Math"/>
                              <a:ea typeface="Cambria Math"/>
                            </a:rPr>
                            <m:t>𝑒</m:t>
                          </m:r>
                        </m:e>
                        <m:sup>
                          <m:r>
                            <a:rPr lang="en-US" altLang="ja-JP" b="0" i="1" smtClean="0">
                              <a:latin typeface="Cambria Math"/>
                              <a:ea typeface="Cambria Math"/>
                            </a:rPr>
                            <m:t>−</m:t>
                          </m:r>
                          <m:sSub>
                            <m:sSubPr>
                              <m:ctrlPr>
                                <a:rPr lang="en-US" altLang="ja-JP" b="0" i="1" smtClean="0">
                                  <a:latin typeface="Cambria Math"/>
                                  <a:ea typeface="Cambria Math"/>
                                </a:rPr>
                              </m:ctrlPr>
                            </m:sSubPr>
                            <m:e>
                              <m:r>
                                <a:rPr lang="ja-JP" altLang="en-US" b="0" i="1" smtClean="0">
                                  <a:latin typeface="Cambria Math"/>
                                  <a:ea typeface="Cambria Math"/>
                                </a:rPr>
                                <m:t>𝛽</m:t>
                              </m:r>
                            </m:e>
                            <m:sub>
                              <m:r>
                                <a:rPr lang="en-US" altLang="ja-JP" b="0" i="1" smtClean="0">
                                  <a:latin typeface="Cambria Math"/>
                                  <a:ea typeface="Cambria Math"/>
                                </a:rPr>
                                <m:t>𝑚</m:t>
                              </m:r>
                              <m:d>
                                <m:dPr>
                                  <m:ctrlPr>
                                    <a:rPr lang="en-US" altLang="ja-JP" b="0" i="1" smtClean="0">
                                      <a:latin typeface="Cambria Math"/>
                                      <a:ea typeface="Cambria Math"/>
                                    </a:rPr>
                                  </m:ctrlPr>
                                </m:dPr>
                                <m:e>
                                  <m:r>
                                    <a:rPr lang="en-US" altLang="ja-JP" b="0" i="1" smtClean="0">
                                      <a:latin typeface="Cambria Math"/>
                                      <a:ea typeface="Cambria Math"/>
                                    </a:rPr>
                                    <m:t>𝑀</m:t>
                                  </m:r>
                                </m:e>
                              </m:d>
                            </m:sub>
                          </m:sSub>
                          <m:r>
                            <a:rPr lang="en-US" altLang="ja-JP" b="0" i="1" smtClean="0">
                              <a:latin typeface="Cambria Math"/>
                              <a:ea typeface="Cambria Math"/>
                            </a:rPr>
                            <m:t>𝐻</m:t>
                          </m:r>
                          <m:r>
                            <a:rPr lang="en-US" altLang="ja-JP" b="0" i="1" smtClean="0">
                              <a:latin typeface="Cambria Math"/>
                              <a:ea typeface="Cambria Math"/>
                            </a:rPr>
                            <m:t>(</m:t>
                          </m:r>
                          <m:sSup>
                            <m:sSupPr>
                              <m:ctrlPr>
                                <a:rPr lang="en-US" altLang="ja-JP" b="0" i="1" smtClean="0">
                                  <a:latin typeface="Cambria Math"/>
                                  <a:ea typeface="Cambria Math"/>
                                </a:rPr>
                              </m:ctrlPr>
                            </m:sSupPr>
                            <m:e>
                              <m:r>
                                <a:rPr lang="en-US" altLang="ja-JP" b="0" i="1" smtClean="0">
                                  <a:latin typeface="Cambria Math"/>
                                  <a:ea typeface="Cambria Math"/>
                                </a:rPr>
                                <m:t>𝑞</m:t>
                              </m:r>
                            </m:e>
                            <m:sup>
                              <m:d>
                                <m:dPr>
                                  <m:begChr m:val="["/>
                                  <m:endChr m:val="]"/>
                                  <m:ctrlPr>
                                    <a:rPr lang="en-US" altLang="ja-JP" b="0" i="1" smtClean="0">
                                      <a:latin typeface="Cambria Math"/>
                                      <a:ea typeface="Cambria Math"/>
                                    </a:rPr>
                                  </m:ctrlPr>
                                </m:dPr>
                                <m:e>
                                  <m:r>
                                    <a:rPr lang="en-US" altLang="ja-JP" b="0" i="1" smtClean="0">
                                      <a:latin typeface="Cambria Math"/>
                                      <a:ea typeface="Cambria Math"/>
                                    </a:rPr>
                                    <m:t>𝑀</m:t>
                                  </m:r>
                                </m:e>
                              </m:d>
                            </m:sup>
                          </m:sSup>
                          <m:r>
                            <a:rPr lang="en-US" altLang="ja-JP" b="0" i="1" smtClean="0">
                              <a:latin typeface="Cambria Math"/>
                              <a:ea typeface="Cambria Math"/>
                            </a:rPr>
                            <m:t>,</m:t>
                          </m:r>
                          <m:sSup>
                            <m:sSupPr>
                              <m:ctrlPr>
                                <a:rPr lang="en-US" altLang="ja-JP" b="0" i="1" smtClean="0">
                                  <a:latin typeface="Cambria Math"/>
                                  <a:ea typeface="Cambria Math"/>
                                </a:rPr>
                              </m:ctrlPr>
                            </m:sSupPr>
                            <m:e>
                              <m:r>
                                <a:rPr lang="en-US" altLang="ja-JP" b="0" i="1" smtClean="0">
                                  <a:latin typeface="Cambria Math"/>
                                  <a:ea typeface="Cambria Math"/>
                                </a:rPr>
                                <m:t>𝑝</m:t>
                              </m:r>
                            </m:e>
                            <m:sup>
                              <m:d>
                                <m:dPr>
                                  <m:begChr m:val="["/>
                                  <m:endChr m:val="]"/>
                                  <m:ctrlPr>
                                    <a:rPr lang="en-US" altLang="ja-JP" b="0" i="1" smtClean="0">
                                      <a:latin typeface="Cambria Math"/>
                                      <a:ea typeface="Cambria Math"/>
                                    </a:rPr>
                                  </m:ctrlPr>
                                </m:dPr>
                                <m:e>
                                  <m:r>
                                    <a:rPr lang="en-US" altLang="ja-JP" b="0" i="1" smtClean="0">
                                      <a:latin typeface="Cambria Math"/>
                                      <a:ea typeface="Cambria Math"/>
                                    </a:rPr>
                                    <m:t>𝑀</m:t>
                                  </m:r>
                                </m:e>
                              </m:d>
                            </m:sup>
                          </m:sSup>
                          <m:r>
                            <a:rPr lang="en-US" altLang="ja-JP" b="0" i="1" smtClean="0">
                              <a:latin typeface="Cambria Math"/>
                              <a:ea typeface="Cambria Math"/>
                            </a:rPr>
                            <m:t>)</m:t>
                          </m:r>
                        </m:sup>
                      </m:sSup>
                    </m:oMath>
                  </m:oMathPara>
                </a14:m>
                <a:endParaRPr lang="en-US" altLang="ja-JP" dirty="0" smtClean="0"/>
              </a:p>
              <a:p>
                <a:pPr marL="109728" indent="0">
                  <a:buNone/>
                </a:pPr>
                <a:r>
                  <a:rPr lang="ja-JP" altLang="en-US" dirty="0"/>
                  <a:t>　</a:t>
                </a:r>
                <a:r>
                  <a:rPr lang="ja-JP" altLang="en-US" dirty="0" smtClean="0"/>
                  <a:t>　　</a:t>
                </a:r>
                <a14:m>
                  <m:oMath xmlns:m="http://schemas.openxmlformats.org/officeDocument/2006/math">
                    <m:r>
                      <a:rPr lang="en-US" altLang="ja-JP" b="0" i="1" smtClean="0">
                        <a:latin typeface="Cambria Math"/>
                      </a:rPr>
                      <m:t>=</m:t>
                    </m:r>
                    <m:sSup>
                      <m:sSupPr>
                        <m:ctrlPr>
                          <a:rPr lang="en-US" altLang="ja-JP" b="0" i="1" smtClean="0">
                            <a:latin typeface="Cambria Math"/>
                          </a:rPr>
                        </m:ctrlPr>
                      </m:sSupPr>
                      <m:e>
                        <m:r>
                          <a:rPr lang="en-US" altLang="ja-JP" b="0" i="1" smtClean="0">
                            <a:latin typeface="Cambria Math"/>
                          </a:rPr>
                          <m:t>𝑒</m:t>
                        </m:r>
                      </m:e>
                      <m:sup>
                        <m:r>
                          <a:rPr lang="en-US" altLang="ja-JP" b="0" i="1" smtClean="0">
                            <a:latin typeface="Cambria Math"/>
                          </a:rPr>
                          <m:t>−</m:t>
                        </m:r>
                        <m:nary>
                          <m:naryPr>
                            <m:chr m:val="∑"/>
                            <m:ctrlPr>
                              <a:rPr lang="en-US" altLang="ja-JP" b="0" i="1" smtClean="0">
                                <a:latin typeface="Cambria Math"/>
                              </a:rPr>
                            </m:ctrlPr>
                          </m:naryPr>
                          <m:sub>
                            <m:r>
                              <m:rPr>
                                <m:brk m:alnAt="23"/>
                              </m:rPr>
                              <a:rPr lang="en-US" altLang="ja-JP" b="0" i="1" smtClean="0">
                                <a:latin typeface="Cambria Math"/>
                              </a:rPr>
                              <m:t>𝑖</m:t>
                            </m:r>
                            <m:r>
                              <a:rPr lang="en-US" altLang="ja-JP" b="0" i="1" smtClean="0">
                                <a:latin typeface="Cambria Math"/>
                              </a:rPr>
                              <m:t>=</m:t>
                            </m:r>
                            <m:r>
                              <a:rPr lang="en-US" altLang="ja-JP" b="0" i="1" smtClean="0">
                                <a:latin typeface="Cambria Math"/>
                              </a:rPr>
                              <m:t>1</m:t>
                            </m:r>
                          </m:sub>
                          <m:sup>
                            <m:r>
                              <a:rPr lang="en-US" altLang="ja-JP" b="0" i="1" smtClean="0">
                                <a:latin typeface="Cambria Math"/>
                              </a:rPr>
                              <m:t>𝑀</m:t>
                            </m:r>
                          </m:sup>
                          <m:e>
                            <m:sSub>
                              <m:sSubPr>
                                <m:ctrlPr>
                                  <a:rPr lang="en-US" altLang="ja-JP" b="0" i="1" smtClean="0">
                                    <a:latin typeface="Cambria Math"/>
                                  </a:rPr>
                                </m:ctrlPr>
                              </m:sSubPr>
                              <m:e>
                                <m:r>
                                  <a:rPr lang="ja-JP" altLang="en-US" b="0" i="1" smtClean="0">
                                    <a:latin typeface="Cambria Math"/>
                                  </a:rPr>
                                  <m:t>𝛽</m:t>
                                </m:r>
                              </m:e>
                              <m:sub>
                                <m:r>
                                  <a:rPr lang="en-US" altLang="ja-JP" b="0" i="1" smtClean="0">
                                    <a:latin typeface="Cambria Math"/>
                                  </a:rPr>
                                  <m:t>𝑚</m:t>
                                </m:r>
                                <m:d>
                                  <m:dPr>
                                    <m:ctrlPr>
                                      <a:rPr lang="en-US" altLang="ja-JP" b="0" i="1" smtClean="0">
                                        <a:latin typeface="Cambria Math"/>
                                      </a:rPr>
                                    </m:ctrlPr>
                                  </m:dPr>
                                  <m:e>
                                    <m:r>
                                      <a:rPr lang="en-US" altLang="ja-JP" b="0" i="1" smtClean="0">
                                        <a:latin typeface="Cambria Math"/>
                                      </a:rPr>
                                      <m:t>𝑖</m:t>
                                    </m:r>
                                  </m:e>
                                </m:d>
                              </m:sub>
                            </m:sSub>
                            <m:r>
                              <a:rPr lang="en-US" altLang="ja-JP" b="0" i="1" smtClean="0">
                                <a:latin typeface="Cambria Math"/>
                              </a:rPr>
                              <m:t>𝐻</m:t>
                            </m:r>
                            <m:r>
                              <a:rPr lang="en-US" altLang="ja-JP" b="0" i="1" smtClean="0">
                                <a:latin typeface="Cambria Math"/>
                              </a:rPr>
                              <m:t>(</m:t>
                            </m:r>
                            <m:sSup>
                              <m:sSupPr>
                                <m:ctrlPr>
                                  <a:rPr lang="en-US" altLang="ja-JP" b="0" i="1" smtClean="0">
                                    <a:latin typeface="Cambria Math"/>
                                  </a:rPr>
                                </m:ctrlPr>
                              </m:sSupPr>
                              <m:e>
                                <m:r>
                                  <a:rPr lang="en-US" altLang="ja-JP" b="0" i="1" smtClean="0">
                                    <a:latin typeface="Cambria Math"/>
                                  </a:rPr>
                                  <m:t>𝑞</m:t>
                                </m:r>
                              </m:e>
                              <m:sup>
                                <m:d>
                                  <m:dPr>
                                    <m:begChr m:val="["/>
                                    <m:endChr m:val="]"/>
                                    <m:ctrlPr>
                                      <a:rPr lang="en-US" altLang="ja-JP" b="0" i="1" smtClean="0">
                                        <a:latin typeface="Cambria Math"/>
                                      </a:rPr>
                                    </m:ctrlPr>
                                  </m:dPr>
                                  <m:e>
                                    <m:r>
                                      <a:rPr lang="en-US" altLang="ja-JP" b="0" i="1" smtClean="0">
                                        <a:latin typeface="Cambria Math"/>
                                      </a:rPr>
                                      <m:t>𝑖</m:t>
                                    </m:r>
                                  </m:e>
                                </m:d>
                              </m:sup>
                            </m:sSup>
                            <m:r>
                              <a:rPr lang="en-US" altLang="ja-JP" b="0" i="1" smtClean="0">
                                <a:latin typeface="Cambria Math"/>
                              </a:rPr>
                              <m:t>,</m:t>
                            </m:r>
                            <m:sSup>
                              <m:sSupPr>
                                <m:ctrlPr>
                                  <a:rPr lang="en-US" altLang="ja-JP" b="0" i="1" smtClean="0">
                                    <a:latin typeface="Cambria Math"/>
                                  </a:rPr>
                                </m:ctrlPr>
                              </m:sSupPr>
                              <m:e>
                                <m:r>
                                  <a:rPr lang="en-US" altLang="ja-JP" b="0" i="1" smtClean="0">
                                    <a:latin typeface="Cambria Math"/>
                                  </a:rPr>
                                  <m:t>𝑝</m:t>
                                </m:r>
                              </m:e>
                              <m:sup>
                                <m:d>
                                  <m:dPr>
                                    <m:begChr m:val="["/>
                                    <m:endChr m:val="]"/>
                                    <m:ctrlPr>
                                      <a:rPr lang="en-US" altLang="ja-JP" b="0" i="1" smtClean="0">
                                        <a:latin typeface="Cambria Math"/>
                                      </a:rPr>
                                    </m:ctrlPr>
                                  </m:dPr>
                                  <m:e>
                                    <m:r>
                                      <a:rPr lang="en-US" altLang="ja-JP" b="0" i="1" smtClean="0">
                                        <a:latin typeface="Cambria Math"/>
                                      </a:rPr>
                                      <m:t>𝑖</m:t>
                                    </m:r>
                                  </m:e>
                                </m:d>
                              </m:sup>
                            </m:sSup>
                            <m:r>
                              <a:rPr lang="en-US" altLang="ja-JP" b="0" i="1" smtClean="0">
                                <a:latin typeface="Cambria Math"/>
                              </a:rPr>
                              <m:t>)</m:t>
                            </m:r>
                          </m:e>
                        </m:nary>
                      </m:sup>
                    </m:sSup>
                  </m:oMath>
                </a14:m>
                <a:endParaRPr lang="en-US" altLang="ja-JP" dirty="0" smtClean="0"/>
              </a:p>
              <a:p>
                <a:pPr marL="109728" indent="0">
                  <a:buNone/>
                </a:pPr>
                <a:endParaRPr lang="en-US" altLang="ja-JP" dirty="0"/>
              </a:p>
              <a:p>
                <a:pPr marL="109728" indent="0">
                  <a:buNone/>
                </a:pPr>
                <a:r>
                  <a:rPr lang="ja-JP" altLang="en-US" dirty="0" smtClean="0"/>
                  <a:t>となる。</a:t>
                </a:r>
                <a:endParaRPr lang="en-US" altLang="ja-JP" dirty="0" smtClean="0"/>
              </a:p>
              <a:p>
                <a:pPr marL="109728" indent="0">
                  <a:buNone/>
                </a:pPr>
                <a14:m>
                  <m:oMathPara xmlns:m="http://schemas.openxmlformats.org/officeDocument/2006/math">
                    <m:oMathParaPr>
                      <m:jc m:val="left"/>
                    </m:oMathParaPr>
                    <m:oMath xmlns:m="http://schemas.openxmlformats.org/officeDocument/2006/math">
                      <m:sSub>
                        <m:sSubPr>
                          <m:ctrlPr>
                            <a:rPr lang="en-US" altLang="ja-JP" i="1" smtClean="0">
                              <a:latin typeface="Cambria Math"/>
                            </a:rPr>
                          </m:ctrlPr>
                        </m:sSubPr>
                        <m:e>
                          <m:r>
                            <a:rPr lang="ja-JP" altLang="en-US" i="1" smtClean="0">
                              <a:latin typeface="Cambria Math"/>
                            </a:rPr>
                            <m:t>𝛽</m:t>
                          </m:r>
                        </m:e>
                        <m:sub>
                          <m:r>
                            <a:rPr lang="en-US" altLang="ja-JP" b="0" i="1" smtClean="0">
                              <a:latin typeface="Cambria Math"/>
                            </a:rPr>
                            <m:t>𝑚</m:t>
                          </m:r>
                          <m:r>
                            <a:rPr lang="en-US" altLang="ja-JP" b="0" i="1" smtClean="0">
                              <a:latin typeface="Cambria Math"/>
                            </a:rPr>
                            <m:t>(</m:t>
                          </m:r>
                          <m:r>
                            <a:rPr lang="en-US" altLang="ja-JP" b="0" i="1" smtClean="0">
                              <a:latin typeface="Cambria Math"/>
                            </a:rPr>
                            <m:t>𝑖</m:t>
                          </m:r>
                          <m:r>
                            <a:rPr lang="en-US" altLang="ja-JP" b="0" i="1" smtClean="0">
                              <a:latin typeface="Cambria Math"/>
                            </a:rPr>
                            <m:t>)</m:t>
                          </m:r>
                        </m:sub>
                      </m:sSub>
                      <m:r>
                        <a:rPr lang="en-US" altLang="ja-JP" b="0" i="1" smtClean="0">
                          <a:latin typeface="Cambria Math"/>
                        </a:rPr>
                        <m:t>=</m:t>
                      </m:r>
                      <m:f>
                        <m:fPr>
                          <m:ctrlPr>
                            <a:rPr lang="en-US" altLang="ja-JP" b="0" i="1" smtClean="0">
                              <a:latin typeface="Cambria Math"/>
                            </a:rPr>
                          </m:ctrlPr>
                        </m:fPr>
                        <m:num>
                          <m:r>
                            <a:rPr lang="en-US" altLang="ja-JP" b="0" i="1" smtClean="0">
                              <a:latin typeface="Cambria Math"/>
                            </a:rPr>
                            <m:t>1</m:t>
                          </m:r>
                        </m:num>
                        <m:den>
                          <m:sSub>
                            <m:sSubPr>
                              <m:ctrlPr>
                                <a:rPr lang="en-US" altLang="ja-JP" b="0" i="1" smtClean="0">
                                  <a:latin typeface="Cambria Math"/>
                                </a:rPr>
                              </m:ctrlPr>
                            </m:sSubPr>
                            <m:e>
                              <m:r>
                                <a:rPr lang="en-US" altLang="ja-JP" b="0" i="1" smtClean="0">
                                  <a:latin typeface="Cambria Math"/>
                                </a:rPr>
                                <m:t>𝑘</m:t>
                              </m:r>
                            </m:e>
                            <m:sub>
                              <m:r>
                                <a:rPr lang="en-US" altLang="ja-JP" b="0" i="1" smtClean="0">
                                  <a:latin typeface="Cambria Math"/>
                                </a:rPr>
                                <m:t>𝐵</m:t>
                              </m:r>
                            </m:sub>
                          </m:sSub>
                          <m:sSub>
                            <m:sSubPr>
                              <m:ctrlPr>
                                <a:rPr lang="en-US" altLang="ja-JP" b="0" i="1" smtClean="0">
                                  <a:latin typeface="Cambria Math"/>
                                </a:rPr>
                              </m:ctrlPr>
                            </m:sSubPr>
                            <m:e>
                              <m:r>
                                <a:rPr lang="en-US" altLang="ja-JP" b="0" i="1" smtClean="0">
                                  <a:latin typeface="Cambria Math"/>
                                </a:rPr>
                                <m:t>𝑇</m:t>
                              </m:r>
                            </m:e>
                            <m:sub>
                              <m:r>
                                <a:rPr lang="en-US" altLang="ja-JP" b="0" i="1" smtClean="0">
                                  <a:latin typeface="Cambria Math"/>
                                </a:rPr>
                                <m:t>𝑖</m:t>
                              </m:r>
                            </m:sub>
                          </m:sSub>
                        </m:den>
                      </m:f>
                      <m:r>
                        <a:rPr lang="en-US" altLang="ja-JP" b="0" i="1" smtClean="0">
                          <a:latin typeface="Cambria Math"/>
                        </a:rPr>
                        <m:t> </m:t>
                      </m:r>
                      <m:r>
                        <a:rPr lang="en-US" altLang="ja-JP" b="0" i="1" smtClean="0">
                          <a:latin typeface="Cambria Math"/>
                        </a:rPr>
                        <m:t>,</m:t>
                      </m:r>
                      <m:r>
                        <a:rPr lang="en-US" altLang="ja-JP" b="0" i="1" smtClean="0">
                          <a:latin typeface="Cambria Math"/>
                        </a:rPr>
                        <m:t> </m:t>
                      </m:r>
                      <m:r>
                        <a:rPr lang="en-US" altLang="ja-JP" b="0" i="1" smtClean="0">
                          <a:latin typeface="Cambria Math"/>
                        </a:rPr>
                        <m:t>𝐻</m:t>
                      </m:r>
                      <m:d>
                        <m:dPr>
                          <m:ctrlPr>
                            <a:rPr lang="en-US" altLang="ja-JP" b="0" i="1" smtClean="0">
                              <a:latin typeface="Cambria Math"/>
                            </a:rPr>
                          </m:ctrlPr>
                        </m:dPr>
                        <m:e>
                          <m:sSup>
                            <m:sSupPr>
                              <m:ctrlPr>
                                <a:rPr lang="en-US" altLang="ja-JP" b="0" i="1" smtClean="0">
                                  <a:latin typeface="Cambria Math"/>
                                </a:rPr>
                              </m:ctrlPr>
                            </m:sSupPr>
                            <m:e>
                              <m:r>
                                <a:rPr lang="en-US" altLang="ja-JP" b="0" i="1" smtClean="0">
                                  <a:latin typeface="Cambria Math"/>
                                </a:rPr>
                                <m:t>𝑞</m:t>
                              </m:r>
                            </m:e>
                            <m:sup>
                              <m:d>
                                <m:dPr>
                                  <m:begChr m:val="["/>
                                  <m:endChr m:val="]"/>
                                  <m:ctrlPr>
                                    <a:rPr lang="en-US" altLang="ja-JP" b="0" i="1" smtClean="0">
                                      <a:latin typeface="Cambria Math"/>
                                    </a:rPr>
                                  </m:ctrlPr>
                                </m:dPr>
                                <m:e>
                                  <m:r>
                                    <a:rPr lang="en-US" altLang="ja-JP" b="0" i="1" smtClean="0">
                                      <a:latin typeface="Cambria Math"/>
                                    </a:rPr>
                                    <m:t>𝑖</m:t>
                                  </m:r>
                                </m:e>
                              </m:d>
                            </m:sup>
                          </m:sSup>
                          <m:r>
                            <a:rPr lang="en-US" altLang="ja-JP" b="0" i="1" smtClean="0">
                              <a:latin typeface="Cambria Math"/>
                            </a:rPr>
                            <m:t>,</m:t>
                          </m:r>
                          <m:sSup>
                            <m:sSupPr>
                              <m:ctrlPr>
                                <a:rPr lang="en-US" altLang="ja-JP" b="0" i="1" smtClean="0">
                                  <a:latin typeface="Cambria Math"/>
                                </a:rPr>
                              </m:ctrlPr>
                            </m:sSupPr>
                            <m:e>
                              <m:r>
                                <a:rPr lang="en-US" altLang="ja-JP" b="0" i="1" smtClean="0">
                                  <a:latin typeface="Cambria Math"/>
                                </a:rPr>
                                <m:t>𝑝</m:t>
                              </m:r>
                            </m:e>
                            <m:sup>
                              <m:d>
                                <m:dPr>
                                  <m:begChr m:val="["/>
                                  <m:endChr m:val="]"/>
                                  <m:ctrlPr>
                                    <a:rPr lang="en-US" altLang="ja-JP" b="0" i="1" smtClean="0">
                                      <a:latin typeface="Cambria Math"/>
                                    </a:rPr>
                                  </m:ctrlPr>
                                </m:dPr>
                                <m:e>
                                  <m:r>
                                    <a:rPr lang="en-US" altLang="ja-JP" b="0" i="1" smtClean="0">
                                      <a:latin typeface="Cambria Math"/>
                                    </a:rPr>
                                    <m:t>𝑖</m:t>
                                  </m:r>
                                </m:e>
                              </m:d>
                            </m:sup>
                          </m:sSup>
                        </m:e>
                      </m:d>
                      <m:r>
                        <a:rPr lang="en-US" altLang="ja-JP" b="0" i="1" smtClean="0">
                          <a:latin typeface="Cambria Math"/>
                        </a:rPr>
                        <m:t>=</m:t>
                      </m:r>
                      <m:r>
                        <a:rPr lang="en-US" altLang="ja-JP" b="0" i="1" smtClean="0">
                          <a:latin typeface="Cambria Math"/>
                        </a:rPr>
                        <m:t>𝐾</m:t>
                      </m:r>
                      <m:d>
                        <m:dPr>
                          <m:ctrlPr>
                            <a:rPr lang="en-US" altLang="ja-JP" b="0" i="1" smtClean="0">
                              <a:latin typeface="Cambria Math"/>
                            </a:rPr>
                          </m:ctrlPr>
                        </m:dPr>
                        <m:e>
                          <m:sSup>
                            <m:sSupPr>
                              <m:ctrlPr>
                                <a:rPr lang="en-US" altLang="ja-JP" b="0" i="1" smtClean="0">
                                  <a:latin typeface="Cambria Math"/>
                                </a:rPr>
                              </m:ctrlPr>
                            </m:sSupPr>
                            <m:e>
                              <m:r>
                                <a:rPr lang="en-US" altLang="ja-JP" b="0" i="1" smtClean="0">
                                  <a:latin typeface="Cambria Math"/>
                                </a:rPr>
                                <m:t>𝑝</m:t>
                              </m:r>
                            </m:e>
                            <m:sup>
                              <m:d>
                                <m:dPr>
                                  <m:begChr m:val="["/>
                                  <m:endChr m:val="]"/>
                                  <m:ctrlPr>
                                    <a:rPr lang="en-US" altLang="ja-JP" b="0" i="1" smtClean="0">
                                      <a:latin typeface="Cambria Math"/>
                                    </a:rPr>
                                  </m:ctrlPr>
                                </m:dPr>
                                <m:e>
                                  <m:r>
                                    <a:rPr lang="en-US" altLang="ja-JP" b="0" i="1" smtClean="0">
                                      <a:latin typeface="Cambria Math"/>
                                    </a:rPr>
                                    <m:t>𝑖</m:t>
                                  </m:r>
                                </m:e>
                              </m:d>
                            </m:sup>
                          </m:sSup>
                        </m:e>
                      </m:d>
                      <m:r>
                        <a:rPr lang="en-US" altLang="ja-JP" b="0" i="1" smtClean="0">
                          <a:latin typeface="Cambria Math"/>
                        </a:rPr>
                        <m:t>+</m:t>
                      </m:r>
                      <m:r>
                        <a:rPr lang="en-US" altLang="ja-JP" b="0" i="1" smtClean="0">
                          <a:latin typeface="Cambria Math"/>
                        </a:rPr>
                        <m:t>𝐸</m:t>
                      </m:r>
                      <m:d>
                        <m:dPr>
                          <m:ctrlPr>
                            <a:rPr lang="en-US" altLang="ja-JP" b="0" i="1" smtClean="0">
                              <a:latin typeface="Cambria Math"/>
                            </a:rPr>
                          </m:ctrlPr>
                        </m:dPr>
                        <m:e>
                          <m:sSup>
                            <m:sSupPr>
                              <m:ctrlPr>
                                <a:rPr lang="en-US" altLang="ja-JP" b="0" i="1" smtClean="0">
                                  <a:latin typeface="Cambria Math"/>
                                </a:rPr>
                              </m:ctrlPr>
                            </m:sSupPr>
                            <m:e>
                              <m:r>
                                <a:rPr lang="en-US" altLang="ja-JP" b="0" i="1" smtClean="0">
                                  <a:latin typeface="Cambria Math"/>
                                </a:rPr>
                                <m:t>𝑞</m:t>
                              </m:r>
                            </m:e>
                            <m:sup>
                              <m:r>
                                <a:rPr lang="en-US" altLang="ja-JP" b="0" i="1" smtClean="0">
                                  <a:latin typeface="Cambria Math"/>
                                </a:rPr>
                                <m:t>[</m:t>
                              </m:r>
                              <m:r>
                                <a:rPr lang="en-US" altLang="ja-JP" b="0" i="1" smtClean="0">
                                  <a:latin typeface="Cambria Math"/>
                                </a:rPr>
                                <m:t>𝑖</m:t>
                              </m:r>
                              <m:r>
                                <a:rPr lang="en-US" altLang="ja-JP" b="0" i="1" smtClean="0">
                                  <a:latin typeface="Cambria Math"/>
                                </a:rPr>
                                <m:t>])</m:t>
                              </m:r>
                            </m:sup>
                          </m:sSup>
                        </m:e>
                      </m:d>
                    </m:oMath>
                  </m:oMathPara>
                </a14:m>
                <a:endParaRPr lang="en-US" altLang="ja-JP" b="0" i="1" dirty="0" smtClean="0">
                  <a:latin typeface="Cambria Math"/>
                </a:endParaRPr>
              </a:p>
              <a:p>
                <a:pPr marL="109728" indent="0">
                  <a:buNone/>
                </a:pPr>
                <a14:m>
                  <m:oMathPara xmlns:m="http://schemas.openxmlformats.org/officeDocument/2006/math">
                    <m:oMathParaPr>
                      <m:jc m:val="right"/>
                    </m:oMathParaPr>
                    <m:oMath xmlns:m="http://schemas.openxmlformats.org/officeDocument/2006/math">
                      <m:r>
                        <a:rPr lang="en-US" altLang="ja-JP" b="0" i="1" smtClean="0">
                          <a:latin typeface="Cambria Math"/>
                        </a:rPr>
                        <m:t>(</m:t>
                      </m:r>
                      <m:r>
                        <a:rPr lang="en-US" altLang="ja-JP" b="0" i="1" smtClean="0">
                          <a:latin typeface="Cambria Math"/>
                        </a:rPr>
                        <m:t>𝑖</m:t>
                      </m:r>
                      <m:r>
                        <a:rPr lang="en-US" altLang="ja-JP" b="0" i="1" smtClean="0">
                          <a:latin typeface="Cambria Math"/>
                        </a:rPr>
                        <m:t>=1,⋯,</m:t>
                      </m:r>
                      <m:r>
                        <a:rPr lang="en-US" altLang="ja-JP" b="0" i="1" smtClean="0">
                          <a:latin typeface="Cambria Math"/>
                          <a:ea typeface="Cambria Math"/>
                        </a:rPr>
                        <m:t>𝑀</m:t>
                      </m:r>
                      <m:r>
                        <a:rPr lang="en-US" altLang="ja-JP" b="0" i="1" smtClean="0">
                          <a:latin typeface="Cambria Math"/>
                          <a:ea typeface="Cambria Math"/>
                        </a:rPr>
                        <m:t>)</m:t>
                      </m:r>
                    </m:oMath>
                  </m:oMathPara>
                </a14:m>
                <a:endParaRPr lang="en-US" altLang="ja-JP" dirty="0" smtClean="0"/>
              </a:p>
              <a:p>
                <a:pPr marL="109728" indent="0">
                  <a:buNone/>
                </a:pPr>
                <a:r>
                  <a:rPr lang="ja-JP" altLang="en-US" dirty="0"/>
                  <a:t>ボルツマン</a:t>
                </a:r>
                <a:r>
                  <a:rPr lang="ja-JP" altLang="en-US" dirty="0" smtClean="0"/>
                  <a:t>因子</a:t>
                </a:r>
                <a14:m>
                  <m:oMath xmlns:m="http://schemas.openxmlformats.org/officeDocument/2006/math">
                    <m:sSup>
                      <m:sSupPr>
                        <m:ctrlPr>
                          <a:rPr lang="en-US" altLang="ja-JP" i="1" smtClean="0">
                            <a:latin typeface="Cambria Math"/>
                          </a:rPr>
                        </m:ctrlPr>
                      </m:sSupPr>
                      <m:e>
                        <m:r>
                          <a:rPr lang="en-US" altLang="ja-JP" b="0" i="1" smtClean="0">
                            <a:latin typeface="Cambria Math"/>
                          </a:rPr>
                          <m:t>𝑒</m:t>
                        </m:r>
                      </m:e>
                      <m:sup>
                        <m:r>
                          <a:rPr lang="en-US" altLang="ja-JP" b="0" i="1" smtClean="0">
                            <a:latin typeface="Cambria Math"/>
                          </a:rPr>
                          <m:t>−</m:t>
                        </m:r>
                        <m:r>
                          <a:rPr lang="ja-JP" altLang="en-US" b="0" i="1" smtClean="0">
                            <a:latin typeface="Cambria Math"/>
                          </a:rPr>
                          <m:t>𝛽</m:t>
                        </m:r>
                        <m:sSub>
                          <m:sSubPr>
                            <m:ctrlPr>
                              <a:rPr lang="en-US" altLang="ja-JP" b="0" i="1" smtClean="0">
                                <a:latin typeface="Cambria Math"/>
                              </a:rPr>
                            </m:ctrlPr>
                          </m:sSubPr>
                          <m:e>
                            <m:r>
                              <a:rPr lang="en-US" altLang="ja-JP" b="0" i="1" smtClean="0">
                                <a:latin typeface="Cambria Math"/>
                              </a:rPr>
                              <m:t>𝐸</m:t>
                            </m:r>
                          </m:e>
                          <m:sub>
                            <m:r>
                              <a:rPr lang="en-US" altLang="ja-JP" b="0" i="1" smtClean="0">
                                <a:latin typeface="Cambria Math"/>
                              </a:rPr>
                              <m:t>𝑖</m:t>
                            </m:r>
                          </m:sub>
                        </m:sSub>
                      </m:sup>
                    </m:sSup>
                  </m:oMath>
                </a14:m>
                <a:r>
                  <a:rPr lang="ja-JP" altLang="en-US" dirty="0" smtClean="0"/>
                  <a:t>とはエネルギー</a:t>
                </a:r>
                <a14:m>
                  <m:oMath xmlns:m="http://schemas.openxmlformats.org/officeDocument/2006/math">
                    <m:sSub>
                      <m:sSubPr>
                        <m:ctrlPr>
                          <a:rPr lang="en-US" altLang="ja-JP" i="1" smtClean="0">
                            <a:latin typeface="Cambria Math"/>
                          </a:rPr>
                        </m:ctrlPr>
                      </m:sSubPr>
                      <m:e>
                        <m:r>
                          <a:rPr lang="en-US" altLang="ja-JP" b="0" i="1" smtClean="0">
                            <a:latin typeface="Cambria Math"/>
                          </a:rPr>
                          <m:t>𝐸</m:t>
                        </m:r>
                      </m:e>
                      <m:sub>
                        <m:r>
                          <a:rPr lang="en-US" altLang="ja-JP" b="0" i="1" smtClean="0">
                            <a:latin typeface="Cambria Math"/>
                          </a:rPr>
                          <m:t>𝑖</m:t>
                        </m:r>
                      </m:sub>
                    </m:sSub>
                  </m:oMath>
                </a14:m>
                <a:r>
                  <a:rPr lang="ja-JP" altLang="en-US" dirty="0" smtClean="0"/>
                  <a:t>の状態</a:t>
                </a:r>
                <a14:m>
                  <m:oMath xmlns:m="http://schemas.openxmlformats.org/officeDocument/2006/math">
                    <m:r>
                      <a:rPr lang="en-US" altLang="ja-JP" b="0" i="1" smtClean="0">
                        <a:latin typeface="Cambria Math"/>
                      </a:rPr>
                      <m:t>𝑖</m:t>
                    </m:r>
                  </m:oMath>
                </a14:m>
                <a:r>
                  <a:rPr lang="ja-JP" altLang="en-US" dirty="0" smtClean="0"/>
                  <a:t>が出現する確率を定める重み因子。</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l="-139" t="-2270" r="-347" b="-14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98925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来週以降</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lstStyle/>
          <a:p>
            <a:pPr marL="109728" indent="0">
              <a:buNone/>
            </a:pPr>
            <a:r>
              <a:rPr lang="ja-JP" altLang="en-US" dirty="0" smtClean="0"/>
              <a:t>・残りの温度設定</a:t>
            </a:r>
            <a:endParaRPr lang="en-US" altLang="ja-JP" dirty="0" smtClean="0"/>
          </a:p>
          <a:p>
            <a:pPr marL="109728" indent="0">
              <a:buNone/>
            </a:pPr>
            <a:endParaRPr lang="en-US" altLang="ja-JP" dirty="0"/>
          </a:p>
          <a:p>
            <a:pPr marL="109728" indent="0">
              <a:buNone/>
            </a:pPr>
            <a:r>
              <a:rPr lang="ja-JP" altLang="en-US" dirty="0"/>
              <a:t>・解交換の確率の理論</a:t>
            </a:r>
            <a:endParaRPr lang="en-US" altLang="ja-JP" dirty="0"/>
          </a:p>
          <a:p>
            <a:pPr marL="109728" indent="0">
              <a:buNone/>
            </a:pPr>
            <a:endParaRPr lang="en-US" altLang="ja-JP" dirty="0"/>
          </a:p>
          <a:p>
            <a:pPr marL="109728" indent="0">
              <a:buNone/>
            </a:pPr>
            <a:endParaRPr lang="en-US" altLang="ja-JP" dirty="0"/>
          </a:p>
        </p:txBody>
      </p:sp>
    </p:spTree>
    <p:extLst>
      <p:ext uri="{BB962C8B-B14F-4D97-AF65-F5344CB8AC3E}">
        <p14:creationId xmlns:p14="http://schemas.microsoft.com/office/powerpoint/2010/main" val="4232634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今週</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normAutofit/>
          </a:bodyPr>
          <a:lstStyle/>
          <a:p>
            <a:pPr marL="109728" indent="0">
              <a:buNone/>
            </a:pPr>
            <a:r>
              <a:rPr lang="ja-JP" altLang="en-US" dirty="0" smtClean="0"/>
              <a:t>・</a:t>
            </a:r>
            <a:r>
              <a:rPr lang="ja-JP" altLang="en-US" dirty="0">
                <a:latin typeface="Century" panose="02040604050505020304" pitchFamily="18" charset="0"/>
              </a:rPr>
              <a:t>最</a:t>
            </a:r>
            <a:r>
              <a:rPr lang="ja-JP" altLang="en-US" dirty="0" smtClean="0">
                <a:latin typeface="Century" panose="02040604050505020304" pitchFamily="18" charset="0"/>
              </a:rPr>
              <a:t>高温度</a:t>
            </a:r>
            <a:r>
              <a:rPr lang="ja-JP" altLang="en-US" dirty="0">
                <a:latin typeface="Century" panose="02040604050505020304" pitchFamily="18" charset="0"/>
              </a:rPr>
              <a:t>について</a:t>
            </a:r>
            <a:r>
              <a:rPr lang="ja-JP" altLang="en-US" dirty="0" smtClean="0">
                <a:latin typeface="Century" panose="02040604050505020304" pitchFamily="18" charset="0"/>
              </a:rPr>
              <a:t>の</a:t>
            </a:r>
            <a:r>
              <a:rPr lang="ja-JP" altLang="en-US" dirty="0" smtClean="0">
                <a:latin typeface="Century" panose="02040604050505020304" pitchFamily="18" charset="0"/>
              </a:rPr>
              <a:t>検証の続き</a:t>
            </a:r>
            <a:endParaRPr lang="en-US" altLang="ja-JP" dirty="0" smtClean="0">
              <a:latin typeface="Century" panose="02040604050505020304" pitchFamily="18" charset="0"/>
            </a:endParaRPr>
          </a:p>
          <a:p>
            <a:pPr marL="109728" indent="0">
              <a:buNone/>
            </a:pPr>
            <a:endParaRPr kumimoji="1" lang="en-US" altLang="ja-JP" dirty="0">
              <a:latin typeface="Century" panose="02040604050505020304" pitchFamily="18" charset="0"/>
            </a:endParaRPr>
          </a:p>
          <a:p>
            <a:pPr marL="109728" indent="0">
              <a:buNone/>
            </a:pPr>
            <a:r>
              <a:rPr lang="ja-JP" altLang="en-US" dirty="0"/>
              <a:t>・解交換の確率の理論</a:t>
            </a:r>
            <a:endParaRPr lang="en-US" altLang="ja-JP" dirty="0"/>
          </a:p>
          <a:p>
            <a:pPr marL="109728" indent="0">
              <a:buNone/>
            </a:pPr>
            <a:endParaRPr kumimoji="1" lang="en-US" altLang="ja-JP" dirty="0"/>
          </a:p>
          <a:p>
            <a:pPr marL="109728" indent="0">
              <a:buNone/>
            </a:pPr>
            <a:endParaRPr kumimoji="1" lang="en-US" altLang="ja-JP" dirty="0" smtClean="0"/>
          </a:p>
        </p:txBody>
      </p:sp>
    </p:spTree>
    <p:extLst>
      <p:ext uri="{BB962C8B-B14F-4D97-AF65-F5344CB8AC3E}">
        <p14:creationId xmlns:p14="http://schemas.microsoft.com/office/powerpoint/2010/main" val="2195669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en-US" altLang="ja-JP" sz="3200" dirty="0" smtClean="0"/>
              <a:t>TPSA</a:t>
            </a:r>
            <a:r>
              <a:rPr lang="ja-JP" altLang="en-US" sz="3200" dirty="0" smtClean="0"/>
              <a:t>における温度設定</a:t>
            </a:r>
            <a:endParaRPr kumimoji="1" lang="ja-JP" altLang="en-US" sz="3200" dirty="0"/>
          </a:p>
        </p:txBody>
      </p:sp>
      <p:sp>
        <p:nvSpPr>
          <p:cNvPr id="3" name="コンテンツ プレースホルダー 2"/>
          <p:cNvSpPr>
            <a:spLocks noGrp="1"/>
          </p:cNvSpPr>
          <p:nvPr>
            <p:ph idx="1"/>
          </p:nvPr>
        </p:nvSpPr>
        <p:spPr>
          <a:xfrm>
            <a:off x="179512" y="1484784"/>
            <a:ext cx="8856984" cy="5089752"/>
          </a:xfrm>
        </p:spPr>
        <p:txBody>
          <a:bodyPr/>
          <a:lstStyle/>
          <a:p>
            <a:pPr marL="109728" indent="0">
              <a:buNone/>
            </a:pPr>
            <a:r>
              <a:rPr lang="ja-JP" altLang="en-US" dirty="0" smtClean="0">
                <a:latin typeface="Century" panose="02040604050505020304" pitchFamily="18" charset="0"/>
              </a:rPr>
              <a:t>・最高温度</a:t>
            </a:r>
            <a:endParaRPr lang="en-US" altLang="ja-JP" dirty="0" smtClean="0">
              <a:latin typeface="Century" panose="02040604050505020304" pitchFamily="18" charset="0"/>
            </a:endParaRPr>
          </a:p>
          <a:p>
            <a:pPr marL="109728" indent="0">
              <a:buNone/>
            </a:pPr>
            <a:r>
              <a:rPr lang="ja-JP" altLang="en-US" dirty="0">
                <a:latin typeface="Century" panose="02040604050505020304" pitchFamily="18" charset="0"/>
              </a:rPr>
              <a:t>　</a:t>
            </a:r>
            <a:r>
              <a:rPr lang="ja-JP" altLang="en-US" dirty="0" smtClean="0">
                <a:latin typeface="Century" panose="02040604050505020304" pitchFamily="18" charset="0"/>
              </a:rPr>
              <a:t>　最大の改悪となる状態遷移が</a:t>
            </a:r>
            <a:r>
              <a:rPr lang="en-US" altLang="ja-JP" dirty="0" smtClean="0">
                <a:latin typeface="Century" panose="02040604050505020304" pitchFamily="18" charset="0"/>
              </a:rPr>
              <a:t>50</a:t>
            </a:r>
            <a:r>
              <a:rPr lang="ja-JP" altLang="en-US" dirty="0" smtClean="0">
                <a:latin typeface="Century" panose="02040604050505020304" pitchFamily="18" charset="0"/>
              </a:rPr>
              <a:t>％の確率で受理</a:t>
            </a:r>
            <a:endParaRPr lang="en-US" altLang="ja-JP" dirty="0" smtClean="0">
              <a:latin typeface="Century" panose="02040604050505020304" pitchFamily="18" charset="0"/>
            </a:endParaRPr>
          </a:p>
          <a:p>
            <a:pPr marL="109728" indent="0">
              <a:buNone/>
            </a:pPr>
            <a:r>
              <a:rPr lang="ja-JP" altLang="en-US" dirty="0">
                <a:latin typeface="Century" panose="02040604050505020304" pitchFamily="18" charset="0"/>
              </a:rPr>
              <a:t>　</a:t>
            </a:r>
            <a:r>
              <a:rPr lang="ja-JP" altLang="en-US" dirty="0" smtClean="0">
                <a:latin typeface="Century" panose="02040604050505020304" pitchFamily="18" charset="0"/>
              </a:rPr>
              <a:t>　されるような温度</a:t>
            </a: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p:txBody>
      </p:sp>
    </p:spTree>
    <p:extLst>
      <p:ext uri="{BB962C8B-B14F-4D97-AF65-F5344CB8AC3E}">
        <p14:creationId xmlns:p14="http://schemas.microsoft.com/office/powerpoint/2010/main" val="1656951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en-US" altLang="ja-JP" sz="3200" dirty="0" smtClean="0"/>
              <a:t>TPSA</a:t>
            </a:r>
            <a:r>
              <a:rPr lang="ja-JP" altLang="en-US" sz="3200" dirty="0" smtClean="0"/>
              <a:t>における温度設定</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856984" cy="5089752"/>
              </a:xfrm>
            </p:spPr>
            <p:txBody>
              <a:bodyPr/>
              <a:lstStyle/>
              <a:p>
                <a:pPr marL="109728" indent="0">
                  <a:buNone/>
                </a:pPr>
                <a:r>
                  <a:rPr lang="ja-JP" altLang="en-US" dirty="0" smtClean="0">
                    <a:latin typeface="Century" panose="02040604050505020304" pitchFamily="18" charset="0"/>
                  </a:rPr>
                  <a:t>先週までの検証</a:t>
                </a:r>
                <a:endParaRPr lang="en-US" altLang="ja-JP" dirty="0" smtClean="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lgn="ctr">
                  <a:buNone/>
                </a:pPr>
                <a14:m>
                  <m:oMath xmlns:m="http://schemas.openxmlformats.org/officeDocument/2006/math">
                    <m:sSub>
                      <m:sSubPr>
                        <m:ctrlPr>
                          <a:rPr lang="en-US" altLang="ja-JP" i="1" smtClean="0">
                            <a:latin typeface="Cambria Math"/>
                          </a:rPr>
                        </m:ctrlPr>
                      </m:sSubPr>
                      <m:e>
                        <m:r>
                          <a:rPr lang="en-US" altLang="ja-JP" b="0" i="1" smtClean="0">
                            <a:latin typeface="Cambria Math"/>
                          </a:rPr>
                          <m:t>𝑇</m:t>
                        </m:r>
                      </m:e>
                      <m:sub>
                        <m:r>
                          <a:rPr lang="en-US" altLang="ja-JP" b="0" i="1" smtClean="0">
                            <a:latin typeface="Cambria Math"/>
                          </a:rPr>
                          <m:t>𝑚𝑎𝑥</m:t>
                        </m:r>
                      </m:sub>
                    </m:sSub>
                  </m:oMath>
                </a14:m>
                <a:r>
                  <a:rPr lang="ja-JP" altLang="en-US" dirty="0" smtClean="0">
                    <a:latin typeface="Century" panose="02040604050505020304" pitchFamily="18" charset="0"/>
                  </a:rPr>
                  <a:t>は</a:t>
                </a:r>
                <a:r>
                  <a:rPr lang="en-US" altLang="ja-JP" dirty="0" smtClean="0">
                    <a:latin typeface="Century" panose="02040604050505020304" pitchFamily="18" charset="0"/>
                  </a:rPr>
                  <a:t>630</a:t>
                </a:r>
                <a:r>
                  <a:rPr lang="ja-JP" altLang="en-US" dirty="0" smtClean="0">
                    <a:latin typeface="Century" panose="02040604050505020304" pitchFamily="18" charset="0"/>
                  </a:rPr>
                  <a:t>～</a:t>
                </a:r>
                <a:r>
                  <a:rPr lang="en-US" altLang="ja-JP" dirty="0" smtClean="0">
                    <a:latin typeface="Century" panose="02040604050505020304" pitchFamily="18" charset="0"/>
                  </a:rPr>
                  <a:t>650</a:t>
                </a:r>
                <a:r>
                  <a:rPr lang="ja-JP" altLang="en-US" dirty="0" smtClean="0">
                    <a:latin typeface="Century" panose="02040604050505020304" pitchFamily="18" charset="0"/>
                  </a:rPr>
                  <a:t>付近</a:t>
                </a:r>
                <a:r>
                  <a:rPr lang="en-US" altLang="ja-JP" dirty="0" smtClean="0">
                    <a:latin typeface="Century" panose="02040604050505020304" pitchFamily="18" charset="0"/>
                  </a:rPr>
                  <a:t>?</a:t>
                </a:r>
              </a:p>
              <a:p>
                <a:pPr marL="109728" indent="0">
                  <a:buNone/>
                </a:pPr>
                <a:endParaRPr lang="en-US" altLang="ja-JP" dirty="0" smtClean="0">
                  <a:latin typeface="Century" panose="020406040505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856984" cy="5089752"/>
              </a:xfrm>
              <a:blipFill rotWithShape="1">
                <a:blip r:embed="rId2"/>
                <a:stretch>
                  <a:fillRect l="-138" t="-14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2466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en-US" altLang="ja-JP" sz="3200" dirty="0" smtClean="0"/>
              <a:t>TPSA</a:t>
            </a:r>
            <a:r>
              <a:rPr lang="ja-JP" altLang="en-US" sz="3200" dirty="0" smtClean="0"/>
              <a:t>における温度設定</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856984" cy="5256584"/>
              </a:xfrm>
            </p:spPr>
            <p:txBody>
              <a:bodyPr>
                <a:normAutofit lnSpcReduction="10000"/>
              </a:bodyPr>
              <a:lstStyle/>
              <a:p>
                <a:pPr marL="109728" indent="0">
                  <a:buNone/>
                </a:pPr>
                <a:r>
                  <a:rPr lang="ja-JP" altLang="en-US" dirty="0" smtClean="0">
                    <a:latin typeface="Century" panose="02040604050505020304" pitchFamily="18" charset="0"/>
                  </a:rPr>
                  <a:t>追加したプログラム</a:t>
                </a:r>
                <a:endParaRPr lang="en-US" altLang="ja-JP" dirty="0" smtClean="0">
                  <a:latin typeface="Century" panose="02040604050505020304" pitchFamily="18" charset="0"/>
                </a:endParaRPr>
              </a:p>
              <a:p>
                <a:pPr marL="109728" indent="0" algn="ctr">
                  <a:buNone/>
                </a:pPr>
                <a:endParaRPr lang="en-US" altLang="ja-JP" sz="800" dirty="0" smtClean="0">
                  <a:latin typeface="Century" panose="02040604050505020304" pitchFamily="18" charset="0"/>
                </a:endParaRPr>
              </a:p>
              <a:p>
                <a:pPr marL="109728" indent="0" algn="ctr">
                  <a:buNone/>
                </a:pPr>
                <a:r>
                  <a:rPr lang="ja-JP" altLang="en-US" dirty="0" smtClean="0">
                    <a:latin typeface="Century" panose="02040604050505020304" pitchFamily="18" charset="0"/>
                  </a:rPr>
                  <a:t>現在</a:t>
                </a:r>
                <a:r>
                  <a:rPr lang="ja-JP" altLang="en-US" dirty="0">
                    <a:latin typeface="Century" panose="02040604050505020304" pitchFamily="18" charset="0"/>
                  </a:rPr>
                  <a:t>の解</a:t>
                </a:r>
                <a:r>
                  <a:rPr lang="ja-JP" altLang="en-US" dirty="0" smtClean="0">
                    <a:latin typeface="Century" panose="02040604050505020304" pitchFamily="18" charset="0"/>
                  </a:rPr>
                  <a:t>の全ての近傍解のコストを計算</a:t>
                </a:r>
                <a:endParaRPr lang="en-US" altLang="ja-JP" dirty="0" smtClean="0">
                  <a:latin typeface="Century" panose="02040604050505020304" pitchFamily="18" charset="0"/>
                </a:endParaRPr>
              </a:p>
              <a:p>
                <a:pPr marL="109728" indent="0" algn="ctr">
                  <a:buNone/>
                </a:pPr>
                <a:r>
                  <a:rPr lang="en-US" altLang="ja-JP" dirty="0">
                    <a:latin typeface="Century" panose="02040604050505020304" pitchFamily="18" charset="0"/>
                  </a:rPr>
                  <a:t>(</a:t>
                </a:r>
                <a:r>
                  <a:rPr lang="ja-JP" altLang="en-US" dirty="0">
                    <a:latin typeface="Century" panose="02040604050505020304" pitchFamily="18" charset="0"/>
                  </a:rPr>
                  <a:t>近傍生成</a:t>
                </a:r>
                <a:r>
                  <a:rPr lang="ja-JP" altLang="en-US" dirty="0" smtClean="0">
                    <a:latin typeface="Century" panose="02040604050505020304" pitchFamily="18" charset="0"/>
                  </a:rPr>
                  <a:t>方法：</a:t>
                </a:r>
                <a:r>
                  <a:rPr lang="en-US" altLang="ja-JP" dirty="0" smtClean="0">
                    <a:latin typeface="Century" panose="02040604050505020304" pitchFamily="18" charset="0"/>
                  </a:rPr>
                  <a:t>2-opt)</a:t>
                </a:r>
              </a:p>
              <a:p>
                <a:pPr marL="109728" indent="0" algn="ctr">
                  <a:buNone/>
                </a:pPr>
                <a:endParaRPr lang="en-US" altLang="ja-JP" dirty="0">
                  <a:latin typeface="Century" panose="02040604050505020304" pitchFamily="18" charset="0"/>
                </a:endParaRPr>
              </a:p>
              <a:p>
                <a:pPr marL="109728" indent="0" algn="ctr">
                  <a:buNone/>
                </a:pPr>
                <a:endParaRPr lang="en-US" altLang="ja-JP" dirty="0" smtClean="0">
                  <a:latin typeface="Century" panose="02040604050505020304" pitchFamily="18" charset="0"/>
                </a:endParaRPr>
              </a:p>
              <a:p>
                <a:pPr marL="109728" indent="0" algn="ctr">
                  <a:buNone/>
                </a:pPr>
                <a:endParaRPr lang="en-US" altLang="ja-JP" dirty="0" smtClean="0">
                  <a:latin typeface="Century" panose="02040604050505020304" pitchFamily="18" charset="0"/>
                </a:endParaRPr>
              </a:p>
              <a:p>
                <a:pPr marL="109728" indent="0" algn="ctr">
                  <a:buNone/>
                </a:pPr>
                <a:r>
                  <a:rPr lang="ja-JP" altLang="en-US" dirty="0" smtClean="0">
                    <a:latin typeface="Century" panose="02040604050505020304" pitchFamily="18" charset="0"/>
                  </a:rPr>
                  <a:t>最も大きいコストを探索</a:t>
                </a:r>
                <a:endParaRPr lang="en-US" altLang="ja-JP" dirty="0" smtClean="0">
                  <a:latin typeface="Century" panose="02040604050505020304" pitchFamily="18" charset="0"/>
                </a:endParaRPr>
              </a:p>
              <a:p>
                <a:pPr marL="109728" indent="0" algn="ctr">
                  <a:buNone/>
                </a:pPr>
                <a:endParaRPr lang="en-US" altLang="ja-JP" dirty="0">
                  <a:latin typeface="Century" panose="02040604050505020304" pitchFamily="18" charset="0"/>
                </a:endParaRPr>
              </a:p>
              <a:p>
                <a:pPr marL="109728" indent="0" algn="ctr">
                  <a:buNone/>
                </a:pPr>
                <a:endParaRPr lang="en-US" altLang="ja-JP" dirty="0" smtClean="0">
                  <a:latin typeface="Century" panose="02040604050505020304" pitchFamily="18" charset="0"/>
                </a:endParaRPr>
              </a:p>
              <a:p>
                <a:pPr marL="109728" indent="0" algn="ctr">
                  <a:buNone/>
                </a:pPr>
                <a:endParaRPr lang="en-US" altLang="ja-JP" dirty="0" smtClean="0">
                  <a:latin typeface="Century" panose="02040604050505020304" pitchFamily="18" charset="0"/>
                </a:endParaRPr>
              </a:p>
              <a:p>
                <a:pPr marL="109728" indent="0" algn="ctr">
                  <a:buNone/>
                </a:pPr>
                <a:r>
                  <a:rPr lang="ja-JP" altLang="en-US" dirty="0" smtClean="0">
                    <a:latin typeface="Century" panose="02040604050505020304" pitchFamily="18" charset="0"/>
                  </a:rPr>
                  <a:t>その近傍解</a:t>
                </a:r>
                <a:r>
                  <a:rPr lang="en-US" altLang="ja-JP" dirty="0">
                    <a:latin typeface="Century" panose="02040604050505020304" pitchFamily="18" charset="0"/>
                  </a:rPr>
                  <a:t>(</a:t>
                </a:r>
                <a:r>
                  <a:rPr lang="ja-JP" altLang="en-US" dirty="0">
                    <a:latin typeface="Century" panose="02040604050505020304" pitchFamily="18" charset="0"/>
                  </a:rPr>
                  <a:t>改悪解</a:t>
                </a:r>
                <a:r>
                  <a:rPr lang="en-US" altLang="ja-JP" dirty="0">
                    <a:latin typeface="Century" panose="02040604050505020304" pitchFamily="18" charset="0"/>
                  </a:rPr>
                  <a:t>)</a:t>
                </a:r>
                <a:r>
                  <a:rPr lang="ja-JP" altLang="en-US" dirty="0" smtClean="0">
                    <a:latin typeface="Century" panose="02040604050505020304" pitchFamily="18" charset="0"/>
                  </a:rPr>
                  <a:t>の受理確率</a:t>
                </a:r>
                <a14:m>
                  <m:oMath xmlns:m="http://schemas.openxmlformats.org/officeDocument/2006/math">
                    <m:sSup>
                      <m:sSupPr>
                        <m:ctrlPr>
                          <a:rPr lang="en-US" altLang="ja-JP" i="1" smtClean="0">
                            <a:latin typeface="Cambria Math"/>
                          </a:rPr>
                        </m:ctrlPr>
                      </m:sSupPr>
                      <m:e>
                        <m:r>
                          <a:rPr lang="en-US" altLang="ja-JP" b="0" i="1" smtClean="0">
                            <a:latin typeface="Cambria Math"/>
                          </a:rPr>
                          <m:t>𝑒</m:t>
                        </m:r>
                      </m:e>
                      <m:sup>
                        <m:r>
                          <a:rPr lang="en-US" altLang="ja-JP" b="0" i="1" smtClean="0">
                            <a:latin typeface="Cambria Math"/>
                          </a:rPr>
                          <m:t>−</m:t>
                        </m:r>
                        <m:f>
                          <m:fPr>
                            <m:ctrlPr>
                              <a:rPr lang="en-US" altLang="ja-JP" b="0" i="1" smtClean="0">
                                <a:latin typeface="Cambria Math"/>
                              </a:rPr>
                            </m:ctrlPr>
                          </m:fPr>
                          <m:num>
                            <m:r>
                              <a:rPr lang="en-US" altLang="ja-JP" b="0" i="1" smtClean="0">
                                <a:latin typeface="Cambria Math"/>
                                <a:ea typeface="Cambria Math"/>
                              </a:rPr>
                              <m:t>∆</m:t>
                            </m:r>
                          </m:num>
                          <m:den>
                            <m:r>
                              <a:rPr lang="en-US" altLang="ja-JP" b="0" i="1" smtClean="0">
                                <a:latin typeface="Cambria Math"/>
                              </a:rPr>
                              <m:t>𝑡</m:t>
                            </m:r>
                          </m:den>
                        </m:f>
                      </m:sup>
                    </m:sSup>
                  </m:oMath>
                </a14:m>
                <a:r>
                  <a:rPr lang="ja-JP" altLang="en-US" dirty="0" smtClean="0">
                    <a:latin typeface="Century" panose="02040604050505020304" pitchFamily="18" charset="0"/>
                  </a:rPr>
                  <a:t>を計算して保存</a:t>
                </a:r>
                <a:endParaRPr lang="en-US" altLang="ja-JP" dirty="0" smtClean="0">
                  <a:latin typeface="Century" panose="020406040505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856984" cy="5256584"/>
              </a:xfrm>
              <a:blipFill rotWithShape="1">
                <a:blip r:embed="rId2"/>
                <a:stretch>
                  <a:fillRect l="-138" t="-2204"/>
                </a:stretch>
              </a:blipFill>
            </p:spPr>
            <p:txBody>
              <a:bodyPr/>
              <a:lstStyle/>
              <a:p>
                <a:r>
                  <a:rPr lang="ja-JP" altLang="en-US">
                    <a:noFill/>
                  </a:rPr>
                  <a:t> </a:t>
                </a:r>
              </a:p>
            </p:txBody>
          </p:sp>
        </mc:Fallback>
      </mc:AlternateContent>
      <p:sp>
        <p:nvSpPr>
          <p:cNvPr id="4" name="下矢印 3"/>
          <p:cNvSpPr/>
          <p:nvPr/>
        </p:nvSpPr>
        <p:spPr>
          <a:xfrm>
            <a:off x="4305610" y="3068960"/>
            <a:ext cx="992124" cy="1061238"/>
          </a:xfrm>
          <a:prstGeom prst="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下矢印 4"/>
          <p:cNvSpPr/>
          <p:nvPr/>
        </p:nvSpPr>
        <p:spPr>
          <a:xfrm>
            <a:off x="4305610" y="4725144"/>
            <a:ext cx="992124" cy="1061238"/>
          </a:xfrm>
          <a:prstGeom prst="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58000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実験方法</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dirty="0" smtClean="0">
                    <a:latin typeface="Century" panose="02040604050505020304" pitchFamily="18" charset="0"/>
                  </a:rPr>
                  <a:t>問題</a:t>
                </a:r>
                <a:r>
                  <a:rPr lang="en-US" altLang="ja-JP" dirty="0" smtClean="0">
                    <a:latin typeface="Century" panose="02040604050505020304" pitchFamily="18" charset="0"/>
                  </a:rPr>
                  <a:t>:eil101(</a:t>
                </a:r>
                <a:r>
                  <a:rPr lang="ja-JP" altLang="en-US" dirty="0" smtClean="0">
                    <a:latin typeface="Century" panose="02040604050505020304" pitchFamily="18" charset="0"/>
                  </a:rPr>
                  <a:t>最適解：</a:t>
                </a:r>
                <a:r>
                  <a:rPr lang="en-US" altLang="ja-JP" dirty="0" smtClean="0">
                    <a:latin typeface="Century" panose="02040604050505020304" pitchFamily="18" charset="0"/>
                  </a:rPr>
                  <a:t>629)</a:t>
                </a:r>
              </a:p>
              <a:p>
                <a:pPr marL="109728" indent="0">
                  <a:buNone/>
                </a:pPr>
                <a:endParaRPr lang="en-US" altLang="ja-JP" dirty="0">
                  <a:latin typeface="Century" panose="02040604050505020304" pitchFamily="18" charset="0"/>
                </a:endParaRPr>
              </a:p>
              <a:p>
                <a:pPr marL="109728" indent="0">
                  <a:buNone/>
                </a:pPr>
                <a14:m>
                  <m:oMathPara xmlns:m="http://schemas.openxmlformats.org/officeDocument/2006/math">
                    <m:oMathParaPr>
                      <m:jc m:val="left"/>
                    </m:oMathParaPr>
                    <m:oMath xmlns:m="http://schemas.openxmlformats.org/officeDocument/2006/math">
                      <m:sSub>
                        <m:sSubPr>
                          <m:ctrlPr>
                            <a:rPr lang="en-US" altLang="ja-JP" i="1" smtClean="0">
                              <a:latin typeface="Cambria Math"/>
                            </a:rPr>
                          </m:ctrlPr>
                        </m:sSubPr>
                        <m:e>
                          <m:r>
                            <a:rPr lang="en-US" altLang="ja-JP" b="0" i="1" smtClean="0">
                              <a:latin typeface="Cambria Math"/>
                            </a:rPr>
                            <m:t>𝑇</m:t>
                          </m:r>
                        </m:e>
                        <m:sub>
                          <m:r>
                            <a:rPr lang="en-US" altLang="ja-JP" b="0" i="1" smtClean="0">
                              <a:latin typeface="Cambria Math"/>
                            </a:rPr>
                            <m:t>𝑚𝑎𝑥</m:t>
                          </m:r>
                        </m:sub>
                      </m:sSub>
                      <m:r>
                        <a:rPr lang="en-US" altLang="ja-JP" b="0" i="1" smtClean="0">
                          <a:latin typeface="Cambria Math"/>
                        </a:rPr>
                        <m:t>=630,640,650</m:t>
                      </m:r>
                    </m:oMath>
                  </m:oMathPara>
                </a14:m>
                <a:endParaRPr lang="en-US" altLang="ja-JP" dirty="0" smtClean="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r>
                  <a:rPr lang="ja-JP" altLang="en-US" dirty="0" smtClean="0">
                    <a:latin typeface="Century" panose="02040604050505020304" pitchFamily="18" charset="0"/>
                  </a:rPr>
                  <a:t>探索回数が</a:t>
                </a:r>
                <a:r>
                  <a:rPr lang="en-US" altLang="ja-JP" dirty="0" smtClean="0">
                    <a:latin typeface="Century" panose="02040604050505020304" pitchFamily="18" charset="0"/>
                  </a:rPr>
                  <a:t>1,50,100,…,9950,10000</a:t>
                </a:r>
                <a:r>
                  <a:rPr lang="ja-JP" altLang="en-US" dirty="0" smtClean="0">
                    <a:latin typeface="Century" panose="02040604050505020304" pitchFamily="18" charset="0"/>
                  </a:rPr>
                  <a:t>回</a:t>
                </a:r>
                <a:r>
                  <a:rPr lang="ja-JP" altLang="en-US" dirty="0">
                    <a:latin typeface="Century" panose="02040604050505020304" pitchFamily="18" charset="0"/>
                  </a:rPr>
                  <a:t>目</a:t>
                </a:r>
                <a:r>
                  <a:rPr lang="ja-JP" altLang="en-US" dirty="0" smtClean="0">
                    <a:latin typeface="Century" panose="02040604050505020304" pitchFamily="18" charset="0"/>
                  </a:rPr>
                  <a:t>の時に追加したプログラムで最大の改悪解の受理確率を計算</a:t>
                </a:r>
                <a:r>
                  <a:rPr lang="ja-JP" altLang="en-US" dirty="0">
                    <a:latin typeface="Century" panose="02040604050505020304" pitchFamily="18" charset="0"/>
                  </a:rPr>
                  <a:t>、</a:t>
                </a:r>
                <a:r>
                  <a:rPr lang="ja-JP" altLang="en-US" dirty="0" smtClean="0">
                    <a:latin typeface="Century" panose="02040604050505020304" pitchFamily="18" charset="0"/>
                  </a:rPr>
                  <a:t>保存し、その平均値を求める。</a:t>
                </a: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r>
                  <a:rPr lang="ja-JP" altLang="en-US" dirty="0" smtClean="0">
                    <a:latin typeface="Century" panose="02040604050505020304" pitchFamily="18" charset="0"/>
                  </a:rPr>
                  <a:t>温度ごとに</a:t>
                </a:r>
                <a:r>
                  <a:rPr lang="en-US" altLang="ja-JP" dirty="0">
                    <a:latin typeface="Century" panose="02040604050505020304" pitchFamily="18" charset="0"/>
                  </a:rPr>
                  <a:t>10</a:t>
                </a:r>
                <a:r>
                  <a:rPr lang="ja-JP" altLang="en-US" dirty="0">
                    <a:latin typeface="Century" panose="02040604050505020304" pitchFamily="18" charset="0"/>
                  </a:rPr>
                  <a:t>回</a:t>
                </a:r>
                <a:r>
                  <a:rPr lang="ja-JP" altLang="en-US" dirty="0" smtClean="0">
                    <a:latin typeface="Century" panose="02040604050505020304" pitchFamily="18" charset="0"/>
                  </a:rPr>
                  <a:t>ずつ実行し、平均値を求めた。</a:t>
                </a: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l="-139" t="-1362" r="-5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7946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実験方法</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dirty="0" smtClean="0"/>
                  <a:t>その他のパラメータ</a:t>
                </a:r>
                <a:endParaRPr lang="en-US" altLang="ja-JP" dirty="0"/>
              </a:p>
              <a:p>
                <a:pPr marL="109728" indent="0">
                  <a:buNone/>
                </a:pPr>
                <a:r>
                  <a:rPr lang="ja-JP" altLang="en-US" dirty="0" smtClean="0"/>
                  <a:t>・</a:t>
                </a:r>
                <a:r>
                  <a:rPr lang="ja-JP" altLang="en-US" dirty="0"/>
                  <a:t>温度</a:t>
                </a:r>
                <a:r>
                  <a:rPr lang="ja-JP" altLang="en-US" dirty="0" smtClean="0"/>
                  <a:t>数：</a:t>
                </a:r>
                <a:r>
                  <a:rPr lang="en-US" altLang="ja-JP" dirty="0">
                    <a:latin typeface="Century" panose="02040604050505020304" pitchFamily="18" charset="0"/>
                  </a:rPr>
                  <a:t>10</a:t>
                </a:r>
                <a:r>
                  <a:rPr lang="ja-JP" altLang="en-US" dirty="0" smtClean="0"/>
                  <a:t>個</a:t>
                </a:r>
                <a:endParaRPr lang="en-US" altLang="ja-JP" dirty="0" smtClean="0"/>
              </a:p>
              <a:p>
                <a:pPr marL="109728" indent="0">
                  <a:buNone/>
                </a:pPr>
                <a:endParaRPr lang="en-US" altLang="ja-JP" dirty="0">
                  <a:latin typeface="Century" panose="02040604050505020304" pitchFamily="18" charset="0"/>
                </a:endParaRPr>
              </a:p>
              <a:p>
                <a:pPr marL="109728" indent="0">
                  <a:buNone/>
                </a:pPr>
                <a:r>
                  <a:rPr lang="ja-JP" altLang="en-US" dirty="0" smtClean="0">
                    <a:latin typeface="Century" panose="02040604050505020304" pitchFamily="18" charset="0"/>
                  </a:rPr>
                  <a:t>・</a:t>
                </a:r>
                <a:r>
                  <a:rPr lang="ja-JP" altLang="en-US" dirty="0">
                    <a:latin typeface="Century" panose="02040604050505020304" pitchFamily="18" charset="0"/>
                  </a:rPr>
                  <a:t>最低</a:t>
                </a:r>
                <a:r>
                  <a:rPr lang="ja-JP" altLang="en-US" dirty="0" smtClean="0">
                    <a:latin typeface="Century" panose="02040604050505020304" pitchFamily="18" charset="0"/>
                  </a:rPr>
                  <a:t>温度</a:t>
                </a:r>
                <a14:m>
                  <m:oMath xmlns:m="http://schemas.openxmlformats.org/officeDocument/2006/math">
                    <m:sSub>
                      <m:sSubPr>
                        <m:ctrlPr>
                          <a:rPr lang="en-US" altLang="ja-JP" i="1" smtClean="0">
                            <a:latin typeface="Cambria Math"/>
                          </a:rPr>
                        </m:ctrlPr>
                      </m:sSubPr>
                      <m:e>
                        <m:r>
                          <a:rPr lang="en-US" altLang="ja-JP" b="0" i="1" smtClean="0">
                            <a:latin typeface="Cambria Math"/>
                          </a:rPr>
                          <m:t>𝑇</m:t>
                        </m:r>
                      </m:e>
                      <m:sub>
                        <m:r>
                          <a:rPr lang="en-US" altLang="ja-JP" b="0" i="1" smtClean="0">
                            <a:latin typeface="Cambria Math"/>
                          </a:rPr>
                          <m:t>9</m:t>
                        </m:r>
                      </m:sub>
                    </m:sSub>
                    <m:r>
                      <a:rPr lang="en-US" altLang="ja-JP" b="0" i="1" smtClean="0">
                        <a:latin typeface="Cambria Math"/>
                      </a:rPr>
                      <m:t>=0.00001</m:t>
                    </m:r>
                  </m:oMath>
                </a14:m>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r>
                  <a:rPr lang="ja-JP" altLang="en-US" dirty="0" smtClean="0">
                    <a:latin typeface="Century" panose="02040604050505020304" pitchFamily="18" charset="0"/>
                  </a:rPr>
                  <a:t>・その他の温度は最高温度と最低温度の間を等比的</a:t>
                </a:r>
                <a:endParaRPr lang="en-US" altLang="ja-JP" dirty="0" smtClean="0">
                  <a:latin typeface="Century" panose="02040604050505020304" pitchFamily="18" charset="0"/>
                </a:endParaRPr>
              </a:p>
              <a:p>
                <a:pPr marL="109728" indent="0">
                  <a:buNone/>
                </a:pPr>
                <a:r>
                  <a:rPr lang="ja-JP" altLang="en-US" dirty="0">
                    <a:latin typeface="Century" panose="02040604050505020304" pitchFamily="18" charset="0"/>
                  </a:rPr>
                  <a:t>　</a:t>
                </a:r>
                <a:r>
                  <a:rPr lang="ja-JP" altLang="en-US" dirty="0" smtClean="0">
                    <a:latin typeface="Century" panose="02040604050505020304" pitchFamily="18" charset="0"/>
                  </a:rPr>
                  <a:t>に分割した値を割り当てた。</a:t>
                </a: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r>
                  <a:rPr lang="ja-JP" altLang="en-US" dirty="0" smtClean="0">
                    <a:latin typeface="Century" panose="02040604050505020304" pitchFamily="18" charset="0"/>
                  </a:rPr>
                  <a:t>・</a:t>
                </a:r>
                <a:r>
                  <a:rPr lang="ja-JP" altLang="en-US" dirty="0">
                    <a:latin typeface="Century" panose="02040604050505020304" pitchFamily="18" charset="0"/>
                  </a:rPr>
                  <a:t>温度</a:t>
                </a:r>
                <a:r>
                  <a:rPr lang="ja-JP" altLang="en-US" dirty="0" smtClean="0">
                    <a:latin typeface="Century" panose="02040604050505020304" pitchFamily="18" charset="0"/>
                  </a:rPr>
                  <a:t>ごとの探索</a:t>
                </a:r>
                <a:r>
                  <a:rPr lang="en-US" altLang="ja-JP" dirty="0" smtClean="0">
                    <a:latin typeface="Century" panose="02040604050505020304" pitchFamily="18" charset="0"/>
                  </a:rPr>
                  <a:t>(</a:t>
                </a:r>
                <a:r>
                  <a:rPr lang="ja-JP" altLang="en-US" dirty="0" smtClean="0">
                    <a:latin typeface="Century" panose="02040604050505020304" pitchFamily="18" charset="0"/>
                  </a:rPr>
                  <a:t>近傍生成</a:t>
                </a:r>
                <a:r>
                  <a:rPr lang="en-US" altLang="ja-JP" dirty="0" smtClean="0">
                    <a:latin typeface="Century" panose="02040604050505020304" pitchFamily="18" charset="0"/>
                  </a:rPr>
                  <a:t>)</a:t>
                </a:r>
                <a:r>
                  <a:rPr lang="ja-JP" altLang="en-US" dirty="0" smtClean="0">
                    <a:latin typeface="Century" panose="02040604050505020304" pitchFamily="18" charset="0"/>
                  </a:rPr>
                  <a:t>回数：</a:t>
                </a:r>
                <a:r>
                  <a:rPr lang="en-US" altLang="ja-JP" dirty="0">
                    <a:latin typeface="Century" panose="02040604050505020304" pitchFamily="18" charset="0"/>
                  </a:rPr>
                  <a:t>1</a:t>
                </a:r>
                <a:r>
                  <a:rPr lang="en-US" altLang="ja-JP" dirty="0" smtClean="0">
                    <a:latin typeface="Century" panose="02040604050505020304" pitchFamily="18" charset="0"/>
                  </a:rPr>
                  <a:t>0000</a:t>
                </a:r>
                <a:r>
                  <a:rPr lang="ja-JP" altLang="en-US" dirty="0" smtClean="0">
                    <a:latin typeface="Century" panose="02040604050505020304" pitchFamily="18" charset="0"/>
                  </a:rPr>
                  <a:t>回</a:t>
                </a: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r>
                  <a:rPr lang="ja-JP" altLang="en-US" dirty="0" smtClean="0">
                    <a:latin typeface="Century" panose="02040604050505020304" pitchFamily="18" charset="0"/>
                  </a:rPr>
                  <a:t>・解交換周期：</a:t>
                </a:r>
                <a:r>
                  <a:rPr lang="en-US" altLang="ja-JP" dirty="0" smtClean="0">
                    <a:latin typeface="Century" panose="02040604050505020304" pitchFamily="18" charset="0"/>
                  </a:rPr>
                  <a:t>800</a:t>
                </a:r>
                <a:r>
                  <a:rPr lang="ja-JP" altLang="en-US" dirty="0" smtClean="0">
                    <a:latin typeface="Century" panose="02040604050505020304" pitchFamily="18" charset="0"/>
                  </a:rPr>
                  <a:t>回</a:t>
                </a:r>
                <a:endParaRPr lang="en-US" altLang="ja-JP" dirty="0" smtClean="0">
                  <a:latin typeface="Century" panose="020406040505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l="-139" t="-14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1955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r>
              <a:rPr lang="en-US" altLang="ja-JP" dirty="0">
                <a:latin typeface="Century" panose="02040604050505020304" pitchFamily="18" charset="0"/>
              </a:rPr>
              <a:t>t</a:t>
            </a:r>
            <a:r>
              <a:rPr lang="ja-JP" altLang="en-US" dirty="0" smtClean="0">
                <a:latin typeface="Century" panose="02040604050505020304" pitchFamily="18" charset="0"/>
              </a:rPr>
              <a:t>検定の結果</a:t>
            </a:r>
            <a:endParaRPr lang="en-US" altLang="ja-JP" dirty="0" smtClean="0">
              <a:latin typeface="Century" panose="02040604050505020304" pitchFamily="18" charset="0"/>
            </a:endParaRPr>
          </a:p>
          <a:p>
            <a:pPr marL="109728" indent="0">
              <a:buNone/>
            </a:pPr>
            <a:r>
              <a:rPr lang="en-US" altLang="ja-JP" dirty="0" smtClean="0">
                <a:latin typeface="Century" panose="02040604050505020304" pitchFamily="18" charset="0"/>
              </a:rPr>
              <a:t>630</a:t>
            </a:r>
            <a:r>
              <a:rPr lang="ja-JP" altLang="en-US" dirty="0" smtClean="0">
                <a:latin typeface="Century" panose="02040604050505020304" pitchFamily="18" charset="0"/>
              </a:rPr>
              <a:t>と</a:t>
            </a:r>
            <a:r>
              <a:rPr lang="en-US" altLang="ja-JP" dirty="0" smtClean="0">
                <a:latin typeface="Century" panose="02040604050505020304" pitchFamily="18" charset="0"/>
              </a:rPr>
              <a:t>640</a:t>
            </a:r>
            <a:r>
              <a:rPr lang="ja-JP" altLang="en-US" dirty="0" smtClean="0">
                <a:latin typeface="Century" panose="02040604050505020304" pitchFamily="18" charset="0"/>
              </a:rPr>
              <a:t>：有意差なし　　</a:t>
            </a:r>
            <a:r>
              <a:rPr lang="en-US" altLang="ja-JP" dirty="0" smtClean="0">
                <a:latin typeface="Century" panose="02040604050505020304" pitchFamily="18" charset="0"/>
              </a:rPr>
              <a:t>630</a:t>
            </a:r>
            <a:r>
              <a:rPr lang="ja-JP" altLang="en-US" dirty="0">
                <a:latin typeface="Century" panose="02040604050505020304" pitchFamily="18" charset="0"/>
              </a:rPr>
              <a:t>と</a:t>
            </a:r>
            <a:r>
              <a:rPr lang="en-US" altLang="ja-JP" dirty="0" smtClean="0">
                <a:latin typeface="Century" panose="02040604050505020304" pitchFamily="18" charset="0"/>
              </a:rPr>
              <a:t>650</a:t>
            </a:r>
            <a:r>
              <a:rPr lang="ja-JP" altLang="en-US" dirty="0" smtClean="0">
                <a:latin typeface="Century" panose="02040604050505020304" pitchFamily="18" charset="0"/>
              </a:rPr>
              <a:t>：有意差あり</a:t>
            </a:r>
            <a:endParaRPr lang="en-US" altLang="ja-JP" dirty="0" smtClean="0">
              <a:latin typeface="Century" panose="02040604050505020304" pitchFamily="18" charset="0"/>
            </a:endParaRPr>
          </a:p>
          <a:p>
            <a:pPr marL="109728" indent="0">
              <a:buNone/>
            </a:pPr>
            <a:r>
              <a:rPr lang="en-US" altLang="ja-JP" dirty="0">
                <a:latin typeface="Century" panose="02040604050505020304" pitchFamily="18" charset="0"/>
              </a:rPr>
              <a:t>640</a:t>
            </a:r>
            <a:r>
              <a:rPr lang="ja-JP" altLang="en-US" dirty="0">
                <a:latin typeface="Century" panose="02040604050505020304" pitchFamily="18" charset="0"/>
              </a:rPr>
              <a:t>と</a:t>
            </a:r>
            <a:r>
              <a:rPr lang="en-US" altLang="ja-JP" dirty="0" smtClean="0">
                <a:latin typeface="Century" panose="02040604050505020304" pitchFamily="18" charset="0"/>
              </a:rPr>
              <a:t>650</a:t>
            </a:r>
            <a:r>
              <a:rPr lang="ja-JP" altLang="en-US" dirty="0" smtClean="0">
                <a:latin typeface="Century" panose="02040604050505020304" pitchFamily="18" charset="0"/>
              </a:rPr>
              <a:t>：有意差あり</a:t>
            </a:r>
            <a:endParaRPr lang="en-US" altLang="ja-JP" dirty="0" smtClean="0">
              <a:latin typeface="Century" panose="02040604050505020304"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484368"/>
            <a:ext cx="6110089" cy="367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2852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dirty="0" smtClean="0">
                    <a:latin typeface="Century" panose="02040604050505020304" pitchFamily="18" charset="0"/>
                  </a:rPr>
                  <a:t>実験の結果、</a:t>
                </a:r>
                <a14:m>
                  <m:oMath xmlns:m="http://schemas.openxmlformats.org/officeDocument/2006/math">
                    <m:sSub>
                      <m:sSubPr>
                        <m:ctrlPr>
                          <a:rPr lang="en-US" altLang="ja-JP" i="1" smtClean="0">
                            <a:latin typeface="Cambria Math"/>
                          </a:rPr>
                        </m:ctrlPr>
                      </m:sSubPr>
                      <m:e>
                        <m:r>
                          <a:rPr lang="en-US" altLang="ja-JP" b="0" i="1" smtClean="0">
                            <a:latin typeface="Cambria Math"/>
                          </a:rPr>
                          <m:t>𝑇</m:t>
                        </m:r>
                      </m:e>
                      <m:sub>
                        <m:r>
                          <a:rPr lang="en-US" altLang="ja-JP" b="0" i="1" smtClean="0">
                            <a:latin typeface="Cambria Math"/>
                          </a:rPr>
                          <m:t>𝑚𝑎𝑥</m:t>
                        </m:r>
                      </m:sub>
                    </m:sSub>
                    <m:r>
                      <a:rPr lang="en-US" altLang="ja-JP" b="0" i="1" smtClean="0">
                        <a:latin typeface="Cambria Math"/>
                      </a:rPr>
                      <m:t>=630</m:t>
                    </m:r>
                  </m:oMath>
                </a14:m>
                <a:r>
                  <a:rPr lang="ja-JP" altLang="en-US" dirty="0" smtClean="0">
                    <a:latin typeface="Century" panose="02040604050505020304" pitchFamily="18" charset="0"/>
                  </a:rPr>
                  <a:t>の場合が</a:t>
                </a:r>
                <a:r>
                  <a:rPr lang="ja-JP" altLang="en-US" dirty="0">
                    <a:latin typeface="Century" panose="02040604050505020304" pitchFamily="18" charset="0"/>
                  </a:rPr>
                  <a:t>最も良い結果</a:t>
                </a:r>
                <a:r>
                  <a:rPr lang="ja-JP" altLang="en-US" dirty="0" smtClean="0">
                    <a:latin typeface="Century" panose="02040604050505020304" pitchFamily="18" charset="0"/>
                  </a:rPr>
                  <a:t>が得られた。</a:t>
                </a: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lgn="ctr">
                  <a:buNone/>
                </a:pPr>
                <a14:m>
                  <m:oMath xmlns:m="http://schemas.openxmlformats.org/officeDocument/2006/math">
                    <m:sSub>
                      <m:sSubPr>
                        <m:ctrlPr>
                          <a:rPr lang="en-US" altLang="ja-JP" i="1" smtClean="0">
                            <a:latin typeface="Cambria Math"/>
                          </a:rPr>
                        </m:ctrlPr>
                      </m:sSubPr>
                      <m:e>
                        <m:r>
                          <a:rPr lang="en-US" altLang="ja-JP" b="0" i="1" smtClean="0">
                            <a:latin typeface="Cambria Math"/>
                          </a:rPr>
                          <m:t>𝑇</m:t>
                        </m:r>
                      </m:e>
                      <m:sub>
                        <m:r>
                          <a:rPr lang="en-US" altLang="ja-JP" b="0" i="1" smtClean="0">
                            <a:latin typeface="Cambria Math"/>
                          </a:rPr>
                          <m:t>𝑚𝑎𝑥</m:t>
                        </m:r>
                      </m:sub>
                    </m:sSub>
                    <m:r>
                      <a:rPr lang="en-US" altLang="ja-JP" b="0" i="1" smtClean="0">
                        <a:latin typeface="Cambria Math"/>
                      </a:rPr>
                      <m:t>=630</m:t>
                    </m:r>
                  </m:oMath>
                </a14:m>
                <a:r>
                  <a:rPr lang="ja-JP" altLang="en-US" dirty="0" smtClean="0">
                    <a:latin typeface="Century" panose="02040604050505020304" pitchFamily="18" charset="0"/>
                  </a:rPr>
                  <a:t>に決定</a:t>
                </a: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smtClean="0">
                  <a:latin typeface="Century" panose="020406040505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l="-139" t="-1362"/>
                </a:stretch>
              </a:blipFill>
            </p:spPr>
            <p:txBody>
              <a:bodyPr/>
              <a:lstStyle/>
              <a:p>
                <a:r>
                  <a:rPr lang="ja-JP" altLang="en-US">
                    <a:noFill/>
                  </a:rPr>
                  <a:t> </a:t>
                </a:r>
              </a:p>
            </p:txBody>
          </p:sp>
        </mc:Fallback>
      </mc:AlternateContent>
      <p:sp>
        <p:nvSpPr>
          <p:cNvPr id="4" name="下矢印 3"/>
          <p:cNvSpPr/>
          <p:nvPr/>
        </p:nvSpPr>
        <p:spPr>
          <a:xfrm>
            <a:off x="4067944" y="2708920"/>
            <a:ext cx="1152128" cy="1273431"/>
          </a:xfrm>
          <a:prstGeom prst="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440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3007</TotalTime>
  <Words>646</Words>
  <Application>Microsoft Office PowerPoint</Application>
  <PresentationFormat>画面に合わせる (4:3)</PresentationFormat>
  <Paragraphs>139</Paragraphs>
  <Slides>17</Slides>
  <Notes>0</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アーバン</vt:lpstr>
      <vt:lpstr>       　     卒業論文経過報告  </vt:lpstr>
      <vt:lpstr>今週</vt:lpstr>
      <vt:lpstr>TPSAにおける温度設定</vt:lpstr>
      <vt:lpstr>TPSAにおける温度設定</vt:lpstr>
      <vt:lpstr>TPSAにおける温度設定</vt:lpstr>
      <vt:lpstr>実験方法</vt:lpstr>
      <vt:lpstr>実験方法</vt:lpstr>
      <vt:lpstr>結果</vt:lpstr>
      <vt:lpstr>結果</vt:lpstr>
      <vt:lpstr>TPSAにおける温度設定</vt:lpstr>
      <vt:lpstr>TPSAにおける解交換</vt:lpstr>
      <vt:lpstr>TPSAにおける解交換</vt:lpstr>
      <vt:lpstr>TPSAにおける解交換</vt:lpstr>
      <vt:lpstr>TPSAにおける解交換</vt:lpstr>
      <vt:lpstr>TPSAにおける解交換</vt:lpstr>
      <vt:lpstr>TPSAにおける解交換</vt:lpstr>
      <vt:lpstr>来週以降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卒業論文テーマ決め    </dc:title>
  <dc:creator>keigo okamoto</dc:creator>
  <cp:lastModifiedBy>　</cp:lastModifiedBy>
  <cp:revision>384</cp:revision>
  <dcterms:created xsi:type="dcterms:W3CDTF">2015-11-15T17:26:41Z</dcterms:created>
  <dcterms:modified xsi:type="dcterms:W3CDTF">2015-12-21T07:19:51Z</dcterms:modified>
</cp:coreProperties>
</file>