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74" r:id="rId4"/>
    <p:sldId id="286" r:id="rId5"/>
    <p:sldId id="276" r:id="rId6"/>
    <p:sldId id="288" r:id="rId7"/>
    <p:sldId id="261" r:id="rId8"/>
    <p:sldId id="277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85" r:id="rId17"/>
    <p:sldId id="295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2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2016/1/18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459390-1E1C-411D-8458-89103E8FCADA}" type="datetimeFigureOut">
              <a:rPr kumimoji="1" lang="ja-JP" altLang="en-US" smtClean="0"/>
              <a:t>2016/1/18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2016/1/18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F459390-1E1C-411D-8458-89103E8FCADA}" type="datetimeFigureOut">
              <a:rPr kumimoji="1" lang="ja-JP" altLang="en-US" smtClean="0"/>
              <a:t>2016/1/18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7200" y="764705"/>
            <a:ext cx="8458200" cy="31072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卒業研究経過報告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>
                <a:latin typeface="Century" panose="02040604050505020304" pitchFamily="18" charset="0"/>
              </a:rPr>
              <a:t>13x3015</a:t>
            </a:r>
          </a:p>
          <a:p>
            <a:r>
              <a:rPr kumimoji="1" lang="ja-JP" altLang="en-US" dirty="0" smtClean="0">
                <a:latin typeface="Century" panose="02040604050505020304" pitchFamily="18" charset="0"/>
              </a:rPr>
              <a:t>岡本啓吾</a:t>
            </a:r>
            <a:endParaRPr kumimoji="1" lang="ja-JP" alt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9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実験方法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交換周期の値を変えて実行し、結果を検証した。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使用した問題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en-US" altLang="ja-JP" dirty="0" smtClean="0">
                <a:latin typeface="Century" panose="02040604050505020304" pitchFamily="18" charset="0"/>
              </a:rPr>
              <a:t>eil101</a:t>
            </a:r>
            <a:endParaRPr lang="en-US" altLang="ja-JP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1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実験方法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84784"/>
                <a:ext cx="8784976" cy="5373216"/>
              </a:xfrm>
            </p:spPr>
            <p:txBody>
              <a:bodyPr>
                <a:normAutofit fontScale="92500" lnSpcReduction="10000"/>
              </a:bodyPr>
              <a:lstStyle/>
              <a:p>
                <a:pPr marL="109728" indent="0">
                  <a:buNone/>
                </a:pPr>
                <a:r>
                  <a:rPr lang="ja-JP" altLang="en-US" dirty="0"/>
                  <a:t>パラメータ設定</a:t>
                </a:r>
                <a:endParaRPr lang="en-US" altLang="ja-JP" dirty="0"/>
              </a:p>
              <a:p>
                <a:pPr marL="109728" indent="0">
                  <a:buNone/>
                </a:pPr>
                <a:r>
                  <a:rPr lang="ja-JP" altLang="en-US" dirty="0" smtClean="0"/>
                  <a:t>・</a:t>
                </a:r>
                <a:r>
                  <a:rPr lang="ja-JP" altLang="en-US" dirty="0"/>
                  <a:t>温度</a:t>
                </a:r>
                <a:r>
                  <a:rPr lang="ja-JP" altLang="en-US" dirty="0" smtClean="0"/>
                  <a:t>数：</a:t>
                </a:r>
                <a:r>
                  <a:rPr lang="en-US" altLang="ja-JP" dirty="0">
                    <a:latin typeface="Century" panose="02040604050505020304" pitchFamily="18" charset="0"/>
                  </a:rPr>
                  <a:t>10</a:t>
                </a:r>
                <a:r>
                  <a:rPr lang="ja-JP" altLang="en-US" dirty="0" smtClean="0"/>
                  <a:t>個</a:t>
                </a:r>
                <a:endParaRPr lang="en-US" altLang="ja-JP" dirty="0" smtClean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marL="109728" indent="0">
                  <a:buNone/>
                </a:pPr>
                <a:r>
                  <a:rPr lang="ja-JP" altLang="en-US" dirty="0" smtClean="0"/>
                  <a:t>・</a:t>
                </a:r>
                <a:r>
                  <a:rPr lang="ja-JP" altLang="en-US" dirty="0"/>
                  <a:t>最高</a:t>
                </a:r>
                <a:r>
                  <a:rPr lang="ja-JP" altLang="en-US" dirty="0" smtClean="0"/>
                  <a:t>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=630</m:t>
                    </m:r>
                  </m:oMath>
                </a14:m>
                <a:endParaRPr lang="en-US" altLang="ja-JP" dirty="0" smtClean="0"/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dirty="0" smtClean="0">
                    <a:latin typeface="Century" panose="02040604050505020304" pitchFamily="18" charset="0"/>
                  </a:rPr>
                  <a:t>・</a:t>
                </a:r>
                <a:r>
                  <a:rPr lang="ja-JP" altLang="en-US" dirty="0">
                    <a:latin typeface="Century" panose="02040604050505020304" pitchFamily="18" charset="0"/>
                  </a:rPr>
                  <a:t>最低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9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=0.00001</m:t>
                    </m:r>
                  </m:oMath>
                </a14:m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dirty="0" smtClean="0">
                    <a:latin typeface="Century" panose="02040604050505020304" pitchFamily="18" charset="0"/>
                  </a:rPr>
                  <a:t>・その他の温度は最高温度と最低温度の間を等比的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dirty="0">
                    <a:latin typeface="Century" panose="02040604050505020304" pitchFamily="18" charset="0"/>
                  </a:rPr>
                  <a:t>　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に分割した値を割り当てた。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dirty="0" smtClean="0">
                    <a:latin typeface="Century" panose="02040604050505020304" pitchFamily="18" charset="0"/>
                  </a:rPr>
                  <a:t>・</a:t>
                </a:r>
                <a:r>
                  <a:rPr lang="ja-JP" altLang="en-US" dirty="0">
                    <a:latin typeface="Century" panose="02040604050505020304" pitchFamily="18" charset="0"/>
                  </a:rPr>
                  <a:t>温度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ごとの探索</a:t>
                </a:r>
                <a:r>
                  <a:rPr lang="en-US" altLang="ja-JP" dirty="0" smtClean="0">
                    <a:latin typeface="Century" panose="02040604050505020304" pitchFamily="18" charset="0"/>
                  </a:rPr>
                  <a:t>(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近傍生成</a:t>
                </a:r>
                <a:r>
                  <a:rPr lang="en-US" altLang="ja-JP" dirty="0" smtClean="0">
                    <a:latin typeface="Century" panose="02040604050505020304" pitchFamily="18" charset="0"/>
                  </a:rPr>
                  <a:t>)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回数：</a:t>
                </a:r>
                <a:r>
                  <a:rPr lang="en-US" altLang="ja-JP" dirty="0">
                    <a:latin typeface="Century" panose="02040604050505020304" pitchFamily="18" charset="0"/>
                  </a:rPr>
                  <a:t>1</a:t>
                </a:r>
                <a:r>
                  <a:rPr lang="en-US" altLang="ja-JP" dirty="0" smtClean="0">
                    <a:latin typeface="Century" panose="02040604050505020304" pitchFamily="18" charset="0"/>
                  </a:rPr>
                  <a:t>0000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回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dirty="0" smtClean="0">
                    <a:latin typeface="Century" panose="02040604050505020304" pitchFamily="18" charset="0"/>
                  </a:rPr>
                  <a:t>・解交換周期：</a:t>
                </a:r>
                <a:r>
                  <a:rPr lang="en-US" altLang="ja-JP" dirty="0" smtClean="0">
                    <a:latin typeface="Century" panose="02040604050505020304" pitchFamily="18" charset="0"/>
                  </a:rPr>
                  <a:t>100,500,800,1000,1500,2020,5000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84784"/>
                <a:ext cx="8784976" cy="5373216"/>
              </a:xfrm>
              <a:blipFill rotWithShape="1">
                <a:blip r:embed="rId2"/>
                <a:stretch>
                  <a:fillRect t="-19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14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 smtClean="0"/>
              <a:t>　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204872"/>
              </p:ext>
            </p:extLst>
          </p:nvPr>
        </p:nvGraphicFramePr>
        <p:xfrm>
          <a:off x="1259632" y="1772816"/>
          <a:ext cx="6307885" cy="299552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61577"/>
                <a:gridCol w="1261577"/>
                <a:gridCol w="1261577"/>
                <a:gridCol w="1261577"/>
                <a:gridCol w="1261577"/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交換周期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最小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最大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平均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標準偏差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100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716.0482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771.707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748.2089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16.86489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500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723.6712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756.4762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739.2317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11.99383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800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718.6667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756.7156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734.3913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10.56053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</a:tr>
              <a:tr h="3744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1000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725.6146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757.4221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740.0723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9.48593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</a:tr>
              <a:tr h="3744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1500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713.8687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764.9084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740.2644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15.82091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</a:tr>
              <a:tr h="3744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2020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716.5399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788.049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749.8293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20.94698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</a:tr>
              <a:tr h="3744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5000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730.7104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768.3323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753.3519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11.25413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77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 smtClean="0"/>
              <a:t>　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18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平均値に差が見られたが、有意差はなさそう。</a:t>
            </a:r>
            <a:endParaRPr lang="en-US" altLang="ja-JP" dirty="0" smtClean="0">
              <a:latin typeface="Century" panose="020406040505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3"/>
            <a:ext cx="646877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85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得られた結果に対して分散分析を行った。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帰無仮説：全ての交換周期</a:t>
            </a:r>
            <a:r>
              <a:rPr lang="ja-JP" altLang="en-US" dirty="0">
                <a:latin typeface="Century" panose="02040604050505020304" pitchFamily="18" charset="0"/>
              </a:rPr>
              <a:t>の</a:t>
            </a:r>
            <a:r>
              <a:rPr lang="ja-JP" altLang="en-US" dirty="0" smtClean="0">
                <a:latin typeface="Century" panose="02040604050505020304" pitchFamily="18" charset="0"/>
              </a:rPr>
              <a:t>平均値に</a:t>
            </a:r>
            <a:r>
              <a:rPr lang="ja-JP" altLang="en-US" dirty="0">
                <a:latin typeface="Century" panose="02040604050505020304" pitchFamily="18" charset="0"/>
              </a:rPr>
              <a:t>有意差</a:t>
            </a:r>
            <a:r>
              <a:rPr lang="ja-JP" altLang="en-US" dirty="0" smtClean="0">
                <a:latin typeface="Century" panose="02040604050505020304" pitchFamily="18" charset="0"/>
              </a:rPr>
              <a:t>はない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 smtClean="0"/>
              <a:t>棄却率</a:t>
            </a:r>
            <a:r>
              <a:rPr lang="en-US" altLang="ja-JP" dirty="0" smtClean="0">
                <a:latin typeface="Century" panose="02040604050505020304" pitchFamily="18" charset="0"/>
              </a:rPr>
              <a:t>5%</a:t>
            </a:r>
            <a:r>
              <a:rPr lang="ja-JP" altLang="en-US" dirty="0" smtClean="0"/>
              <a:t>で帰無仮説を棄却できず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⇒</a:t>
            </a:r>
            <a:r>
              <a:rPr lang="ja-JP" altLang="en-US" dirty="0"/>
              <a:t>平均値</a:t>
            </a:r>
            <a:r>
              <a:rPr lang="ja-JP" altLang="en-US" dirty="0" smtClean="0"/>
              <a:t>に有意差はなかった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7226749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8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>
                <a:latin typeface="Century" panose="02040604050505020304" pitchFamily="18" charset="0"/>
              </a:rPr>
              <a:t>平均値が最も良かった</a:t>
            </a:r>
            <a:r>
              <a:rPr lang="en-US" altLang="ja-JP" dirty="0">
                <a:latin typeface="Century" panose="02040604050505020304" pitchFamily="18" charset="0"/>
              </a:rPr>
              <a:t>800</a:t>
            </a:r>
            <a:r>
              <a:rPr lang="ja-JP" altLang="en-US" dirty="0">
                <a:latin typeface="Century" panose="02040604050505020304" pitchFamily="18" charset="0"/>
              </a:rPr>
              <a:t>回を交換周期とする。</a:t>
            </a: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平均値に有意差</a:t>
            </a:r>
            <a:r>
              <a:rPr lang="ja-JP" altLang="en-US" dirty="0">
                <a:latin typeface="Century" panose="02040604050505020304" pitchFamily="18" charset="0"/>
              </a:rPr>
              <a:t>が</a:t>
            </a:r>
            <a:r>
              <a:rPr lang="ja-JP" altLang="en-US" dirty="0" smtClean="0">
                <a:latin typeface="Century" panose="02040604050505020304" pitchFamily="18" charset="0"/>
              </a:rPr>
              <a:t>なかった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⇒交換周期がコストに</a:t>
            </a:r>
            <a:r>
              <a:rPr lang="ja-JP" altLang="en-US" dirty="0">
                <a:latin typeface="Century" panose="02040604050505020304" pitchFamily="18" charset="0"/>
              </a:rPr>
              <a:t>与える</a:t>
            </a:r>
            <a:r>
              <a:rPr lang="ja-JP" altLang="en-US" dirty="0" smtClean="0">
                <a:latin typeface="Century" panose="02040604050505020304" pitchFamily="18" charset="0"/>
              </a:rPr>
              <a:t>影響は小さい</a:t>
            </a:r>
            <a:r>
              <a:rPr lang="en-US" altLang="ja-JP" dirty="0" smtClean="0">
                <a:latin typeface="Century" panose="02040604050505020304" pitchFamily="18" charset="0"/>
              </a:rPr>
              <a:t>?</a:t>
            </a:r>
          </a:p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⇒問題ごとに変える必要はない</a:t>
            </a:r>
            <a:r>
              <a:rPr lang="en-US" altLang="ja-JP" dirty="0" smtClean="0">
                <a:latin typeface="Century" panose="02040604050505020304" pitchFamily="18" charset="0"/>
              </a:rPr>
              <a:t>?</a:t>
            </a:r>
            <a:r>
              <a:rPr lang="ja-JP" altLang="en-US" dirty="0" smtClean="0">
                <a:latin typeface="Century" panose="02040604050505020304" pitchFamily="18" charset="0"/>
              </a:rPr>
              <a:t>　→要検証</a:t>
            </a: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32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今後</a:t>
            </a:r>
            <a:r>
              <a:rPr lang="ja-JP" altLang="en-US" sz="3200" dirty="0" smtClean="0"/>
              <a:t>の</a:t>
            </a:r>
            <a:r>
              <a:rPr lang="ja-JP" altLang="en-US" sz="3200" dirty="0"/>
              <a:t>課題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/>
              <a:t>・パラメータの検証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解交換周期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最低温度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温度数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温度ごとの探索</a:t>
            </a:r>
            <a:r>
              <a:rPr lang="en-US" altLang="ja-JP" dirty="0" smtClean="0"/>
              <a:t>(</a:t>
            </a:r>
            <a:r>
              <a:rPr lang="ja-JP" altLang="en-US" dirty="0" smtClean="0"/>
              <a:t>近傍生成</a:t>
            </a:r>
            <a:r>
              <a:rPr lang="en-US" altLang="ja-JP" dirty="0" smtClean="0"/>
              <a:t>)</a:t>
            </a:r>
            <a:r>
              <a:rPr lang="ja-JP" altLang="en-US" dirty="0" smtClean="0"/>
              <a:t>回数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・解交換の確率の</a:t>
            </a:r>
            <a:r>
              <a:rPr lang="ja-JP" altLang="en-US" dirty="0" smtClean="0"/>
              <a:t>理論</a:t>
            </a:r>
            <a:r>
              <a:rPr lang="en-US" altLang="ja-JP" dirty="0" smtClean="0"/>
              <a:t>(</a:t>
            </a:r>
            <a:r>
              <a:rPr lang="ja-JP" altLang="en-US" dirty="0" smtClean="0"/>
              <a:t>最後まで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26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2844" y="377334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ja-JP" altLang="en-US" sz="3200" dirty="0" smtClean="0"/>
              <a:t>卒業研究紹介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48008"/>
                <a:ext cx="9144000" cy="5409992"/>
              </a:xfrm>
            </p:spPr>
            <p:txBody>
              <a:bodyPr>
                <a:normAutofit/>
              </a:bodyPr>
              <a:lstStyle/>
              <a:p>
                <a:pPr marL="109728" indent="0" algn="ctr">
                  <a:buNone/>
                </a:pPr>
                <a:r>
                  <a:rPr lang="ja-JP" altLang="en-US" smtClean="0"/>
                  <a:t>レプリカ交換法の巡回</a:t>
                </a:r>
                <a:r>
                  <a:rPr lang="ja-JP" altLang="en-US" smtClean="0"/>
                  <a:t>セールスマン</a:t>
                </a:r>
                <a:r>
                  <a:rPr lang="ja-JP" altLang="en-US" smtClean="0"/>
                  <a:t>問題への適用</a:t>
                </a:r>
                <a:endParaRPr lang="en-US" altLang="ja-JP" dirty="0" smtClean="0"/>
              </a:p>
              <a:p>
                <a:pPr marL="109728" indent="0">
                  <a:buNone/>
                </a:pPr>
                <a:endParaRPr lang="en-US" altLang="ja-JP" sz="900" dirty="0" smtClean="0"/>
              </a:p>
              <a:p>
                <a:pPr marL="109728" indent="0">
                  <a:buNone/>
                </a:pPr>
                <a:r>
                  <a:rPr lang="ja-JP" altLang="en-US" sz="2000" dirty="0" smtClean="0"/>
                  <a:t>巡回セールスマン問題</a:t>
                </a:r>
                <a:r>
                  <a:rPr lang="en-US" altLang="ja-JP" sz="2000" dirty="0" smtClean="0"/>
                  <a:t>…</a:t>
                </a:r>
                <a:r>
                  <a:rPr lang="ja-JP" altLang="en-US" sz="2000" dirty="0" smtClean="0"/>
                  <a:t>ある都市を出発し、全ての都市を一度ずつ訪問して出発点に戻る巡回路のうち、総距離が最小のものを求める問題。</a:t>
                </a:r>
                <a:endParaRPr lang="en-US" altLang="ja-JP" sz="2000" dirty="0" smtClean="0"/>
              </a:p>
              <a:p>
                <a:pPr marL="109728" indent="0">
                  <a:buNone/>
                </a:pPr>
                <a:r>
                  <a:rPr lang="ja-JP" altLang="en-US" sz="2000" dirty="0" smtClean="0"/>
                  <a:t>都市の数が</a:t>
                </a:r>
                <a:r>
                  <a:rPr lang="en-US" altLang="ja-JP" sz="2000" dirty="0" smtClean="0">
                    <a:latin typeface="Century" panose="02040604050505020304" pitchFamily="18" charset="0"/>
                  </a:rPr>
                  <a:t>30</a:t>
                </a:r>
                <a:r>
                  <a:rPr lang="ja-JP" altLang="en-US" sz="2000" dirty="0" smtClean="0"/>
                  <a:t>の問題では、巡回路の数は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30</m:t>
                    </m:r>
                    <m:r>
                      <a:rPr lang="en-US" altLang="ja-JP" sz="2000" b="0" i="1" smtClean="0">
                        <a:latin typeface="Cambria Math"/>
                        <a:ea typeface="Cambria Math"/>
                      </a:rPr>
                      <m:t>!=2.7×</m:t>
                    </m:r>
                    <m:sSup>
                      <m:sSupPr>
                        <m:ctrlPr>
                          <a:rPr lang="en-US" altLang="ja-JP" sz="20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altLang="ja-JP" sz="2000" b="0" i="1" smtClean="0">
                            <a:latin typeface="Cambria Math"/>
                            <a:ea typeface="Cambria Math"/>
                          </a:rPr>
                          <m:t>32</m:t>
                        </m:r>
                      </m:sup>
                    </m:sSup>
                  </m:oMath>
                </a14:m>
                <a:r>
                  <a:rPr lang="ja-JP" altLang="en-US" sz="2000" dirty="0" smtClean="0"/>
                  <a:t>通りとなり、全て調べるにはスパコンを使っても</a:t>
                </a:r>
                <a:r>
                  <a:rPr lang="en-US" altLang="ja-JP" sz="2000" dirty="0" smtClean="0">
                    <a:latin typeface="Century" panose="02040604050505020304" pitchFamily="18" charset="0"/>
                  </a:rPr>
                  <a:t>100</a:t>
                </a:r>
                <a:r>
                  <a:rPr lang="ja-JP" altLang="en-US" sz="2000" dirty="0" smtClean="0"/>
                  <a:t>億年は</a:t>
                </a:r>
                <a:r>
                  <a:rPr lang="ja-JP" altLang="en-US" sz="2000" dirty="0" smtClean="0"/>
                  <a:t>かかってしまいます。</a:t>
                </a:r>
                <a:endParaRPr lang="en-US" altLang="ja-JP" sz="2000" dirty="0" smtClean="0"/>
              </a:p>
              <a:p>
                <a:pPr marL="109728" indent="0">
                  <a:buNone/>
                </a:pPr>
                <a:r>
                  <a:rPr lang="ja-JP" altLang="en-US" sz="2000" dirty="0"/>
                  <a:t>そこで</a:t>
                </a:r>
                <a:r>
                  <a:rPr lang="ja-JP" altLang="en-US" sz="2000" dirty="0" smtClean="0"/>
                  <a:t>、私は最も</a:t>
                </a:r>
                <a:r>
                  <a:rPr lang="ja-JP" altLang="en-US" sz="2000" dirty="0" smtClean="0"/>
                  <a:t>良い解</a:t>
                </a:r>
                <a:r>
                  <a:rPr lang="en-US" altLang="ja-JP" sz="2000" dirty="0" smtClean="0"/>
                  <a:t>(</a:t>
                </a:r>
                <a:r>
                  <a:rPr lang="ja-JP" altLang="en-US" sz="2000" dirty="0" smtClean="0"/>
                  <a:t>最適解</a:t>
                </a:r>
                <a:r>
                  <a:rPr lang="en-US" altLang="ja-JP" sz="2000" dirty="0" smtClean="0"/>
                  <a:t>)</a:t>
                </a:r>
                <a:r>
                  <a:rPr lang="ja-JP" altLang="en-US" sz="2000" dirty="0" smtClean="0"/>
                  <a:t>を求めるのではなく</a:t>
                </a:r>
                <a:r>
                  <a:rPr lang="ja-JP" altLang="en-US" sz="2000" dirty="0" smtClean="0"/>
                  <a:t>、レプリカ交換法というアルゴリズムを用いて短時間</a:t>
                </a:r>
                <a:r>
                  <a:rPr lang="ja-JP" altLang="en-US" sz="2000" dirty="0" smtClean="0"/>
                  <a:t>で良い解</a:t>
                </a:r>
                <a:r>
                  <a:rPr lang="en-US" altLang="ja-JP" sz="2000" dirty="0" smtClean="0"/>
                  <a:t>(</a:t>
                </a:r>
                <a:r>
                  <a:rPr lang="ja-JP" altLang="en-US" sz="2000" dirty="0" smtClean="0"/>
                  <a:t>近似解</a:t>
                </a:r>
                <a:r>
                  <a:rPr lang="en-US" altLang="ja-JP" sz="2000" dirty="0" smtClean="0"/>
                  <a:t>)</a:t>
                </a:r>
                <a:r>
                  <a:rPr lang="ja-JP" altLang="en-US" sz="2000" dirty="0" smtClean="0"/>
                  <a:t>を</a:t>
                </a:r>
                <a:r>
                  <a:rPr lang="ja-JP" altLang="en-US" sz="2000" dirty="0" smtClean="0"/>
                  <a:t>求める研究をしています。</a:t>
                </a:r>
                <a:endParaRPr lang="en-US" altLang="ja-JP" sz="2000" dirty="0" smtClean="0"/>
              </a:p>
              <a:p>
                <a:pPr marL="109728" indent="0">
                  <a:buNone/>
                </a:pPr>
                <a:endParaRPr lang="en-US" altLang="ja-JP" sz="3200" dirty="0"/>
              </a:p>
              <a:p>
                <a:pPr marL="109728" indent="0" algn="ctr">
                  <a:buNone/>
                </a:pP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48008"/>
                <a:ext cx="9144000" cy="5409992"/>
              </a:xfrm>
              <a:blipFill rotWithShape="1">
                <a:blip r:embed="rId2"/>
                <a:stretch>
                  <a:fillRect t="-1466" r="-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6084168" y="107867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entury" panose="02040604050505020304" pitchFamily="18" charset="0"/>
              </a:rPr>
              <a:t>13x3015  </a:t>
            </a:r>
            <a:r>
              <a:rPr kumimoji="1" lang="en-US" altLang="ja-JP" dirty="0" smtClean="0"/>
              <a:t>      </a:t>
            </a:r>
            <a:r>
              <a:rPr kumimoji="1" lang="ja-JP" altLang="en-US" dirty="0" smtClean="0"/>
              <a:t>岡本啓吾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435" y="4360530"/>
            <a:ext cx="2310574" cy="23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keigo okamoto\Downloads\PBL資料\TSP-問題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69" y="4370825"/>
            <a:ext cx="2316556" cy="236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矢印 5"/>
          <p:cNvSpPr/>
          <p:nvPr/>
        </p:nvSpPr>
        <p:spPr>
          <a:xfrm>
            <a:off x="4067944" y="5243382"/>
            <a:ext cx="1152128" cy="62355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今週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 smtClean="0"/>
              <a:t>・</a:t>
            </a:r>
            <a:r>
              <a:rPr lang="ja-JP" altLang="en-US" dirty="0">
                <a:latin typeface="Century" panose="02040604050505020304" pitchFamily="18" charset="0"/>
              </a:rPr>
              <a:t>最</a:t>
            </a:r>
            <a:r>
              <a:rPr lang="ja-JP" altLang="en-US" dirty="0" smtClean="0">
                <a:latin typeface="Century" panose="02040604050505020304" pitchFamily="18" charset="0"/>
              </a:rPr>
              <a:t>高温度</a:t>
            </a:r>
            <a:r>
              <a:rPr lang="ja-JP" altLang="en-US" dirty="0">
                <a:latin typeface="Century" panose="02040604050505020304" pitchFamily="18" charset="0"/>
              </a:rPr>
              <a:t>について</a:t>
            </a:r>
            <a:r>
              <a:rPr lang="ja-JP" altLang="en-US" dirty="0" smtClean="0">
                <a:latin typeface="Century" panose="02040604050505020304" pitchFamily="18" charset="0"/>
              </a:rPr>
              <a:t>の検証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・解交換周期についての検証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・卒業研究紹介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956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TPSA</a:t>
            </a:r>
            <a:r>
              <a:rPr lang="ja-JP" altLang="en-US" sz="3200" dirty="0" smtClean="0"/>
              <a:t>における温度設定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508975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・最高温度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>
                <a:latin typeface="Century" panose="02040604050505020304" pitchFamily="18" charset="0"/>
              </a:rPr>
              <a:t>　</a:t>
            </a:r>
            <a:r>
              <a:rPr lang="ja-JP" altLang="en-US" dirty="0" smtClean="0">
                <a:latin typeface="Century" panose="02040604050505020304" pitchFamily="18" charset="0"/>
              </a:rPr>
              <a:t>　最大の改悪となる状態遷移が</a:t>
            </a:r>
            <a:r>
              <a:rPr lang="en-US" altLang="ja-JP" dirty="0" smtClean="0">
                <a:latin typeface="Century" panose="02040604050505020304" pitchFamily="18" charset="0"/>
              </a:rPr>
              <a:t>50</a:t>
            </a:r>
            <a:r>
              <a:rPr lang="ja-JP" altLang="en-US" dirty="0" smtClean="0">
                <a:latin typeface="Century" panose="02040604050505020304" pitchFamily="18" charset="0"/>
              </a:rPr>
              <a:t>％の確率で受理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>
                <a:latin typeface="Century" panose="02040604050505020304" pitchFamily="18" charset="0"/>
              </a:rPr>
              <a:t>　</a:t>
            </a:r>
            <a:r>
              <a:rPr lang="ja-JP" altLang="en-US" dirty="0" smtClean="0">
                <a:latin typeface="Century" panose="02040604050505020304" pitchFamily="18" charset="0"/>
              </a:rPr>
              <a:t>　されるような温度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95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TPSA</a:t>
            </a:r>
            <a:r>
              <a:rPr lang="ja-JP" altLang="en-US" sz="3200" dirty="0" smtClean="0"/>
              <a:t>における温度設定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84784"/>
                <a:ext cx="8856984" cy="5089752"/>
              </a:xfrm>
            </p:spPr>
            <p:txBody>
              <a:bodyPr/>
              <a:lstStyle/>
              <a:p>
                <a:pPr marL="109728" indent="0">
                  <a:buNone/>
                </a:pPr>
                <a:r>
                  <a:rPr lang="ja-JP" altLang="en-US" dirty="0" smtClean="0">
                    <a:latin typeface="Century" panose="02040604050505020304" pitchFamily="18" charset="0"/>
                  </a:rPr>
                  <a:t>前回までの検証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=630</m:t>
                    </m:r>
                  </m:oMath>
                </a14:m>
                <a:r>
                  <a:rPr lang="ja-JP" altLang="en-US" dirty="0" smtClean="0">
                    <a:latin typeface="Century" panose="02040604050505020304" pitchFamily="18" charset="0"/>
                  </a:rPr>
                  <a:t>と決定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 algn="ctr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 algn="ctr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dirty="0" smtClean="0">
                    <a:latin typeface="Century" panose="02040604050505020304" pitchFamily="18" charset="0"/>
                  </a:rPr>
                  <a:t>今回の検証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 algn="ctr">
                  <a:buNone/>
                </a:pPr>
                <a:r>
                  <a:rPr lang="ja-JP" altLang="en-US" dirty="0" smtClean="0">
                    <a:latin typeface="Century" panose="02040604050505020304" pitchFamily="18" charset="0"/>
                  </a:rPr>
                  <a:t>全ての問題に対して有効かどうかを検証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84784"/>
                <a:ext cx="8856984" cy="5089752"/>
              </a:xfrm>
              <a:blipFill rotWithShape="1">
                <a:blip r:embed="rId2"/>
                <a:stretch>
                  <a:fillRect l="-138" t="-14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46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実験方法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ja-JP" dirty="0">
                <a:latin typeface="Century" panose="02040604050505020304" pitchFamily="18" charset="0"/>
              </a:rPr>
              <a:t>4</a:t>
            </a:r>
            <a:r>
              <a:rPr lang="ja-JP" altLang="en-US" dirty="0" err="1">
                <a:latin typeface="Century" panose="02040604050505020304" pitchFamily="18" charset="0"/>
              </a:rPr>
              <a:t>つの</a:t>
            </a:r>
            <a:r>
              <a:rPr lang="ja-JP" altLang="en-US" dirty="0" smtClean="0">
                <a:latin typeface="Century" panose="02040604050505020304" pitchFamily="18" charset="0"/>
              </a:rPr>
              <a:t>問題に対して</a:t>
            </a:r>
            <a:r>
              <a:rPr lang="en-US" altLang="ja-JP" dirty="0" smtClean="0">
                <a:latin typeface="Century" panose="02040604050505020304" pitchFamily="18" charset="0"/>
              </a:rPr>
              <a:t>10</a:t>
            </a:r>
            <a:r>
              <a:rPr lang="ja-JP" altLang="en-US" dirty="0" smtClean="0">
                <a:latin typeface="Century" panose="02040604050505020304" pitchFamily="18" charset="0"/>
              </a:rPr>
              <a:t>回ずつ実行し、結果を検証した。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>
                <a:latin typeface="Century" panose="02040604050505020304" pitchFamily="18" charset="0"/>
              </a:rPr>
              <a:t>使用した</a:t>
            </a:r>
            <a:r>
              <a:rPr lang="ja-JP" altLang="en-US" dirty="0" smtClean="0">
                <a:latin typeface="Century" panose="02040604050505020304" pitchFamily="18" charset="0"/>
              </a:rPr>
              <a:t>問題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・</a:t>
            </a:r>
            <a:r>
              <a:rPr lang="en-US" altLang="ja-JP" dirty="0" smtClean="0">
                <a:latin typeface="Century" panose="02040604050505020304" pitchFamily="18" charset="0"/>
              </a:rPr>
              <a:t>att48</a:t>
            </a:r>
          </a:p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・</a:t>
            </a:r>
            <a:r>
              <a:rPr lang="en-US" altLang="ja-JP" dirty="0" smtClean="0">
                <a:latin typeface="Century" panose="02040604050505020304" pitchFamily="18" charset="0"/>
              </a:rPr>
              <a:t>eil101</a:t>
            </a:r>
          </a:p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・</a:t>
            </a:r>
            <a:r>
              <a:rPr lang="en-US" altLang="ja-JP" dirty="0" smtClean="0">
                <a:latin typeface="Century" panose="02040604050505020304" pitchFamily="18" charset="0"/>
              </a:rPr>
              <a:t>rat575</a:t>
            </a:r>
          </a:p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・</a:t>
            </a:r>
            <a:r>
              <a:rPr lang="en-US" altLang="ja-JP" dirty="0" smtClean="0">
                <a:latin typeface="Century" panose="02040604050505020304" pitchFamily="18" charset="0"/>
              </a:rPr>
              <a:t>pr1002</a:t>
            </a: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4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実験方法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ja-JP" dirty="0">
                <a:latin typeface="Century" panose="02040604050505020304" pitchFamily="18" charset="0"/>
              </a:rPr>
              <a:t>4</a:t>
            </a:r>
            <a:r>
              <a:rPr lang="ja-JP" altLang="en-US" dirty="0" err="1">
                <a:latin typeface="Century" panose="02040604050505020304" pitchFamily="18" charset="0"/>
              </a:rPr>
              <a:t>つの</a:t>
            </a:r>
            <a:r>
              <a:rPr lang="ja-JP" altLang="en-US" dirty="0" smtClean="0">
                <a:latin typeface="Century" panose="02040604050505020304" pitchFamily="18" charset="0"/>
              </a:rPr>
              <a:t>問題に対して</a:t>
            </a:r>
            <a:r>
              <a:rPr lang="en-US" altLang="ja-JP" dirty="0" smtClean="0">
                <a:latin typeface="Century" panose="02040604050505020304" pitchFamily="18" charset="0"/>
              </a:rPr>
              <a:t>10</a:t>
            </a:r>
            <a:r>
              <a:rPr lang="ja-JP" altLang="en-US" dirty="0" smtClean="0">
                <a:latin typeface="Century" panose="02040604050505020304" pitchFamily="18" charset="0"/>
              </a:rPr>
              <a:t>回ずつ実行し、結果を検証した。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>
                <a:latin typeface="Century" panose="02040604050505020304" pitchFamily="18" charset="0"/>
              </a:rPr>
              <a:t>使用した</a:t>
            </a:r>
            <a:r>
              <a:rPr lang="ja-JP" altLang="en-US" dirty="0" smtClean="0">
                <a:latin typeface="Century" panose="02040604050505020304" pitchFamily="18" charset="0"/>
              </a:rPr>
              <a:t>問題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・</a:t>
            </a:r>
            <a:r>
              <a:rPr lang="en-US" altLang="ja-JP" dirty="0" smtClean="0">
                <a:latin typeface="Century" panose="02040604050505020304" pitchFamily="18" charset="0"/>
              </a:rPr>
              <a:t>att48</a:t>
            </a:r>
          </a:p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・</a:t>
            </a:r>
            <a:r>
              <a:rPr lang="en-US" altLang="ja-JP" dirty="0" smtClean="0">
                <a:latin typeface="Century" panose="02040604050505020304" pitchFamily="18" charset="0"/>
              </a:rPr>
              <a:t>eil101</a:t>
            </a:r>
          </a:p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・</a:t>
            </a:r>
            <a:r>
              <a:rPr lang="en-US" altLang="ja-JP" dirty="0" smtClean="0">
                <a:latin typeface="Century" panose="02040604050505020304" pitchFamily="18" charset="0"/>
              </a:rPr>
              <a:t>rat575</a:t>
            </a:r>
          </a:p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・</a:t>
            </a:r>
            <a:r>
              <a:rPr lang="en-US" altLang="ja-JP" dirty="0" smtClean="0">
                <a:latin typeface="Century" panose="02040604050505020304" pitchFamily="18" charset="0"/>
              </a:rPr>
              <a:t>pr1002</a:t>
            </a: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6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実験方法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84784"/>
                <a:ext cx="8784976" cy="5373216"/>
              </a:xfrm>
            </p:spPr>
            <p:txBody>
              <a:bodyPr>
                <a:normAutofit fontScale="92500" lnSpcReduction="10000"/>
              </a:bodyPr>
              <a:lstStyle/>
              <a:p>
                <a:pPr marL="109728" indent="0">
                  <a:buNone/>
                </a:pPr>
                <a:r>
                  <a:rPr lang="ja-JP" altLang="en-US" dirty="0"/>
                  <a:t>パラメータ設定</a:t>
                </a:r>
                <a:endParaRPr lang="en-US" altLang="ja-JP" dirty="0"/>
              </a:p>
              <a:p>
                <a:pPr marL="109728" indent="0">
                  <a:buNone/>
                </a:pPr>
                <a:r>
                  <a:rPr lang="ja-JP" altLang="en-US" dirty="0" smtClean="0"/>
                  <a:t>・</a:t>
                </a:r>
                <a:r>
                  <a:rPr lang="ja-JP" altLang="en-US" dirty="0"/>
                  <a:t>温度</a:t>
                </a:r>
                <a:r>
                  <a:rPr lang="ja-JP" altLang="en-US" dirty="0" smtClean="0"/>
                  <a:t>数：</a:t>
                </a:r>
                <a:r>
                  <a:rPr lang="en-US" altLang="ja-JP" dirty="0">
                    <a:latin typeface="Century" panose="02040604050505020304" pitchFamily="18" charset="0"/>
                  </a:rPr>
                  <a:t>10</a:t>
                </a:r>
                <a:r>
                  <a:rPr lang="ja-JP" altLang="en-US" dirty="0" smtClean="0"/>
                  <a:t>個</a:t>
                </a:r>
                <a:endParaRPr lang="en-US" altLang="ja-JP" dirty="0" smtClean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marL="109728" indent="0">
                  <a:buNone/>
                </a:pPr>
                <a:r>
                  <a:rPr lang="ja-JP" altLang="en-US" dirty="0" smtClean="0"/>
                  <a:t>・</a:t>
                </a:r>
                <a:r>
                  <a:rPr lang="ja-JP" altLang="en-US" dirty="0"/>
                  <a:t>最高</a:t>
                </a:r>
                <a:r>
                  <a:rPr lang="ja-JP" altLang="en-US" dirty="0" smtClean="0"/>
                  <a:t>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=630</m:t>
                    </m:r>
                  </m:oMath>
                </a14:m>
                <a:endParaRPr lang="en-US" altLang="ja-JP" dirty="0" smtClean="0"/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dirty="0" smtClean="0">
                    <a:latin typeface="Century" panose="02040604050505020304" pitchFamily="18" charset="0"/>
                  </a:rPr>
                  <a:t>・</a:t>
                </a:r>
                <a:r>
                  <a:rPr lang="ja-JP" altLang="en-US" dirty="0">
                    <a:latin typeface="Century" panose="02040604050505020304" pitchFamily="18" charset="0"/>
                  </a:rPr>
                  <a:t>最低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9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=0.00001</m:t>
                    </m:r>
                  </m:oMath>
                </a14:m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dirty="0" smtClean="0">
                    <a:latin typeface="Century" panose="02040604050505020304" pitchFamily="18" charset="0"/>
                  </a:rPr>
                  <a:t>・その他の温度は最高温度と最低温度の間を等比的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dirty="0">
                    <a:latin typeface="Century" panose="02040604050505020304" pitchFamily="18" charset="0"/>
                  </a:rPr>
                  <a:t>　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に分割した値を割り当てた。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dirty="0" smtClean="0">
                    <a:latin typeface="Century" panose="02040604050505020304" pitchFamily="18" charset="0"/>
                  </a:rPr>
                  <a:t>・</a:t>
                </a:r>
                <a:r>
                  <a:rPr lang="ja-JP" altLang="en-US" dirty="0">
                    <a:latin typeface="Century" panose="02040604050505020304" pitchFamily="18" charset="0"/>
                  </a:rPr>
                  <a:t>温度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ごとの探索</a:t>
                </a:r>
                <a:r>
                  <a:rPr lang="en-US" altLang="ja-JP" dirty="0" smtClean="0">
                    <a:latin typeface="Century" panose="02040604050505020304" pitchFamily="18" charset="0"/>
                  </a:rPr>
                  <a:t>(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近傍生成</a:t>
                </a:r>
                <a:r>
                  <a:rPr lang="en-US" altLang="ja-JP" dirty="0" smtClean="0">
                    <a:latin typeface="Century" panose="02040604050505020304" pitchFamily="18" charset="0"/>
                  </a:rPr>
                  <a:t>)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回数：</a:t>
                </a:r>
                <a:r>
                  <a:rPr lang="en-US" altLang="ja-JP" dirty="0">
                    <a:latin typeface="Century" panose="02040604050505020304" pitchFamily="18" charset="0"/>
                  </a:rPr>
                  <a:t>1</a:t>
                </a:r>
                <a:r>
                  <a:rPr lang="en-US" altLang="ja-JP" dirty="0" smtClean="0">
                    <a:latin typeface="Century" panose="02040604050505020304" pitchFamily="18" charset="0"/>
                  </a:rPr>
                  <a:t>0000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回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dirty="0" smtClean="0">
                    <a:latin typeface="Century" panose="02040604050505020304" pitchFamily="18" charset="0"/>
                  </a:rPr>
                  <a:t>・解交換周期：</a:t>
                </a:r>
                <a:r>
                  <a:rPr lang="en-US" altLang="ja-JP" dirty="0" smtClean="0">
                    <a:latin typeface="Century" panose="02040604050505020304" pitchFamily="18" charset="0"/>
                  </a:rPr>
                  <a:t>800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回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84784"/>
                <a:ext cx="8784976" cy="5373216"/>
              </a:xfrm>
              <a:blipFill rotWithShape="1">
                <a:blip r:embed="rId2"/>
                <a:stretch>
                  <a:fillRect t="-19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95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84784"/>
                <a:ext cx="8856984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sz="2400" dirty="0" smtClean="0"/>
                  <a:t>　 </a:t>
                </a:r>
                <a14:m>
                  <m:oMath xmlns:m="http://schemas.openxmlformats.org/officeDocument/2006/math">
                    <m:r>
                      <a:rPr lang="ja-JP" altLang="en-US" sz="2000" dirty="0">
                        <a:latin typeface="Cambria Math"/>
                      </a:rPr>
                      <m:t>誤差率</m:t>
                    </m:r>
                    <m:r>
                      <a:rPr lang="en-US" altLang="ja-JP" sz="2000" b="0" i="0" dirty="0" smtClean="0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ja-JP" sz="20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000" b="0" i="1" dirty="0" smtClean="0">
                            <a:latin typeface="Cambria Math"/>
                          </a:rPr>
                          <m:t>(</m:t>
                        </m:r>
                        <m:r>
                          <a:rPr lang="ja-JP" altLang="en-US" sz="2000" i="1" dirty="0">
                            <a:latin typeface="Cambria Math"/>
                          </a:rPr>
                          <m:t>平均</m:t>
                        </m:r>
                        <m:r>
                          <a:rPr lang="en-US" altLang="ja-JP" sz="2000" b="0" i="1" dirty="0" smtClean="0">
                            <a:latin typeface="Cambria Math"/>
                          </a:rPr>
                          <m:t>−</m:t>
                        </m:r>
                        <m:r>
                          <a:rPr lang="ja-JP" altLang="en-US" sz="2000" i="1" dirty="0">
                            <a:latin typeface="Cambria Math"/>
                          </a:rPr>
                          <m:t>最適解</m:t>
                        </m:r>
                        <m:r>
                          <a:rPr lang="en-US" altLang="ja-JP" sz="2000" b="0" i="1" dirty="0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ja-JP" altLang="en-US" sz="2000" i="1" dirty="0">
                            <a:latin typeface="Cambria Math"/>
                          </a:rPr>
                          <m:t>最適解</m:t>
                        </m:r>
                      </m:den>
                    </m:f>
                  </m:oMath>
                </a14:m>
                <a:endParaRPr lang="en-US" altLang="ja-JP" sz="2400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dirty="0" smtClean="0">
                    <a:latin typeface="Century" panose="02040604050505020304" pitchFamily="18" charset="0"/>
                  </a:rPr>
                  <a:t>問題によっては</a:t>
                </a:r>
                <a:r>
                  <a:rPr lang="ja-JP" altLang="en-US" dirty="0">
                    <a:latin typeface="Century" panose="02040604050505020304" pitchFamily="18" charset="0"/>
                  </a:rPr>
                  <a:t>もっと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良い温度がありそう。</a:t>
                </a: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dirty="0" smtClean="0">
                    <a:latin typeface="Century" panose="02040604050505020304" pitchFamily="18" charset="0"/>
                  </a:rPr>
                  <a:t>⇒最高温度は問題ごとに設定する必要があると考えられる。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84784"/>
                <a:ext cx="8856984" cy="5373216"/>
              </a:xfrm>
              <a:blipFill rotWithShape="1">
                <a:blip r:embed="rId2"/>
                <a:stretch>
                  <a:fillRect l="-138" r="-11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28562"/>
              </p:ext>
            </p:extLst>
          </p:nvPr>
        </p:nvGraphicFramePr>
        <p:xfrm>
          <a:off x="683568" y="1772816"/>
          <a:ext cx="7632847" cy="187221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16367"/>
                <a:gridCol w="1324961"/>
                <a:gridCol w="1324961"/>
                <a:gridCol w="1324961"/>
                <a:gridCol w="1324961"/>
                <a:gridCol w="1116636"/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問題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最適解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最小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最大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平均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誤差率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att48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10628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34361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35827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35047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2.298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eil101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629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713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749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733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0.165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rat575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6773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28944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39334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30776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3.544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pr1002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259045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2217820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2296151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2244911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7.666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8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解交換周期の設定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今までの研究では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>
                <a:latin typeface="Century" panose="02040604050505020304" pitchFamily="18" charset="0"/>
              </a:rPr>
              <a:t>都市数の</a:t>
            </a:r>
            <a:r>
              <a:rPr lang="en-US" altLang="ja-JP" dirty="0">
                <a:latin typeface="Century" panose="02040604050505020304" pitchFamily="18" charset="0"/>
              </a:rPr>
              <a:t>20</a:t>
            </a:r>
            <a:r>
              <a:rPr lang="ja-JP" altLang="en-US" dirty="0">
                <a:latin typeface="Century" panose="02040604050505020304" pitchFamily="18" charset="0"/>
              </a:rPr>
              <a:t>倍の</a:t>
            </a:r>
            <a:r>
              <a:rPr lang="ja-JP" altLang="en-US" dirty="0" smtClean="0">
                <a:latin typeface="Century" panose="02040604050505020304" pitchFamily="18" charset="0"/>
              </a:rPr>
              <a:t>遷移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>
                <a:latin typeface="Century" panose="02040604050505020304" pitchFamily="18" charset="0"/>
              </a:rPr>
              <a:t>と</a:t>
            </a:r>
            <a:r>
              <a:rPr lang="ja-JP" altLang="en-US" dirty="0" smtClean="0">
                <a:latin typeface="Century" panose="02040604050505020304" pitchFamily="18" charset="0"/>
              </a:rPr>
              <a:t>いう条件が用いられていた。</a:t>
            </a:r>
            <a:endParaRPr lang="en-US" altLang="ja-JP" dirty="0" smtClean="0">
              <a:latin typeface="Century" panose="020406040505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712" y="1484784"/>
            <a:ext cx="5867608" cy="368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線矢印コネクタ 5"/>
          <p:cNvCxnSpPr/>
          <p:nvPr/>
        </p:nvCxnSpPr>
        <p:spPr>
          <a:xfrm>
            <a:off x="4211960" y="1988840"/>
            <a:ext cx="6480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4043770" y="1578278"/>
            <a:ext cx="111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交換周期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586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3567</TotalTime>
  <Words>543</Words>
  <Application>Microsoft Office PowerPoint</Application>
  <PresentationFormat>画面に合わせる (4:3)</PresentationFormat>
  <Paragraphs>221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アーバン</vt:lpstr>
      <vt:lpstr>       　     卒業研究経過報告  </vt:lpstr>
      <vt:lpstr>今週</vt:lpstr>
      <vt:lpstr>TPSAにおける温度設定</vt:lpstr>
      <vt:lpstr>TPSAにおける温度設定</vt:lpstr>
      <vt:lpstr>実験方法</vt:lpstr>
      <vt:lpstr>実験方法</vt:lpstr>
      <vt:lpstr>実験方法</vt:lpstr>
      <vt:lpstr>結果</vt:lpstr>
      <vt:lpstr>解交換周期の設定</vt:lpstr>
      <vt:lpstr>実験方法</vt:lpstr>
      <vt:lpstr>実験方法</vt:lpstr>
      <vt:lpstr>結果</vt:lpstr>
      <vt:lpstr>結果</vt:lpstr>
      <vt:lpstr>結果</vt:lpstr>
      <vt:lpstr>結果</vt:lpstr>
      <vt:lpstr>今後の課題</vt:lpstr>
      <vt:lpstr>卒業研究紹介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卒業論文テーマ決め    </dc:title>
  <dc:creator>keigo okamoto</dc:creator>
  <cp:lastModifiedBy>　</cp:lastModifiedBy>
  <cp:revision>516</cp:revision>
  <dcterms:created xsi:type="dcterms:W3CDTF">2015-11-15T17:26:41Z</dcterms:created>
  <dcterms:modified xsi:type="dcterms:W3CDTF">2016-01-18T07:27:19Z</dcterms:modified>
</cp:coreProperties>
</file>