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8" r:id="rId3"/>
    <p:sldId id="274" r:id="rId4"/>
    <p:sldId id="276" r:id="rId5"/>
    <p:sldId id="261" r:id="rId6"/>
    <p:sldId id="277" r:id="rId7"/>
    <p:sldId id="300" r:id="rId8"/>
    <p:sldId id="305" r:id="rId9"/>
    <p:sldId id="306" r:id="rId10"/>
    <p:sldId id="307" r:id="rId11"/>
    <p:sldId id="293" r:id="rId12"/>
    <p:sldId id="295" r:id="rId13"/>
    <p:sldId id="296" r:id="rId14"/>
    <p:sldId id="299" r:id="rId15"/>
    <p:sldId id="302" r:id="rId16"/>
    <p:sldId id="303" r:id="rId17"/>
    <p:sldId id="304" r:id="rId18"/>
    <p:sldId id="285" r:id="rId19"/>
    <p:sldId id="309"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4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2016/2/19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2016/2/19</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2016/2/19</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2016/2/19</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2016/2/19</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smtClean="0"/>
              <a:t>卒業論文経過報告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最低温度の設定</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最低温度の設定方法と今回の検証結果から、問題</a:t>
            </a:r>
            <a:r>
              <a:rPr lang="en-US" altLang="ja-JP" sz="2400" dirty="0" smtClean="0">
                <a:latin typeface="Century" panose="02040604050505020304" pitchFamily="18" charset="0"/>
              </a:rPr>
              <a:t>eil101</a:t>
            </a:r>
            <a:r>
              <a:rPr lang="ja-JP" altLang="en-US" sz="2400" dirty="0" smtClean="0">
                <a:latin typeface="Century" panose="02040604050505020304" pitchFamily="18" charset="0"/>
              </a:rPr>
              <a:t>の最低温度は</a:t>
            </a:r>
            <a:r>
              <a:rPr lang="en-US" altLang="ja-JP" sz="2400" dirty="0" smtClean="0">
                <a:latin typeface="Century" panose="02040604050505020304" pitchFamily="18" charset="0"/>
              </a:rPr>
              <a:t>0.01</a:t>
            </a:r>
            <a:r>
              <a:rPr lang="ja-JP" altLang="en-US" sz="2400" dirty="0" smtClean="0">
                <a:latin typeface="Century" panose="02040604050505020304" pitchFamily="18" charset="0"/>
              </a:rPr>
              <a:t>に設定する。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最高温度と同様</a:t>
            </a:r>
            <a:r>
              <a:rPr lang="ja-JP" altLang="en-US" sz="2400" dirty="0" smtClean="0">
                <a:latin typeface="Century" panose="02040604050505020304" pitchFamily="18" charset="0"/>
              </a:rPr>
              <a:t>に最低温度も問題ごとに設定する必要があると考えられる。</a:t>
            </a:r>
            <a:endParaRPr lang="en-US" altLang="ja-JP" sz="2400" dirty="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smtClean="0">
              <a:latin typeface="Century" panose="02040604050505020304" pitchFamily="18" charset="0"/>
            </a:endParaRPr>
          </a:p>
        </p:txBody>
      </p:sp>
    </p:spTree>
    <p:extLst>
      <p:ext uri="{BB962C8B-B14F-4D97-AF65-F5344CB8AC3E}">
        <p14:creationId xmlns:p14="http://schemas.microsoft.com/office/powerpoint/2010/main" val="2098347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レプリカ交換法</a:t>
            </a:r>
            <a:r>
              <a:rPr lang="ja-JP" altLang="en-US" sz="3200" dirty="0" smtClean="0"/>
              <a:t>における解交換</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r>
              <a:rPr lang="ja-JP" altLang="en-US" sz="2400" dirty="0" smtClean="0">
                <a:latin typeface="Century" panose="02040604050505020304" pitchFamily="18" charset="0"/>
              </a:rPr>
              <a:t>レプリカ交換法では一定期間ごとに隣接する温度間で確率的に解の交換が行われる。これにより、温度スケジュールが自動化される。</a:t>
            </a:r>
            <a:endParaRPr lang="en-US" altLang="ja-JP" sz="2400" dirty="0" smtClean="0">
              <a:latin typeface="Century" panose="02040604050505020304"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56792"/>
            <a:ext cx="5614536"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315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レプリカ交換法</a:t>
            </a:r>
            <a:r>
              <a:rPr lang="ja-JP" altLang="en-US" sz="3200" dirty="0" smtClean="0"/>
              <a:t>における解交換</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089752"/>
              </a:xfrm>
            </p:spPr>
            <p:txBody>
              <a:bodyPr/>
              <a:lstStyle/>
              <a:p>
                <a:pPr marL="109728" indent="0">
                  <a:buNone/>
                </a:pPr>
                <a14:m>
                  <m:oMathPara xmlns:m="http://schemas.openxmlformats.org/officeDocument/2006/math">
                    <m:oMathParaPr>
                      <m:jc m:val="left"/>
                    </m:oMathParaPr>
                    <m:oMath xmlns:m="http://schemas.openxmlformats.org/officeDocument/2006/math">
                      <m:r>
                        <a:rPr lang="en-US" altLang="ja-JP" sz="2400" b="0" i="1" smtClean="0">
                          <a:latin typeface="Cambria Math"/>
                        </a:rPr>
                        <m:t>𝑃</m:t>
                      </m:r>
                      <m:d>
                        <m:dPr>
                          <m:ctrlPr>
                            <a:rPr lang="en-US" altLang="ja-JP" sz="2400" b="0" i="1" smtClean="0">
                              <a:latin typeface="Cambria Math" panose="02040503050406030204" pitchFamily="18" charset="0"/>
                            </a:rPr>
                          </m:ctrlPr>
                        </m:dPr>
                        <m:e>
                          <m:r>
                            <a:rPr lang="en-US" altLang="ja-JP" sz="2400" b="0" i="1" smtClean="0">
                              <a:latin typeface="Cambria Math"/>
                              <a:ea typeface="Cambria Math"/>
                            </a:rPr>
                            <m:t>∆</m:t>
                          </m:r>
                          <m:r>
                            <a:rPr lang="en-US" altLang="ja-JP" sz="2400" b="0" i="1" smtClean="0">
                              <a:latin typeface="Cambria Math"/>
                            </a:rPr>
                            <m:t>𝑇</m:t>
                          </m:r>
                          <m:r>
                            <a:rPr lang="en-US" altLang="ja-JP" sz="2400" b="0" i="1" smtClean="0">
                              <a:latin typeface="Cambria Math"/>
                            </a:rPr>
                            <m:t>,∆</m:t>
                          </m:r>
                          <m:r>
                            <a:rPr lang="en-US" altLang="ja-JP" sz="2400" b="0" i="1" smtClean="0">
                              <a:latin typeface="Cambria Math"/>
                            </a:rPr>
                            <m:t>𝐸</m:t>
                          </m:r>
                        </m:e>
                      </m:d>
                      <m:r>
                        <a:rPr lang="en-US" altLang="ja-JP" sz="2400" b="0" i="1" smtClean="0">
                          <a:latin typeface="Cambria Math"/>
                        </a:rPr>
                        <m:t>=</m:t>
                      </m:r>
                      <m:d>
                        <m:dPr>
                          <m:begChr m:val="{"/>
                          <m:endChr m:val=""/>
                          <m:ctrlPr>
                            <a:rPr lang="en-US" altLang="ja-JP" sz="2400" b="0" i="1" smtClean="0">
                              <a:latin typeface="Cambria Math" panose="02040503050406030204" pitchFamily="18" charset="0"/>
                            </a:rPr>
                          </m:ctrlPr>
                        </m:dPr>
                        <m:e>
                          <m:eqArr>
                            <m:eqArrPr>
                              <m:ctrlPr>
                                <a:rPr lang="en-US" altLang="ja-JP" sz="2400" b="0" i="1" smtClean="0">
                                  <a:latin typeface="Cambria Math" panose="02040503050406030204" pitchFamily="18" charset="0"/>
                                </a:rPr>
                              </m:ctrlPr>
                            </m:eqArrPr>
                            <m:e>
                              <m:r>
                                <a:rPr lang="en-US" altLang="ja-JP" sz="2400" b="0" i="1" smtClean="0">
                                  <a:latin typeface="Cambria Math"/>
                                </a:rPr>
                                <m:t>1</m:t>
                              </m:r>
                            </m:e>
                            <m:e>
                              <m:r>
                                <m:rPr>
                                  <m:sty m:val="p"/>
                                </m:rPr>
                                <a:rPr lang="en-US" altLang="ja-JP" sz="2400" b="0" i="0" smtClean="0">
                                  <a:latin typeface="Cambria Math"/>
                                </a:rPr>
                                <m:t>exp</m:t>
                              </m:r>
                              <m:r>
                                <a:rPr lang="en-US" altLang="ja-JP" sz="2400" b="0" i="1" smtClean="0">
                                  <a:latin typeface="Cambria Math"/>
                                </a:rPr>
                                <m:t>⁡(−</m:t>
                              </m:r>
                              <m:r>
                                <a:rPr lang="en-US" altLang="ja-JP" sz="2400" b="0" i="1" smtClean="0">
                                  <a:latin typeface="Cambria Math"/>
                                  <a:ea typeface="Cambria Math"/>
                                </a:rPr>
                                <m:t>∆</m:t>
                              </m:r>
                              <m:r>
                                <a:rPr lang="en-US" altLang="ja-JP" sz="2400" b="0" i="1" smtClean="0">
                                  <a:latin typeface="Cambria Math"/>
                                  <a:ea typeface="Cambria Math"/>
                                </a:rPr>
                                <m:t>𝑇</m:t>
                              </m:r>
                              <m:r>
                                <a:rPr lang="en-US" altLang="ja-JP" sz="2400" b="0" i="1" smtClean="0">
                                  <a:latin typeface="Cambria Math"/>
                                  <a:ea typeface="Cambria Math"/>
                                </a:rPr>
                                <m:t>∗∆</m:t>
                              </m:r>
                              <m:r>
                                <a:rPr lang="en-US" altLang="ja-JP" sz="2400" b="0" i="1" smtClean="0">
                                  <a:latin typeface="Cambria Math"/>
                                  <a:ea typeface="Cambria Math"/>
                                </a:rPr>
                                <m:t>𝐸</m:t>
                              </m:r>
                              <m:r>
                                <a:rPr lang="en-US" altLang="ja-JP" sz="2400" b="0" i="1" smtClean="0">
                                  <a:latin typeface="Cambria Math"/>
                                  <a:ea typeface="Cambria Math"/>
                                </a:rPr>
                                <m:t>/(</m:t>
                              </m:r>
                              <m:r>
                                <a:rPr lang="en-US" altLang="ja-JP" sz="2400" b="0" i="1" smtClean="0">
                                  <a:latin typeface="Cambria Math"/>
                                  <a:ea typeface="Cambria Math"/>
                                </a:rPr>
                                <m:t>𝑇</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𝑇</m:t>
                                  </m:r>
                                </m:e>
                                <m:sup>
                                  <m:r>
                                    <a:rPr lang="en-US" altLang="ja-JP" sz="2400" b="0" i="1" smtClean="0">
                                      <a:latin typeface="Cambria Math"/>
                                      <a:ea typeface="Cambria Math"/>
                                    </a:rPr>
                                    <m:t>′</m:t>
                                  </m:r>
                                </m:sup>
                              </m:sSup>
                              <m:r>
                                <a:rPr lang="en-US" altLang="ja-JP" sz="2400" b="0" i="1" smtClean="0">
                                  <a:latin typeface="Cambria Math"/>
                                  <a:ea typeface="Cambria Math"/>
                                </a:rPr>
                                <m:t>))</m:t>
                              </m:r>
                            </m:e>
                          </m:eqArr>
                          <m:r>
                            <a:rPr lang="en-US" altLang="ja-JP" sz="2400" b="0" i="1" smtClean="0">
                              <a:latin typeface="Cambria Math"/>
                            </a:rPr>
                            <m:t>  </m:t>
                          </m:r>
                          <m:f>
                            <m:fPr>
                              <m:type m:val="noBar"/>
                              <m:ctrlPr>
                                <a:rPr lang="en-US" altLang="ja-JP" sz="2400" b="0" i="1" smtClean="0">
                                  <a:latin typeface="Cambria Math" panose="02040503050406030204" pitchFamily="18" charset="0"/>
                                </a:rPr>
                              </m:ctrlPr>
                            </m:fPr>
                            <m:num>
                              <m:r>
                                <a:rPr lang="en-US" altLang="ja-JP" sz="2400" b="0" i="1" smtClean="0">
                                  <a:latin typeface="Cambria Math"/>
                                </a:rPr>
                                <m:t>𝑖𝑓</m:t>
                              </m:r>
                              <m:r>
                                <a:rPr lang="en-US" altLang="ja-JP" sz="2400" b="0" i="1" smtClean="0">
                                  <a:latin typeface="Cambria Math"/>
                                </a:rPr>
                                <m:t> ∆</m:t>
                              </m:r>
                              <m:r>
                                <a:rPr lang="en-US" altLang="ja-JP" sz="2400" b="0" i="1" smtClean="0">
                                  <a:latin typeface="Cambria Math"/>
                                  <a:ea typeface="Cambria Math"/>
                                </a:rPr>
                                <m:t>𝑇</m:t>
                              </m:r>
                              <m:r>
                                <a:rPr lang="en-US" altLang="ja-JP" sz="2400" b="0" i="1" smtClean="0">
                                  <a:latin typeface="Cambria Math"/>
                                  <a:ea typeface="Cambria Math"/>
                                </a:rPr>
                                <m:t>∗∆</m:t>
                              </m:r>
                              <m:r>
                                <a:rPr lang="en-US" altLang="ja-JP" sz="2400" b="0" i="1" smtClean="0">
                                  <a:latin typeface="Cambria Math"/>
                                  <a:ea typeface="Cambria Math"/>
                                </a:rPr>
                                <m:t>𝐸</m:t>
                              </m:r>
                              <m:r>
                                <a:rPr lang="en-US" altLang="ja-JP" sz="2400" b="0" i="1" smtClean="0">
                                  <a:latin typeface="Cambria Math"/>
                                  <a:ea typeface="Cambria Math"/>
                                </a:rPr>
                                <m:t>≤0</m:t>
                              </m:r>
                            </m:num>
                            <m:den>
                              <m:r>
                                <a:rPr lang="en-US" altLang="ja-JP" sz="2400" b="0" i="1" smtClean="0">
                                  <a:latin typeface="Cambria Math"/>
                                  <a:ea typeface="Cambria Math"/>
                                </a:rPr>
                                <m:t>𝑖𝑓</m:t>
                              </m:r>
                              <m:r>
                                <a:rPr lang="en-US" altLang="ja-JP" sz="2400" b="0" i="1" smtClean="0">
                                  <a:latin typeface="Cambria Math"/>
                                  <a:ea typeface="Cambria Math"/>
                                </a:rPr>
                                <m:t> ∆</m:t>
                              </m:r>
                              <m:r>
                                <a:rPr lang="en-US" altLang="ja-JP" sz="2400" b="0" i="1" smtClean="0">
                                  <a:latin typeface="Cambria Math"/>
                                  <a:ea typeface="Cambria Math"/>
                                </a:rPr>
                                <m:t>𝑇</m:t>
                              </m:r>
                              <m:r>
                                <a:rPr lang="en-US" altLang="ja-JP" sz="2400" b="0" i="1" smtClean="0">
                                  <a:latin typeface="Cambria Math"/>
                                  <a:ea typeface="Cambria Math"/>
                                </a:rPr>
                                <m:t>∗∆</m:t>
                              </m:r>
                              <m:r>
                                <a:rPr lang="en-US" altLang="ja-JP" sz="2400" b="0" i="1" smtClean="0">
                                  <a:latin typeface="Cambria Math"/>
                                  <a:ea typeface="Cambria Math"/>
                                </a:rPr>
                                <m:t>𝐸</m:t>
                              </m:r>
                              <m:r>
                                <a:rPr lang="en-US" altLang="ja-JP" sz="2400" b="0" i="1" smtClean="0">
                                  <a:latin typeface="Cambria Math"/>
                                  <a:ea typeface="Cambria Math"/>
                                </a:rPr>
                                <m:t>&gt;0</m:t>
                              </m:r>
                            </m:den>
                          </m:f>
                        </m:e>
                      </m:d>
                    </m:oMath>
                  </m:oMathPara>
                </a14:m>
                <a:endParaRPr lang="en-US" altLang="ja-JP" sz="2400" dirty="0" smtClean="0"/>
              </a:p>
              <a:p>
                <a:pPr marL="109728" indent="0">
                  <a:buNone/>
                </a:pPr>
                <a14:m>
                  <m:oMathPara xmlns:m="http://schemas.openxmlformats.org/officeDocument/2006/math">
                    <m:oMathParaPr>
                      <m:jc m:val="left"/>
                    </m:oMathParaPr>
                    <m:oMath xmlns:m="http://schemas.openxmlformats.org/officeDocument/2006/math">
                      <m:r>
                        <a:rPr lang="en-US" altLang="ja-JP" sz="2400" i="1" smtClean="0">
                          <a:latin typeface="Cambria Math"/>
                          <a:ea typeface="Cambria Math"/>
                        </a:rPr>
                        <m:t>∆</m:t>
                      </m:r>
                      <m:r>
                        <a:rPr lang="en-US" altLang="ja-JP" sz="2400" b="0" i="1" smtClean="0">
                          <a:latin typeface="Cambria Math"/>
                          <a:ea typeface="Cambria Math"/>
                        </a:rPr>
                        <m:t>𝑇</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𝑇</m:t>
                          </m:r>
                        </m:e>
                        <m:sup>
                          <m:r>
                            <a:rPr lang="en-US" altLang="ja-JP" sz="2400" b="0" i="1" smtClean="0">
                              <a:latin typeface="Cambria Math"/>
                              <a:ea typeface="Cambria Math"/>
                            </a:rPr>
                            <m:t>′</m:t>
                          </m:r>
                        </m:sup>
                      </m:sSup>
                      <m:r>
                        <a:rPr lang="en-US" altLang="ja-JP" sz="2400" b="0" i="1" smtClean="0">
                          <a:latin typeface="Cambria Math"/>
                          <a:ea typeface="Cambria Math"/>
                        </a:rPr>
                        <m:t>−</m:t>
                      </m:r>
                      <m:r>
                        <a:rPr lang="en-US" altLang="ja-JP" sz="2400" b="0" i="1" smtClean="0">
                          <a:latin typeface="Cambria Math"/>
                          <a:ea typeface="Cambria Math"/>
                        </a:rPr>
                        <m:t>𝑇</m:t>
                      </m:r>
                      <m:r>
                        <a:rPr lang="en-US" altLang="ja-JP" sz="2400" b="0" i="1" smtClean="0">
                          <a:latin typeface="Cambria Math"/>
                          <a:ea typeface="Cambria Math"/>
                        </a:rPr>
                        <m:t>,∆</m:t>
                      </m:r>
                      <m:r>
                        <a:rPr lang="en-US" altLang="ja-JP" sz="2400" b="0" i="1" smtClean="0">
                          <a:latin typeface="Cambria Math"/>
                          <a:ea typeface="Cambria Math"/>
                        </a:rPr>
                        <m:t>𝐸</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r>
                            <a:rPr lang="en-US" altLang="ja-JP" sz="2400" b="0" i="1" smtClean="0">
                              <a:latin typeface="Cambria Math"/>
                              <a:ea typeface="Cambria Math"/>
                            </a:rPr>
                            <m:t>′</m:t>
                          </m:r>
                        </m:sup>
                      </m:sSup>
                      <m:r>
                        <a:rPr lang="en-US" altLang="ja-JP" sz="2400" b="0" i="1" smtClean="0">
                          <a:latin typeface="Cambria Math"/>
                          <a:ea typeface="Cambria Math"/>
                        </a:rPr>
                        <m:t>−</m:t>
                      </m:r>
                      <m:r>
                        <a:rPr lang="en-US" altLang="ja-JP" sz="2400" b="0" i="1" smtClean="0">
                          <a:latin typeface="Cambria Math"/>
                          <a:ea typeface="Cambria Math"/>
                        </a:rPr>
                        <m:t>𝐸</m:t>
                      </m:r>
                    </m:oMath>
                  </m:oMathPara>
                </a14:m>
                <a:endParaRPr lang="en-US" altLang="ja-JP" sz="2400" dirty="0" smtClean="0"/>
              </a:p>
              <a:p>
                <a:pPr marL="109728" indent="0">
                  <a:buNone/>
                </a:pPr>
                <a:endParaRPr lang="en-US" altLang="ja-JP" sz="2400" dirty="0" smtClean="0"/>
              </a:p>
              <a:p>
                <a:pPr marL="109728" indent="0">
                  <a:buNone/>
                </a:pPr>
                <a:r>
                  <a:rPr lang="ja-JP" altLang="en-US" sz="2400" dirty="0"/>
                  <a:t>高い温度の方</a:t>
                </a:r>
                <a:r>
                  <a:rPr lang="ja-JP" altLang="en-US" sz="2400" dirty="0" smtClean="0"/>
                  <a:t>が良い解をもっている場合は絶対に解を交換し、高い温度の方が悪い解をもっている場合でも確率的に解を交換する。</a:t>
                </a:r>
                <a:endParaRPr lang="en-US" altLang="ja-JP" sz="2400" dirty="0" smtClean="0"/>
              </a:p>
              <a:p>
                <a:pPr marL="109728" indent="0">
                  <a:buNone/>
                </a:pPr>
                <a:endParaRPr lang="en-US" altLang="ja-JP" dirty="0"/>
              </a:p>
              <a:p>
                <a:pPr marL="109728"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089752"/>
              </a:xfrm>
              <a:blipFill rotWithShape="1">
                <a:blip r:embed="rId2"/>
                <a:stretch>
                  <a:fillRect r="-1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90818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レプリカ交換法</a:t>
            </a:r>
            <a:r>
              <a:rPr lang="ja-JP" altLang="en-US" sz="3200" dirty="0" smtClean="0"/>
              <a:t>における解交換</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dirty="0" smtClean="0"/>
                  <a:t>前回までの内容</a:t>
                </a:r>
                <a:endParaRPr lang="en-US" altLang="ja-JP" dirty="0" smtClean="0"/>
              </a:p>
              <a:p>
                <a:pPr marL="109728" indent="0">
                  <a:buNone/>
                </a:pPr>
                <a:endParaRPr lang="en-US" altLang="ja-JP" sz="500" dirty="0" smtClean="0"/>
              </a:p>
              <a:p>
                <a:pPr marL="109728" indent="0">
                  <a:buNone/>
                </a:pPr>
                <a:r>
                  <a:rPr lang="ja-JP" altLang="en-US" sz="2400" dirty="0" smtClean="0"/>
                  <a:t>レプリカ交換法における系は、</a:t>
                </a:r>
                <a:r>
                  <a:rPr lang="en-US" altLang="ja-JP" sz="2400" dirty="0" smtClean="0"/>
                  <a:t>M</a:t>
                </a:r>
                <a:r>
                  <a:rPr lang="ja-JP" altLang="en-US" sz="2400" dirty="0" smtClean="0"/>
                  <a:t>個の異なる温度</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a:rPr>
                          <m:t>𝑇</m:t>
                        </m:r>
                      </m:e>
                      <m:sub>
                        <m:r>
                          <a:rPr lang="en-US" altLang="ja-JP" sz="2400" b="0" i="1" smtClean="0">
                            <a:latin typeface="Cambria Math"/>
                          </a:rPr>
                          <m:t>𝑚</m:t>
                        </m:r>
                      </m:sub>
                    </m:sSub>
                    <m:r>
                      <a:rPr lang="en-US" altLang="ja-JP" sz="2400" b="0" i="1" smtClean="0">
                        <a:latin typeface="Cambria Math"/>
                      </a:rPr>
                      <m:t>(</m:t>
                    </m:r>
                    <m:r>
                      <a:rPr lang="en-US" altLang="ja-JP" sz="2400" b="0" i="1" smtClean="0">
                        <a:latin typeface="Cambria Math"/>
                      </a:rPr>
                      <m:t>𝑚</m:t>
                    </m:r>
                    <m:r>
                      <a:rPr lang="en-US" altLang="ja-JP" sz="2400" b="0" i="1" smtClean="0">
                        <a:latin typeface="Cambria Math"/>
                      </a:rPr>
                      <m:t>=1,⋯,</m:t>
                    </m:r>
                    <m:r>
                      <a:rPr lang="en-US" altLang="ja-JP" sz="2400" b="0" i="1" smtClean="0">
                        <a:latin typeface="Cambria Math"/>
                        <a:ea typeface="Cambria Math"/>
                      </a:rPr>
                      <m:t>𝑀</m:t>
                    </m:r>
                    <m:r>
                      <a:rPr lang="en-US" altLang="ja-JP" sz="2400" b="0" i="1" smtClean="0">
                        <a:latin typeface="Cambria Math"/>
                        <a:ea typeface="Cambria Math"/>
                      </a:rPr>
                      <m:t>)</m:t>
                    </m:r>
                  </m:oMath>
                </a14:m>
                <a:r>
                  <a:rPr lang="ja-JP" altLang="en-US" sz="2400" dirty="0" smtClean="0"/>
                  <a:t>をもつ、相互作用しない</a:t>
                </a:r>
                <a:r>
                  <a:rPr lang="en-US" altLang="ja-JP" sz="2400" dirty="0" smtClean="0"/>
                  <a:t>M</a:t>
                </a:r>
                <a:r>
                  <a:rPr lang="ja-JP" altLang="en-US" sz="2400" dirty="0" smtClean="0"/>
                  <a:t>個の独立なレプリカからなる。</a:t>
                </a:r>
                <a:endParaRPr lang="en-US" altLang="ja-JP" sz="2400" dirty="0" smtClean="0"/>
              </a:p>
              <a:p>
                <a:pPr marL="109728" indent="0">
                  <a:buNone/>
                </a:pPr>
                <a:endParaRPr lang="en-US" altLang="ja-JP" sz="2400" dirty="0" smtClean="0"/>
              </a:p>
              <a:p>
                <a:pPr marL="109728" indent="0">
                  <a:buNone/>
                </a:pPr>
                <a:r>
                  <a:rPr lang="ja-JP" altLang="en-US" sz="2400" dirty="0"/>
                  <a:t>それぞれのレプリカには常に</a:t>
                </a:r>
                <a:r>
                  <a:rPr lang="en-US" altLang="ja-JP" sz="2400" dirty="0">
                    <a:latin typeface="Century" panose="02040604050505020304" pitchFamily="18" charset="0"/>
                  </a:rPr>
                  <a:t>1</a:t>
                </a:r>
                <a:r>
                  <a:rPr lang="ja-JP" altLang="en-US" sz="2400" dirty="0" err="1">
                    <a:latin typeface="Century" panose="02040604050505020304" pitchFamily="18" charset="0"/>
                  </a:rPr>
                  <a:t>つ</a:t>
                </a:r>
                <a:r>
                  <a:rPr lang="ja-JP" altLang="en-US" sz="2400" dirty="0" err="1"/>
                  <a:t>の</a:t>
                </a:r>
                <a:r>
                  <a:rPr lang="ja-JP" altLang="en-US" sz="2400" dirty="0"/>
                  <a:t>温度が対応するので、レプリカと温度には</a:t>
                </a:r>
                <a:r>
                  <a:rPr lang="en-US" altLang="ja-JP" sz="2400" dirty="0">
                    <a:latin typeface="Century" panose="02040604050505020304" pitchFamily="18" charset="0"/>
                  </a:rPr>
                  <a:t>1</a:t>
                </a:r>
                <a:r>
                  <a:rPr lang="ja-JP" altLang="en-US" sz="2400" dirty="0">
                    <a:latin typeface="Century" panose="02040604050505020304" pitchFamily="18" charset="0"/>
                  </a:rPr>
                  <a:t>対</a:t>
                </a:r>
                <a:r>
                  <a:rPr lang="en-US" altLang="ja-JP" sz="2400" dirty="0">
                    <a:latin typeface="Century" panose="02040604050505020304" pitchFamily="18" charset="0"/>
                  </a:rPr>
                  <a:t>1</a:t>
                </a:r>
                <a:r>
                  <a:rPr lang="ja-JP" altLang="en-US" sz="2400" dirty="0"/>
                  <a:t>対応が成り立ち、レプリカを表すラベルを</a:t>
                </a:r>
                <a14:m>
                  <m:oMath xmlns:m="http://schemas.openxmlformats.org/officeDocument/2006/math">
                    <m:r>
                      <a:rPr lang="en-US" altLang="ja-JP" sz="2400" i="1">
                        <a:latin typeface="Cambria Math"/>
                      </a:rPr>
                      <m:t>𝑖</m:t>
                    </m:r>
                    <m:r>
                      <a:rPr lang="en-US" altLang="ja-JP" sz="2400" i="1">
                        <a:latin typeface="Cambria Math"/>
                      </a:rPr>
                      <m:t>(</m:t>
                    </m:r>
                    <m:r>
                      <a:rPr lang="en-US" altLang="ja-JP" sz="2400" i="1">
                        <a:latin typeface="Cambria Math"/>
                      </a:rPr>
                      <m:t>𝑖</m:t>
                    </m:r>
                    <m:r>
                      <a:rPr lang="en-US" altLang="ja-JP" sz="2400" i="1">
                        <a:latin typeface="Cambria Math"/>
                      </a:rPr>
                      <m:t>=1,⋯,</m:t>
                    </m:r>
                    <m:r>
                      <a:rPr lang="en-US" altLang="ja-JP" sz="2400" i="1">
                        <a:latin typeface="Cambria Math"/>
                        <a:ea typeface="Cambria Math"/>
                      </a:rPr>
                      <m:t>𝑀</m:t>
                    </m:r>
                    <m:r>
                      <a:rPr lang="en-US" altLang="ja-JP" sz="2400" i="1">
                        <a:latin typeface="Cambria Math"/>
                        <a:ea typeface="Cambria Math"/>
                      </a:rPr>
                      <m:t>)</m:t>
                    </m:r>
                  </m:oMath>
                </a14:m>
                <a:r>
                  <a:rPr lang="ja-JP" altLang="en-US" sz="2400" dirty="0"/>
                  <a:t>、温度を表すラベルを</a:t>
                </a:r>
                <a14:m>
                  <m:oMath xmlns:m="http://schemas.openxmlformats.org/officeDocument/2006/math">
                    <m:r>
                      <a:rPr lang="en-US" altLang="ja-JP" sz="2400" i="1">
                        <a:latin typeface="Cambria Math"/>
                      </a:rPr>
                      <m:t>𝑚</m:t>
                    </m:r>
                    <m:r>
                      <a:rPr lang="en-US" altLang="ja-JP" sz="2400" i="1">
                        <a:latin typeface="Cambria Math"/>
                      </a:rPr>
                      <m:t>(</m:t>
                    </m:r>
                    <m:r>
                      <a:rPr lang="en-US" altLang="ja-JP" sz="2400" i="1">
                        <a:latin typeface="Cambria Math"/>
                      </a:rPr>
                      <m:t>𝑚</m:t>
                    </m:r>
                    <m:r>
                      <a:rPr lang="en-US" altLang="ja-JP" sz="2400" i="1">
                        <a:latin typeface="Cambria Math"/>
                      </a:rPr>
                      <m:t>=1,⋯,</m:t>
                    </m:r>
                    <m:r>
                      <a:rPr lang="en-US" altLang="ja-JP" sz="2400" i="1">
                        <a:latin typeface="Cambria Math"/>
                        <a:ea typeface="Cambria Math"/>
                      </a:rPr>
                      <m:t>𝑀</m:t>
                    </m:r>
                    <m:r>
                      <a:rPr lang="en-US" altLang="ja-JP" sz="2400" i="1">
                        <a:latin typeface="Cambria Math"/>
                        <a:ea typeface="Cambria Math"/>
                      </a:rPr>
                      <m:t>)</m:t>
                    </m:r>
                  </m:oMath>
                </a14:m>
                <a:r>
                  <a:rPr lang="ja-JP" altLang="en-US" sz="2400" dirty="0"/>
                  <a:t>とするとき、</a:t>
                </a:r>
                <a14:m>
                  <m:oMath xmlns:m="http://schemas.openxmlformats.org/officeDocument/2006/math">
                    <m:r>
                      <a:rPr lang="en-US" altLang="ja-JP" sz="2400" i="1">
                        <a:latin typeface="Cambria Math"/>
                      </a:rPr>
                      <m:t>𝑖</m:t>
                    </m:r>
                  </m:oMath>
                </a14:m>
                <a:r>
                  <a:rPr lang="ja-JP" altLang="en-US" sz="2400" dirty="0"/>
                  <a:t>と</a:t>
                </a:r>
                <a14:m>
                  <m:oMath xmlns:m="http://schemas.openxmlformats.org/officeDocument/2006/math">
                    <m:r>
                      <a:rPr lang="en-US" altLang="ja-JP" sz="2400" i="1" dirty="0">
                        <a:latin typeface="Cambria Math"/>
                      </a:rPr>
                      <m:t>𝑚</m:t>
                    </m:r>
                  </m:oMath>
                </a14:m>
                <a:r>
                  <a:rPr lang="ja-JP" altLang="en-US" sz="2400" dirty="0"/>
                  <a:t>は置換関係にある。</a:t>
                </a:r>
                <a:endParaRPr lang="en-US" altLang="ja-JP" sz="2400" dirty="0"/>
              </a:p>
              <a:p>
                <a:pPr marL="109728" indent="0">
                  <a:buNone/>
                </a:pPr>
                <a:endParaRPr lang="en-US" altLang="ja-JP" sz="2400" dirty="0"/>
              </a:p>
              <a:p>
                <a:pPr marL="109728" indent="0">
                  <a:buNone/>
                </a:pPr>
                <a14:m>
                  <m:oMathPara xmlns:m="http://schemas.openxmlformats.org/officeDocument/2006/math">
                    <m:oMathParaPr>
                      <m:jc m:val="center"/>
                    </m:oMathParaPr>
                    <m:oMath xmlns:m="http://schemas.openxmlformats.org/officeDocument/2006/math">
                      <m:d>
                        <m:dPr>
                          <m:begChr m:val="{"/>
                          <m:endChr m:val=""/>
                          <m:ctrlPr>
                            <a:rPr lang="en-US" altLang="ja-JP" sz="2400" i="1">
                              <a:latin typeface="Cambria Math" panose="02040503050406030204" pitchFamily="18" charset="0"/>
                            </a:rPr>
                          </m:ctrlPr>
                        </m:dPr>
                        <m:e>
                          <m:eqArr>
                            <m:eqArrPr>
                              <m:ctrlPr>
                                <a:rPr lang="en-US" altLang="ja-JP" sz="2400" i="1">
                                  <a:latin typeface="Cambria Math" panose="02040503050406030204" pitchFamily="18" charset="0"/>
                                </a:rPr>
                              </m:ctrlPr>
                            </m:eqArrPr>
                            <m:e>
                              <m:r>
                                <a:rPr lang="en-US" altLang="ja-JP" sz="2400" i="1">
                                  <a:latin typeface="Cambria Math"/>
                                </a:rPr>
                                <m:t>𝑖</m:t>
                              </m:r>
                              <m:r>
                                <a:rPr lang="en-US" altLang="ja-JP" sz="2400" i="1">
                                  <a:latin typeface="Cambria Math"/>
                                </a:rPr>
                                <m:t>=</m:t>
                              </m:r>
                              <m:r>
                                <a:rPr lang="en-US" altLang="ja-JP" sz="2400" i="1">
                                  <a:latin typeface="Cambria Math"/>
                                </a:rPr>
                                <m:t>𝑖</m:t>
                              </m:r>
                              <m:r>
                                <a:rPr lang="en-US" altLang="ja-JP" sz="2400" i="1">
                                  <a:latin typeface="Cambria Math"/>
                                </a:rPr>
                                <m:t>(</m:t>
                              </m:r>
                              <m:r>
                                <a:rPr lang="en-US" altLang="ja-JP" sz="2400" i="1">
                                  <a:latin typeface="Cambria Math"/>
                                </a:rPr>
                                <m:t>𝑚</m:t>
                              </m:r>
                              <m:r>
                                <a:rPr lang="en-US" altLang="ja-JP" sz="2400" i="1">
                                  <a:latin typeface="Cambria Math"/>
                                </a:rPr>
                                <m:t>)</m:t>
                              </m:r>
                            </m:e>
                            <m:e>
                              <m:r>
                                <a:rPr lang="en-US" altLang="ja-JP" sz="2400" i="1">
                                  <a:latin typeface="Cambria Math"/>
                                </a:rPr>
                                <m:t>𝑚</m:t>
                              </m:r>
                              <m:r>
                                <a:rPr lang="en-US" altLang="ja-JP" sz="2400" i="1">
                                  <a:latin typeface="Cambria Math"/>
                                </a:rPr>
                                <m:t>=</m:t>
                              </m:r>
                              <m:r>
                                <a:rPr lang="en-US" altLang="ja-JP" sz="2400" i="1">
                                  <a:latin typeface="Cambria Math"/>
                                </a:rPr>
                                <m:t>𝑚</m:t>
                              </m:r>
                              <m:r>
                                <a:rPr lang="en-US" altLang="ja-JP" sz="2400" i="1">
                                  <a:latin typeface="Cambria Math"/>
                                </a:rPr>
                                <m:t>(</m:t>
                              </m:r>
                              <m:r>
                                <a:rPr lang="en-US" altLang="ja-JP" sz="2400" i="1">
                                  <a:latin typeface="Cambria Math"/>
                                </a:rPr>
                                <m:t>𝑖</m:t>
                              </m:r>
                              <m:r>
                                <a:rPr lang="en-US" altLang="ja-JP" sz="2400" i="1">
                                  <a:latin typeface="Cambria Math"/>
                                </a:rPr>
                                <m:t>)</m:t>
                              </m:r>
                            </m:e>
                          </m:eqArr>
                        </m:e>
                      </m:d>
                    </m:oMath>
                  </m:oMathPara>
                </a14:m>
                <a:endParaRPr lang="en-US" altLang="ja-JP" sz="2400" dirty="0"/>
              </a:p>
              <a:p>
                <a:pPr marL="109728"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089752"/>
              </a:xfrm>
              <a:blipFill rotWithShape="1">
                <a:blip r:embed="rId2"/>
                <a:stretch>
                  <a:fillRect l="-139" t="-15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0335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レプリカ交換法</a:t>
            </a:r>
            <a:r>
              <a:rPr lang="ja-JP" altLang="en-US" sz="3200" dirty="0" smtClean="0"/>
              <a:t>における解交換</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t>レプリカ同士は相互作用しないので、状態</a:t>
                </a:r>
                <a:r>
                  <a:rPr lang="en-US" altLang="ja-JP" sz="2400" dirty="0" smtClean="0"/>
                  <a:t>X</a:t>
                </a:r>
                <a:r>
                  <a:rPr lang="ja-JP" altLang="en-US" sz="2400" dirty="0" smtClean="0"/>
                  <a:t>の重み因子はボルツマン因子の積で</a:t>
                </a:r>
                <a:endParaRPr lang="en-US" altLang="ja-JP" sz="2400" dirty="0" smtClean="0"/>
              </a:p>
              <a:p>
                <a:pPr marL="109728" indent="0">
                  <a:buNone/>
                </a:pPr>
                <a:endParaRPr lang="en-US" altLang="ja-JP" sz="2400" dirty="0"/>
              </a:p>
              <a:p>
                <a:pPr marL="109728" indent="0" algn="ctr">
                  <a:buNone/>
                </a:pPr>
                <a:r>
                  <a:rPr lang="en-US" altLang="ja-JP" sz="2400" b="0" dirty="0" smtClean="0"/>
                  <a:t>             </a:t>
                </a:r>
                <a14:m>
                  <m:oMath xmlns:m="http://schemas.openxmlformats.org/officeDocument/2006/math">
                    <m:r>
                      <a:rPr lang="en-US" altLang="ja-JP" sz="2400" b="0" i="1" smtClean="0">
                        <a:latin typeface="Cambria Math"/>
                      </a:rPr>
                      <m:t>𝑊</m:t>
                    </m:r>
                    <m:d>
                      <m:dPr>
                        <m:ctrlPr>
                          <a:rPr lang="en-US" altLang="ja-JP" sz="2400" b="0" i="1" smtClean="0">
                            <a:latin typeface="Cambria Math" panose="02040503050406030204" pitchFamily="18" charset="0"/>
                          </a:rPr>
                        </m:ctrlPr>
                      </m:dPr>
                      <m:e>
                        <m:r>
                          <a:rPr lang="en-US" altLang="ja-JP" sz="2400" b="0" i="1" smtClean="0">
                            <a:latin typeface="Cambria Math"/>
                          </a:rPr>
                          <m:t>𝑋</m:t>
                        </m:r>
                      </m:e>
                    </m:d>
                    <m:r>
                      <a:rPr lang="en-US" altLang="ja-JP" sz="2400" b="0" i="1" smtClean="0">
                        <a:latin typeface="Cambria Math"/>
                      </a:rPr>
                      <m:t>=</m:t>
                    </m:r>
                    <m:r>
                      <m:rPr>
                        <m:sty m:val="p"/>
                      </m:rPr>
                      <a:rPr lang="en-US" altLang="ja-JP" sz="2400">
                        <a:latin typeface="Cambria Math"/>
                      </a:rPr>
                      <m:t>exp</m:t>
                    </m:r>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𝑖</m:t>
                        </m:r>
                        <m:r>
                          <a:rPr lang="en-US" altLang="ja-JP" sz="2400" i="1">
                            <a:latin typeface="Cambria Math"/>
                          </a:rPr>
                          <m:t>=1</m:t>
                        </m:r>
                      </m:sub>
                      <m:sup>
                        <m:r>
                          <a:rPr lang="en-US" altLang="ja-JP" sz="2400" i="1">
                            <a:latin typeface="Cambria Math"/>
                          </a:rPr>
                          <m:t>𝑀</m:t>
                        </m:r>
                      </m:sup>
                      <m:e>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a:rPr>
                                  <m:t>𝐸</m:t>
                                </m:r>
                              </m:e>
                              <m:sup>
                                <m:d>
                                  <m:dPr>
                                    <m:begChr m:val="["/>
                                    <m:endChr m:val="]"/>
                                    <m:ctrlPr>
                                      <a:rPr lang="en-US" altLang="ja-JP" sz="2400" i="1">
                                        <a:latin typeface="Cambria Math" panose="02040503050406030204" pitchFamily="18" charset="0"/>
                                      </a:rPr>
                                    </m:ctrlPr>
                                  </m:dPr>
                                  <m:e>
                                    <m:r>
                                      <a:rPr lang="en-US" altLang="ja-JP" sz="2400" i="1">
                                        <a:latin typeface="Cambria Math"/>
                                      </a:rPr>
                                      <m:t>𝑖</m:t>
                                    </m:r>
                                  </m:e>
                                </m:d>
                              </m:sup>
                            </m:sSup>
                          </m:num>
                          <m:den>
                            <m:sSub>
                              <m:sSubPr>
                                <m:ctrlPr>
                                  <a:rPr lang="en-US" altLang="ja-JP" sz="2400" i="1">
                                    <a:latin typeface="Cambria Math" panose="02040503050406030204" pitchFamily="18" charset="0"/>
                                  </a:rPr>
                                </m:ctrlPr>
                              </m:sSubPr>
                              <m:e>
                                <m:r>
                                  <a:rPr lang="en-US" altLang="ja-JP" sz="2400" i="1">
                                    <a:latin typeface="Cambria Math"/>
                                  </a:rPr>
                                  <m:t>𝑇</m:t>
                                </m:r>
                              </m:e>
                              <m:sub>
                                <m:r>
                                  <a:rPr lang="en-US" altLang="ja-JP" sz="2400" i="1">
                                    <a:latin typeface="Cambria Math"/>
                                  </a:rPr>
                                  <m:t>𝑚</m:t>
                                </m:r>
                                <m:d>
                                  <m:dPr>
                                    <m:ctrlPr>
                                      <a:rPr lang="en-US" altLang="ja-JP" sz="2400" i="1">
                                        <a:latin typeface="Cambria Math" panose="02040503050406030204" pitchFamily="18" charset="0"/>
                                      </a:rPr>
                                    </m:ctrlPr>
                                  </m:dPr>
                                  <m:e>
                                    <m:r>
                                      <a:rPr lang="en-US" altLang="ja-JP" sz="2400" i="1">
                                        <a:latin typeface="Cambria Math"/>
                                      </a:rPr>
                                      <m:t>𝑖</m:t>
                                    </m:r>
                                  </m:e>
                                </m:d>
                              </m:sub>
                            </m:sSub>
                          </m:den>
                        </m:f>
                      </m:e>
                    </m:nary>
                    <m:r>
                      <a:rPr lang="en-US" altLang="ja-JP" sz="2400" i="1">
                        <a:latin typeface="Cambria Math"/>
                      </a:rPr>
                      <m:t>)</m:t>
                    </m:r>
                  </m:oMath>
                </a14:m>
                <a:endParaRPr lang="en-US" altLang="ja-JP" sz="2400" dirty="0"/>
              </a:p>
              <a:p>
                <a:pPr marL="109728" indent="0">
                  <a:buNone/>
                </a:pPr>
                <a:r>
                  <a:rPr lang="ja-JP" altLang="en-US" sz="2400" dirty="0"/>
                  <a:t>　</a:t>
                </a:r>
                <a:r>
                  <a:rPr lang="ja-JP" altLang="en-US" sz="2400" dirty="0" smtClean="0"/>
                  <a:t>　　　　</a:t>
                </a:r>
                <a:endParaRPr lang="en-US" altLang="ja-JP" sz="2400" dirty="0"/>
              </a:p>
              <a:p>
                <a:pPr marL="109728" indent="0">
                  <a:buNone/>
                </a:pPr>
                <a:r>
                  <a:rPr lang="ja-JP" altLang="en-US" sz="2400" dirty="0"/>
                  <a:t>と</a:t>
                </a:r>
                <a:r>
                  <a:rPr lang="ja-JP" altLang="en-US" sz="2400" dirty="0" smtClean="0"/>
                  <a:t>なる。</a:t>
                </a:r>
                <a:endParaRPr lang="en-US" altLang="ja-JP" sz="2400"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249" r="-5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98925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レプリカ交換法</a:t>
            </a:r>
            <a:r>
              <a:rPr lang="ja-JP" altLang="en-US" sz="3200" dirty="0" smtClean="0"/>
              <a:t>における解交換</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dirty="0" smtClean="0"/>
                  <a:t>今週の内容</a:t>
                </a:r>
                <a:endParaRPr lang="en-US" altLang="ja-JP" dirty="0" smtClean="0"/>
              </a:p>
              <a:p>
                <a:pPr marL="109728" indent="0">
                  <a:buNone/>
                </a:pPr>
                <a:endParaRPr lang="en-US" altLang="ja-JP" sz="500" dirty="0" smtClean="0"/>
              </a:p>
              <a:p>
                <a:pPr marL="109728" indent="0">
                  <a:buNone/>
                </a:pPr>
                <a:r>
                  <a:rPr lang="ja-JP" altLang="en-US" sz="2400" dirty="0" smtClean="0"/>
                  <a:t>温度がそれぞれ</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a:rPr>
                          <m:t>𝑇</m:t>
                        </m:r>
                      </m:e>
                      <m:sub>
                        <m:r>
                          <a:rPr lang="en-US" altLang="ja-JP" sz="2400" b="0" i="1" smtClean="0">
                            <a:latin typeface="Cambria Math"/>
                          </a:rPr>
                          <m:t>𝑚</m:t>
                        </m:r>
                      </m:sub>
                    </m:sSub>
                  </m:oMath>
                </a14:m>
                <a:r>
                  <a:rPr lang="ja-JP" altLang="en-US" sz="2400" dirty="0" smtClean="0"/>
                  <a:t>と</a:t>
                </a:r>
                <a14:m>
                  <m:oMath xmlns:m="http://schemas.openxmlformats.org/officeDocument/2006/math">
                    <m:sSub>
                      <m:sSubPr>
                        <m:ctrlPr>
                          <a:rPr lang="en-US" altLang="ja-JP" sz="2400" i="1" dirty="0" smtClean="0">
                            <a:latin typeface="Cambria Math" panose="02040503050406030204" pitchFamily="18" charset="0"/>
                          </a:rPr>
                        </m:ctrlPr>
                      </m:sSubPr>
                      <m:e>
                        <m:r>
                          <a:rPr lang="en-US" altLang="ja-JP" sz="2400" b="0" i="1" dirty="0" smtClean="0">
                            <a:latin typeface="Cambria Math"/>
                          </a:rPr>
                          <m:t>𝑇</m:t>
                        </m:r>
                      </m:e>
                      <m:sub>
                        <m:r>
                          <a:rPr lang="en-US" altLang="ja-JP" sz="2400" b="0" i="1" dirty="0" smtClean="0">
                            <a:latin typeface="Cambria Math"/>
                          </a:rPr>
                          <m:t>𝑛</m:t>
                        </m:r>
                      </m:sub>
                    </m:sSub>
                  </m:oMath>
                </a14:m>
                <a:r>
                  <a:rPr lang="ja-JP" altLang="en-US" sz="2400" dirty="0" smtClean="0"/>
                  <a:t>に対応するレプリカ</a:t>
                </a:r>
                <a14:m>
                  <m:oMath xmlns:m="http://schemas.openxmlformats.org/officeDocument/2006/math">
                    <m:r>
                      <a:rPr lang="en-US" altLang="ja-JP" sz="2400" b="0" i="1" smtClean="0">
                        <a:latin typeface="Cambria Math"/>
                      </a:rPr>
                      <m:t>𝑖</m:t>
                    </m:r>
                  </m:oMath>
                </a14:m>
                <a:r>
                  <a:rPr lang="ja-JP" altLang="en-US" sz="2400" dirty="0" smtClean="0"/>
                  <a:t>と</a:t>
                </a:r>
                <a14:m>
                  <m:oMath xmlns:m="http://schemas.openxmlformats.org/officeDocument/2006/math">
                    <m:r>
                      <a:rPr lang="en-US" altLang="ja-JP" sz="2400" b="0" i="1" dirty="0" smtClean="0">
                        <a:latin typeface="Cambria Math"/>
                      </a:rPr>
                      <m:t>𝑗</m:t>
                    </m:r>
                  </m:oMath>
                </a14:m>
                <a:r>
                  <a:rPr lang="ja-JP" altLang="en-US" sz="2400" dirty="0" smtClean="0"/>
                  <a:t>を交換することを考える。</a:t>
                </a:r>
                <a:endParaRPr lang="en-US" altLang="ja-JP" sz="2400" dirty="0" smtClean="0"/>
              </a:p>
              <a:p>
                <a:pPr marL="109728" indent="0">
                  <a:buNone/>
                </a:pPr>
                <a:endParaRPr lang="en-US" altLang="ja-JP" sz="2400" dirty="0"/>
              </a:p>
              <a:p>
                <a:pPr marL="109728"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a:rPr>
                        <m:t>𝑋</m:t>
                      </m:r>
                      <m:r>
                        <a:rPr lang="en-US" altLang="ja-JP" sz="2400" b="0" i="1" smtClean="0">
                          <a:latin typeface="Cambria Math"/>
                        </a:rPr>
                        <m:t>=</m:t>
                      </m:r>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r>
                            <a:rPr lang="en-US" altLang="ja-JP" sz="2400" b="0" i="0" smtClean="0">
                              <a:latin typeface="Cambria Math"/>
                              <a:ea typeface="Cambria Math"/>
                            </a:rPr>
                            <m:t>,</m:t>
                          </m:r>
                          <m:sSubSup>
                            <m:sSubSupPr>
                              <m:ctrlPr>
                                <a:rPr lang="en-US" altLang="ja-JP" sz="2400" b="0" i="1" smtClean="0">
                                  <a:latin typeface="Cambria Math" panose="02040503050406030204" pitchFamily="18" charset="0"/>
                                  <a:ea typeface="Cambria Math"/>
                                </a:rPr>
                              </m:ctrlPr>
                            </m:sSubSupPr>
                            <m:e>
                              <m:r>
                                <a:rPr lang="en-US" altLang="ja-JP" sz="2400" b="0" i="1" smtClean="0">
                                  <a:latin typeface="Cambria Math"/>
                                  <a:ea typeface="Cambria Math"/>
                                </a:rPr>
                                <m:t>𝑥</m:t>
                              </m:r>
                            </m:e>
                            <m:sub>
                              <m:r>
                                <a:rPr lang="en-US" altLang="ja-JP" sz="2400" b="0" i="1" smtClean="0">
                                  <a:latin typeface="Cambria Math"/>
                                  <a:ea typeface="Cambria Math"/>
                                </a:rPr>
                                <m:t>𝑚</m:t>
                              </m:r>
                            </m:sub>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sup>
                          </m:sSubSup>
                          <m:r>
                            <a:rPr lang="en-US" altLang="ja-JP" sz="2400" b="0" i="1" smtClean="0">
                              <a:latin typeface="Cambria Math"/>
                              <a:ea typeface="Cambria Math"/>
                            </a:rPr>
                            <m:t>,⋯,</m:t>
                          </m:r>
                          <m:sSubSup>
                            <m:sSubSupPr>
                              <m:ctrlPr>
                                <a:rPr lang="en-US" altLang="ja-JP" sz="2400" b="0" i="1" smtClean="0">
                                  <a:latin typeface="Cambria Math" panose="02040503050406030204" pitchFamily="18" charset="0"/>
                                  <a:ea typeface="Cambria Math"/>
                                </a:rPr>
                              </m:ctrlPr>
                            </m:sSubSupPr>
                            <m:e>
                              <m:r>
                                <a:rPr lang="en-US" altLang="ja-JP" sz="2400" b="0" i="1" smtClean="0">
                                  <a:latin typeface="Cambria Math"/>
                                  <a:ea typeface="Cambria Math"/>
                                </a:rPr>
                                <m:t>𝑥</m:t>
                              </m:r>
                            </m:e>
                            <m:sub>
                              <m:r>
                                <a:rPr lang="en-US" altLang="ja-JP" sz="2400" b="0" i="1" smtClean="0">
                                  <a:latin typeface="Cambria Math"/>
                                  <a:ea typeface="Cambria Math"/>
                                </a:rPr>
                                <m:t>𝑛</m:t>
                              </m:r>
                            </m:sub>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sup>
                          </m:sSubSup>
                          <m:r>
                            <a:rPr lang="en-US" altLang="ja-JP" sz="2400" b="0" i="1" smtClean="0">
                              <a:latin typeface="Cambria Math"/>
                              <a:ea typeface="Cambria Math"/>
                            </a:rPr>
                            <m:t>,⋯</m:t>
                          </m:r>
                        </m:e>
                      </m:d>
                      <m:r>
                        <a:rPr lang="en-US" altLang="ja-JP" sz="2400" b="0" i="1" smtClean="0">
                          <a:latin typeface="Cambria Math"/>
                          <a:ea typeface="Cambria Math"/>
                        </a:rPr>
                        <m:t> → </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r>
                        <a:rPr lang="en-US" altLang="ja-JP" sz="2400" b="0" i="1" smtClean="0">
                          <a:latin typeface="Cambria Math"/>
                          <a:ea typeface="Cambria Math"/>
                        </a:rPr>
                        <m:t>=</m:t>
                      </m:r>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sSubSup>
                            <m:sSubSupPr>
                              <m:ctrlPr>
                                <a:rPr lang="en-US" altLang="ja-JP" sz="2400" b="0" i="1" smtClean="0">
                                  <a:latin typeface="Cambria Math" panose="02040503050406030204" pitchFamily="18" charset="0"/>
                                  <a:ea typeface="Cambria Math"/>
                                </a:rPr>
                              </m:ctrlPr>
                            </m:sSubSupPr>
                            <m:e>
                              <m:r>
                                <a:rPr lang="en-US" altLang="ja-JP" sz="2400" b="0" i="1" smtClean="0">
                                  <a:latin typeface="Cambria Math"/>
                                  <a:ea typeface="Cambria Math"/>
                                </a:rPr>
                                <m:t>𝑥</m:t>
                              </m:r>
                            </m:e>
                            <m:sub>
                              <m:r>
                                <a:rPr lang="en-US" altLang="ja-JP" sz="2400" b="0" i="1" smtClean="0">
                                  <a:latin typeface="Cambria Math"/>
                                  <a:ea typeface="Cambria Math"/>
                                </a:rPr>
                                <m:t>𝑚</m:t>
                              </m:r>
                            </m:sub>
                            <m:sup>
                              <m:sSup>
                                <m:sSupPr>
                                  <m:ctrlPr>
                                    <a:rPr lang="en-US" altLang="ja-JP" sz="2400" b="0" i="1" smtClean="0">
                                      <a:latin typeface="Cambria Math" panose="02040503050406030204" pitchFamily="18" charset="0"/>
                                      <a:ea typeface="Cambria Math"/>
                                    </a:rPr>
                                  </m:ctrlPr>
                                </m:sSupPr>
                                <m:e>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e>
                                <m:sup>
                                  <m:r>
                                    <a:rPr lang="en-US" altLang="ja-JP" sz="2400" b="0" i="1" smtClean="0">
                                      <a:latin typeface="Cambria Math"/>
                                      <a:ea typeface="Cambria Math"/>
                                    </a:rPr>
                                    <m:t>′</m:t>
                                  </m:r>
                                </m:sup>
                              </m:sSup>
                            </m:sup>
                          </m:sSubSup>
                          <m:r>
                            <a:rPr lang="en-US" altLang="ja-JP" sz="2400" b="0" i="1" smtClean="0">
                              <a:latin typeface="Cambria Math"/>
                              <a:ea typeface="Cambria Math"/>
                            </a:rPr>
                            <m:t>,⋯,</m:t>
                          </m:r>
                          <m:sSubSup>
                            <m:sSubSupPr>
                              <m:ctrlPr>
                                <a:rPr lang="en-US" altLang="ja-JP" sz="2400" b="0" i="1" smtClean="0">
                                  <a:latin typeface="Cambria Math" panose="02040503050406030204" pitchFamily="18" charset="0"/>
                                  <a:ea typeface="Cambria Math"/>
                                </a:rPr>
                              </m:ctrlPr>
                            </m:sSubSupPr>
                            <m:e>
                              <m:r>
                                <a:rPr lang="en-US" altLang="ja-JP" sz="2400" b="0" i="1" smtClean="0">
                                  <a:latin typeface="Cambria Math"/>
                                  <a:ea typeface="Cambria Math"/>
                                </a:rPr>
                                <m:t>𝑥</m:t>
                              </m:r>
                            </m:e>
                            <m:sub>
                              <m:r>
                                <a:rPr lang="en-US" altLang="ja-JP" sz="2400" b="0" i="1" smtClean="0">
                                  <a:latin typeface="Cambria Math"/>
                                  <a:ea typeface="Cambria Math"/>
                                </a:rPr>
                                <m:t>𝑛</m:t>
                              </m:r>
                            </m:sub>
                            <m:sup>
                              <m:sSup>
                                <m:sSupPr>
                                  <m:ctrlPr>
                                    <a:rPr lang="en-US" altLang="ja-JP" sz="2400" b="0" i="1" smtClean="0">
                                      <a:latin typeface="Cambria Math" panose="02040503050406030204" pitchFamily="18" charset="0"/>
                                      <a:ea typeface="Cambria Math"/>
                                    </a:rPr>
                                  </m:ctrlPr>
                                </m:sSupPr>
                                <m:e>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e>
                                <m:sup>
                                  <m:r>
                                    <a:rPr lang="en-US" altLang="ja-JP" sz="2400" b="0" i="1" smtClean="0">
                                      <a:latin typeface="Cambria Math"/>
                                      <a:ea typeface="Cambria Math"/>
                                    </a:rPr>
                                    <m:t>′</m:t>
                                  </m:r>
                                </m:sup>
                              </m:sSup>
                            </m:sup>
                          </m:sSubSup>
                          <m:r>
                            <a:rPr lang="en-US" altLang="ja-JP" sz="2400" b="0" i="1" smtClean="0">
                              <a:latin typeface="Cambria Math"/>
                              <a:ea typeface="Cambria Math"/>
                            </a:rPr>
                            <m:t>,⋯</m:t>
                          </m:r>
                        </m:e>
                      </m:d>
                    </m:oMath>
                  </m:oMathPara>
                </a14:m>
                <a:endParaRPr lang="en-US" altLang="ja-JP" sz="2400" b="0" i="1" dirty="0" smtClean="0">
                  <a:ea typeface="Cambria Math"/>
                </a:endParaRPr>
              </a:p>
              <a:p>
                <a:pPr marL="109728" indent="0">
                  <a:buNone/>
                </a:pPr>
                <a:endParaRPr lang="en-US" altLang="ja-JP" sz="2400" i="1" dirty="0">
                  <a:ea typeface="Cambria Math"/>
                </a:endParaRPr>
              </a:p>
              <a:p>
                <a:pPr marL="109728" indent="0">
                  <a:buNone/>
                </a:pPr>
                <a:r>
                  <a:rPr lang="ja-JP" altLang="en-US" sz="2400" b="0" dirty="0" smtClean="0">
                    <a:latin typeface="+mn-ea"/>
                  </a:rPr>
                  <a:t>このレプリカ対の交換の操作は、遷移確率</a:t>
                </a:r>
                <a14:m>
                  <m:oMath xmlns:m="http://schemas.openxmlformats.org/officeDocument/2006/math">
                    <m:r>
                      <a:rPr lang="ja-JP" altLang="en-US" sz="2400" b="0" i="1" smtClean="0">
                        <a:latin typeface="Cambria Math"/>
                      </a:rPr>
                      <m:t>𝓌</m:t>
                    </m:r>
                    <m:r>
                      <a:rPr lang="en-US" altLang="ja-JP" sz="2400" b="0" i="1" smtClean="0">
                        <a:latin typeface="Cambria Math"/>
                      </a:rPr>
                      <m:t>(</m:t>
                    </m:r>
                    <m:r>
                      <a:rPr lang="en-US" altLang="ja-JP" sz="2400" b="0" i="1" smtClean="0">
                        <a:latin typeface="Cambria Math"/>
                      </a:rPr>
                      <m:t>𝑋</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r>
                      <a:rPr lang="en-US" altLang="ja-JP" sz="2400" b="0" i="1" smtClean="0">
                        <a:latin typeface="Cambria Math"/>
                        <a:ea typeface="Cambria Math"/>
                      </a:rPr>
                      <m:t>)</m:t>
                    </m:r>
                  </m:oMath>
                </a14:m>
                <a:r>
                  <a:rPr lang="ja-JP" altLang="en-US" sz="2400" b="0" dirty="0" smtClean="0">
                    <a:latin typeface="+mn-ea"/>
                  </a:rPr>
                  <a:t>に詳細釣り合いの条件を課すことによって、平衡状態へ収束する。</a:t>
                </a:r>
                <a:endParaRPr lang="en-US" altLang="ja-JP" sz="2400" b="0" dirty="0" smtClean="0">
                  <a:latin typeface="+mn-ea"/>
                </a:endParaRPr>
              </a:p>
              <a:p>
                <a:pPr marL="109728" indent="0">
                  <a:buNone/>
                </a:pPr>
                <a:endParaRPr lang="en-US" altLang="ja-JP" sz="2400" dirty="0">
                  <a:latin typeface="+mn-ea"/>
                </a:endParaRPr>
              </a:p>
              <a:p>
                <a:pPr marL="109728"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a:rPr>
                        <m:t>𝑊</m:t>
                      </m:r>
                      <m:d>
                        <m:dPr>
                          <m:ctrlPr>
                            <a:rPr lang="en-US" altLang="ja-JP" sz="2400" b="0" i="1" smtClean="0">
                              <a:latin typeface="Cambria Math" panose="02040503050406030204" pitchFamily="18" charset="0"/>
                            </a:rPr>
                          </m:ctrlPr>
                        </m:dPr>
                        <m:e>
                          <m:r>
                            <a:rPr lang="en-US" altLang="ja-JP" sz="2400" b="0" i="1" smtClean="0">
                              <a:latin typeface="Cambria Math"/>
                            </a:rPr>
                            <m:t>𝑋</m:t>
                          </m:r>
                        </m:e>
                      </m:d>
                      <m:r>
                        <a:rPr lang="ja-JP" altLang="en-US" sz="2400" b="0" i="1" smtClean="0">
                          <a:latin typeface="Cambria Math"/>
                        </a:rPr>
                        <m:t>𝓌</m:t>
                      </m:r>
                      <m:d>
                        <m:dPr>
                          <m:ctrlPr>
                            <a:rPr lang="en-US" altLang="ja-JP" sz="2400" b="0" i="1" smtClean="0">
                              <a:latin typeface="Cambria Math" panose="02040503050406030204" pitchFamily="18" charset="0"/>
                            </a:rPr>
                          </m:ctrlPr>
                        </m:dPr>
                        <m:e>
                          <m:r>
                            <a:rPr lang="en-US" altLang="ja-JP" sz="2400" b="0" i="1" smtClean="0">
                              <a:latin typeface="Cambria Math"/>
                            </a:rPr>
                            <m:t>𝑋</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e>
                      </m:d>
                      <m:r>
                        <a:rPr lang="en-US" altLang="ja-JP" sz="2400" b="0" i="1" smtClean="0">
                          <a:latin typeface="Cambria Math"/>
                          <a:ea typeface="Cambria Math"/>
                        </a:rPr>
                        <m:t>=</m:t>
                      </m:r>
                      <m:r>
                        <a:rPr lang="en-US" altLang="ja-JP" sz="2400" b="0" i="1" smtClean="0">
                          <a:latin typeface="Cambria Math"/>
                          <a:ea typeface="Cambria Math"/>
                        </a:rPr>
                        <m:t>𝑊</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r>
                        <a:rPr lang="en-US" altLang="ja-JP" sz="2400" b="0" i="1" smtClean="0">
                          <a:latin typeface="Cambria Math"/>
                          <a:ea typeface="Cambria Math"/>
                        </a:rPr>
                        <m:t>)</m:t>
                      </m:r>
                      <m:r>
                        <a:rPr lang="ja-JP" altLang="en-US" sz="2400" b="0" i="1" smtClean="0">
                          <a:latin typeface="Cambria Math"/>
                          <a:ea typeface="Cambria Math"/>
                        </a:rPr>
                        <m:t>𝓌</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r>
                        <a:rPr lang="en-US" altLang="ja-JP" sz="2400" b="0" i="1" smtClean="0">
                          <a:latin typeface="Cambria Math"/>
                          <a:ea typeface="Cambria Math"/>
                        </a:rPr>
                        <m:t>→</m:t>
                      </m:r>
                      <m:r>
                        <a:rPr lang="en-US" altLang="ja-JP" sz="2400" b="0" i="1" smtClean="0">
                          <a:latin typeface="Cambria Math"/>
                          <a:ea typeface="Cambria Math"/>
                        </a:rPr>
                        <m:t>𝑋</m:t>
                      </m:r>
                      <m:r>
                        <a:rPr lang="en-US" altLang="ja-JP" sz="2400" b="0" i="1" smtClean="0">
                          <a:latin typeface="Cambria Math"/>
                          <a:ea typeface="Cambria Math"/>
                        </a:rPr>
                        <m:t>)</m:t>
                      </m:r>
                    </m:oMath>
                  </m:oMathPara>
                </a14:m>
                <a:endParaRPr lang="en-US" altLang="ja-JP" sz="2400" b="0" dirty="0" smtClean="0">
                  <a:latin typeface="+mn-ea"/>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l="-139" t="-14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9712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レプリカ交換法</a:t>
            </a:r>
            <a:r>
              <a:rPr lang="ja-JP" altLang="en-US" sz="3200" dirty="0" smtClean="0"/>
              <a:t>における解交換</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14:m>
                  <m:oMathPara xmlns:m="http://schemas.openxmlformats.org/officeDocument/2006/math">
                    <m:oMathParaPr>
                      <m:jc m:val="left"/>
                    </m:oMathParaPr>
                    <m:oMath xmlns:m="http://schemas.openxmlformats.org/officeDocument/2006/math">
                      <m:r>
                        <a:rPr lang="ja-JP" altLang="en-US" sz="2400" b="0" i="1" smtClean="0">
                          <a:latin typeface="Cambria Math"/>
                          <a:ea typeface="Cambria Math"/>
                        </a:rPr>
                        <m:t>　</m:t>
                      </m:r>
                      <m:f>
                        <m:fPr>
                          <m:ctrlPr>
                            <a:rPr lang="en-US" altLang="ja-JP" sz="2400" b="0" i="1" smtClean="0">
                              <a:latin typeface="Cambria Math" panose="02040503050406030204" pitchFamily="18" charset="0"/>
                              <a:ea typeface="Cambria Math"/>
                            </a:rPr>
                          </m:ctrlPr>
                        </m:fPr>
                        <m:num>
                          <m:r>
                            <a:rPr lang="ja-JP" altLang="en-US" sz="2400" b="0" i="1" smtClean="0">
                              <a:latin typeface="Cambria Math"/>
                            </a:rPr>
                            <m:t>𝓌</m:t>
                          </m:r>
                          <m:d>
                            <m:dPr>
                              <m:ctrlPr>
                                <a:rPr lang="en-US" altLang="ja-JP" sz="2400" b="0" i="1" smtClean="0">
                                  <a:latin typeface="Cambria Math" panose="02040503050406030204" pitchFamily="18" charset="0"/>
                                </a:rPr>
                              </m:ctrlPr>
                            </m:dPr>
                            <m:e>
                              <m:r>
                                <a:rPr lang="en-US" altLang="ja-JP" sz="2400" b="0" i="1" smtClean="0">
                                  <a:latin typeface="Cambria Math"/>
                                </a:rPr>
                                <m:t>𝑋</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e>
                          </m:d>
                        </m:num>
                        <m:den>
                          <m:r>
                            <a:rPr lang="ja-JP" altLang="en-US" sz="2400" b="0" i="1" smtClean="0">
                              <a:latin typeface="Cambria Math"/>
                              <a:ea typeface="Cambria Math"/>
                            </a:rPr>
                            <m:t>𝓌</m:t>
                          </m:r>
                          <m:d>
                            <m:dPr>
                              <m:ctrlPr>
                                <a:rPr lang="en-US" altLang="ja-JP" sz="2400" b="0" i="1" smtClean="0">
                                  <a:latin typeface="Cambria Math" panose="02040503050406030204" pitchFamily="18" charset="0"/>
                                  <a:ea typeface="Cambria Math"/>
                                </a:rPr>
                              </m:ctrlPr>
                            </m:dPr>
                            <m:e>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r>
                                <a:rPr lang="en-US" altLang="ja-JP" sz="2400" b="0" i="1" smtClean="0">
                                  <a:latin typeface="Cambria Math"/>
                                  <a:ea typeface="Cambria Math"/>
                                </a:rPr>
                                <m:t>→</m:t>
                              </m:r>
                              <m:r>
                                <a:rPr lang="en-US" altLang="ja-JP" sz="2400" b="0" i="1" smtClean="0">
                                  <a:latin typeface="Cambria Math"/>
                                  <a:ea typeface="Cambria Math"/>
                                </a:rPr>
                                <m:t>𝑋</m:t>
                              </m:r>
                            </m:e>
                          </m:d>
                        </m:den>
                      </m:f>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r>
                            <a:rPr lang="en-US" altLang="ja-JP" sz="2400" b="0" i="1" smtClean="0">
                              <a:latin typeface="Cambria Math"/>
                              <a:ea typeface="Cambria Math"/>
                            </a:rPr>
                            <m:t>𝑊</m:t>
                          </m:r>
                          <m:d>
                            <m:dPr>
                              <m:ctrlPr>
                                <a:rPr lang="en-US" altLang="ja-JP" sz="2400" b="0" i="1" smtClean="0">
                                  <a:latin typeface="Cambria Math" panose="02040503050406030204" pitchFamily="18" charset="0"/>
                                  <a:ea typeface="Cambria Math"/>
                                </a:rPr>
                              </m:ctrlPr>
                            </m:dPr>
                            <m:e>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e>
                          </m:d>
                        </m:num>
                        <m:den>
                          <m:r>
                            <a:rPr lang="en-US" altLang="ja-JP" sz="2400" b="0" i="1" smtClean="0">
                              <a:latin typeface="Cambria Math"/>
                              <a:ea typeface="Cambria Math"/>
                            </a:rPr>
                            <m:t>𝑊</m:t>
                          </m:r>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𝑋</m:t>
                              </m:r>
                            </m:e>
                          </m:d>
                        </m:den>
                      </m:f>
                    </m:oMath>
                  </m:oMathPara>
                </a14:m>
                <a:endParaRPr lang="en-US" altLang="ja-JP" sz="2400" b="0" i="1" dirty="0" smtClean="0">
                  <a:ea typeface="Cambria Math"/>
                </a:endParaRPr>
              </a:p>
              <a:p>
                <a:pPr marL="109728" indent="0">
                  <a:buNone/>
                </a:pPr>
                <a14:m>
                  <m:oMathPara xmlns:m="http://schemas.openxmlformats.org/officeDocument/2006/math">
                    <m:oMathParaPr>
                      <m:jc m:val="left"/>
                    </m:oMathParaPr>
                    <m:oMath xmlns:m="http://schemas.openxmlformats.org/officeDocument/2006/math">
                      <m:r>
                        <a:rPr lang="ja-JP" altLang="en-US" sz="2400" b="0" i="1" smtClean="0">
                          <a:latin typeface="Cambria Math"/>
                          <a:ea typeface="Cambria Math"/>
                        </a:rPr>
                        <m:t>　　　　　　</m:t>
                      </m:r>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func>
                            <m:funcPr>
                              <m:ctrlPr>
                                <a:rPr lang="en-US" altLang="ja-JP" sz="2400" b="0" i="1" smtClean="0">
                                  <a:latin typeface="Cambria Math" panose="02040503050406030204" pitchFamily="18" charset="0"/>
                                  <a:ea typeface="Cambria Math"/>
                                </a:rPr>
                              </m:ctrlPr>
                            </m:funcPr>
                            <m:fName>
                              <m:r>
                                <m:rPr>
                                  <m:sty m:val="p"/>
                                </m:rPr>
                                <a:rPr lang="en-US" altLang="ja-JP" sz="2400" b="0" i="0" smtClean="0">
                                  <a:latin typeface="Cambria Math"/>
                                  <a:ea typeface="Cambria Math"/>
                                </a:rPr>
                                <m:t>exp</m:t>
                              </m:r>
                            </m:fName>
                            <m:e>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sup>
                                      </m:sSup>
                                    </m:num>
                                    <m:den>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𝑚</m:t>
                                          </m:r>
                                        </m:sub>
                                      </m:sSub>
                                    </m:den>
                                  </m:f>
                                </m:e>
                              </m:d>
                            </m:e>
                          </m:func>
                          <m:r>
                            <a:rPr lang="en-US" altLang="ja-JP" sz="2400" b="0" i="1" smtClean="0">
                              <a:latin typeface="Cambria Math"/>
                              <a:ea typeface="Cambria Math"/>
                            </a:rPr>
                            <m:t>∗</m:t>
                          </m:r>
                          <m:func>
                            <m:funcPr>
                              <m:ctrlPr>
                                <a:rPr lang="en-US" altLang="ja-JP" sz="2400" b="0" i="1" smtClean="0">
                                  <a:latin typeface="Cambria Math" panose="02040503050406030204" pitchFamily="18" charset="0"/>
                                  <a:ea typeface="Cambria Math"/>
                                </a:rPr>
                              </m:ctrlPr>
                            </m:funcPr>
                            <m:fName>
                              <m:r>
                                <m:rPr>
                                  <m:sty m:val="p"/>
                                </m:rPr>
                                <a:rPr lang="en-US" altLang="ja-JP" sz="2400" b="0" i="0" smtClean="0">
                                  <a:latin typeface="Cambria Math"/>
                                  <a:ea typeface="Cambria Math"/>
                                </a:rPr>
                                <m:t>exp</m:t>
                              </m:r>
                            </m:fName>
                            <m:e>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sup>
                                      </m:sSup>
                                    </m:num>
                                    <m:den>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𝑛</m:t>
                                          </m:r>
                                        </m:sub>
                                      </m:sSub>
                                    </m:den>
                                  </m:f>
                                </m:e>
                              </m:d>
                            </m:e>
                          </m:func>
                        </m:num>
                        <m:den>
                          <m:func>
                            <m:funcPr>
                              <m:ctrlPr>
                                <a:rPr lang="en-US" altLang="ja-JP" sz="2400" b="0" i="1" smtClean="0">
                                  <a:latin typeface="Cambria Math" panose="02040503050406030204" pitchFamily="18" charset="0"/>
                                  <a:ea typeface="Cambria Math"/>
                                </a:rPr>
                              </m:ctrlPr>
                            </m:funcPr>
                            <m:fName>
                              <m:r>
                                <m:rPr>
                                  <m:sty m:val="p"/>
                                </m:rPr>
                                <a:rPr lang="en-US" altLang="ja-JP" sz="2400" b="0" i="0" smtClean="0">
                                  <a:latin typeface="Cambria Math"/>
                                  <a:ea typeface="Cambria Math"/>
                                </a:rPr>
                                <m:t>exp</m:t>
                              </m:r>
                            </m:fName>
                            <m:e>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sup>
                                      </m:sSup>
                                    </m:num>
                                    <m:den>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𝑚</m:t>
                                          </m:r>
                                        </m:sub>
                                      </m:sSub>
                                    </m:den>
                                  </m:f>
                                </m:e>
                              </m:d>
                            </m:e>
                          </m:func>
                          <m:r>
                            <a:rPr lang="en-US" altLang="ja-JP" sz="2400" b="0" i="1" smtClean="0">
                              <a:latin typeface="Cambria Math"/>
                              <a:ea typeface="Cambria Math"/>
                            </a:rPr>
                            <m:t>∗</m:t>
                          </m:r>
                          <m:func>
                            <m:funcPr>
                              <m:ctrlPr>
                                <a:rPr lang="en-US" altLang="ja-JP" sz="2400" b="0" i="1" smtClean="0">
                                  <a:latin typeface="Cambria Math" panose="02040503050406030204" pitchFamily="18" charset="0"/>
                                  <a:ea typeface="Cambria Math"/>
                                </a:rPr>
                              </m:ctrlPr>
                            </m:funcPr>
                            <m:fName>
                              <m:r>
                                <m:rPr>
                                  <m:sty m:val="p"/>
                                </m:rPr>
                                <a:rPr lang="en-US" altLang="ja-JP" sz="2400" b="0" i="0" smtClean="0">
                                  <a:latin typeface="Cambria Math"/>
                                  <a:ea typeface="Cambria Math"/>
                                </a:rPr>
                                <m:t>exp</m:t>
                              </m:r>
                            </m:fName>
                            <m:e>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sup>
                                      </m:sSup>
                                    </m:num>
                                    <m:den>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𝑛</m:t>
                                          </m:r>
                                        </m:sub>
                                      </m:sSub>
                                    </m:den>
                                  </m:f>
                                </m:e>
                              </m:d>
                            </m:e>
                          </m:func>
                        </m:den>
                      </m:f>
                    </m:oMath>
                  </m:oMathPara>
                </a14:m>
                <a:endParaRPr lang="en-US" altLang="ja-JP" sz="2400" b="0" i="1" dirty="0" smtClean="0">
                  <a:ea typeface="Cambria Math"/>
                </a:endParaRPr>
              </a:p>
              <a:p>
                <a:pPr marL="109728" indent="0">
                  <a:buNone/>
                </a:pPr>
                <a14:m>
                  <m:oMathPara xmlns:m="http://schemas.openxmlformats.org/officeDocument/2006/math">
                    <m:oMathParaPr>
                      <m:jc m:val="left"/>
                    </m:oMathParaPr>
                    <m:oMath xmlns:m="http://schemas.openxmlformats.org/officeDocument/2006/math">
                      <m:r>
                        <a:rPr lang="ja-JP" altLang="en-US" sz="2400" b="0" i="1" smtClean="0">
                          <a:latin typeface="Cambria Math"/>
                          <a:ea typeface="Cambria Math"/>
                        </a:rPr>
                        <m:t>　　　　　　</m:t>
                      </m:r>
                      <m:r>
                        <a:rPr lang="en-US" altLang="ja-JP" sz="2400" b="0" i="1" smtClean="0">
                          <a:latin typeface="Cambria Math"/>
                          <a:ea typeface="Cambria Math"/>
                        </a:rPr>
                        <m:t>=</m:t>
                      </m:r>
                      <m:func>
                        <m:funcPr>
                          <m:ctrlPr>
                            <a:rPr lang="en-US" altLang="ja-JP" sz="2400" b="0" i="1" smtClean="0">
                              <a:latin typeface="Cambria Math" panose="02040503050406030204" pitchFamily="18" charset="0"/>
                              <a:ea typeface="Cambria Math"/>
                            </a:rPr>
                          </m:ctrlPr>
                        </m:funcPr>
                        <m:fName>
                          <m:r>
                            <m:rPr>
                              <m:sty m:val="p"/>
                            </m:rPr>
                            <a:rPr lang="en-US" altLang="ja-JP" sz="2400" b="0" i="0" smtClean="0">
                              <a:latin typeface="Cambria Math"/>
                              <a:ea typeface="Cambria Math"/>
                            </a:rPr>
                            <m:t>exp</m:t>
                          </m:r>
                        </m:fName>
                        <m:e>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d>
                                <m:dPr>
                                  <m:ctrlPr>
                                    <a:rPr lang="en-US" altLang="ja-JP" sz="2400" b="0" i="1" smtClean="0">
                                      <a:latin typeface="Cambria Math" panose="02040503050406030204" pitchFamily="18" charset="0"/>
                                      <a:ea typeface="Cambria Math"/>
                                    </a:rPr>
                                  </m:ctrlPr>
                                </m:dPr>
                                <m:e>
                                  <m:f>
                                    <m:fPr>
                                      <m:ctrlPr>
                                        <a:rPr lang="en-US" altLang="ja-JP" sz="2400" b="0" i="1" smtClean="0">
                                          <a:latin typeface="Cambria Math" panose="02040503050406030204" pitchFamily="18" charset="0"/>
                                          <a:ea typeface="Cambria Math"/>
                                        </a:rPr>
                                      </m:ctrlPr>
                                    </m:fPr>
                                    <m:num>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sup>
                                      </m:sSup>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sup>
                                      </m:sSup>
                                    </m:num>
                                    <m:den>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𝑚</m:t>
                                          </m:r>
                                        </m:sub>
                                      </m:sSub>
                                    </m:den>
                                  </m:f>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sup>
                                      </m:sSup>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sup>
                                      </m:sSup>
                                    </m:num>
                                    <m:den>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𝑛</m:t>
                                          </m:r>
                                        </m:sub>
                                      </m:sSub>
                                    </m:den>
                                  </m:f>
                                </m:e>
                              </m:d>
                            </m:e>
                          </m:d>
                        </m:e>
                      </m:func>
                    </m:oMath>
                  </m:oMathPara>
                </a14:m>
                <a:endParaRPr lang="en-US" altLang="ja-JP" sz="2400" b="0" i="1" dirty="0" smtClean="0">
                  <a:ea typeface="Cambria Math"/>
                </a:endParaRPr>
              </a:p>
              <a:p>
                <a:pPr marL="109728" indent="0">
                  <a:buNone/>
                </a:pPr>
                <a14:m>
                  <m:oMathPara xmlns:m="http://schemas.openxmlformats.org/officeDocument/2006/math">
                    <m:oMathParaPr>
                      <m:jc m:val="left"/>
                    </m:oMathParaPr>
                    <m:oMath xmlns:m="http://schemas.openxmlformats.org/officeDocument/2006/math">
                      <m:r>
                        <a:rPr lang="ja-JP" altLang="en-US" sz="2400" b="0" i="1" smtClean="0">
                          <a:latin typeface="Cambria Math"/>
                          <a:ea typeface="Cambria Math"/>
                        </a:rPr>
                        <m:t>　　　　　　</m:t>
                      </m:r>
                      <m:r>
                        <a:rPr lang="en-US" altLang="ja-JP" sz="2400" b="0" i="1" smtClean="0">
                          <a:latin typeface="Cambria Math"/>
                          <a:ea typeface="Cambria Math"/>
                        </a:rPr>
                        <m:t>=</m:t>
                      </m:r>
                      <m:func>
                        <m:funcPr>
                          <m:ctrlPr>
                            <a:rPr lang="en-US" altLang="ja-JP" sz="2400" b="0" i="1" smtClean="0">
                              <a:latin typeface="Cambria Math" panose="02040503050406030204" pitchFamily="18" charset="0"/>
                              <a:ea typeface="Cambria Math"/>
                            </a:rPr>
                          </m:ctrlPr>
                        </m:funcPr>
                        <m:fName>
                          <m:r>
                            <m:rPr>
                              <m:sty m:val="p"/>
                            </m:rPr>
                            <a:rPr lang="en-US" altLang="ja-JP" sz="2400" b="0" i="0" smtClean="0">
                              <a:latin typeface="Cambria Math"/>
                              <a:ea typeface="Cambria Math"/>
                            </a:rPr>
                            <m:t>exp</m:t>
                          </m:r>
                        </m:fName>
                        <m:e>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d>
                                    <m:dPr>
                                      <m:ctrlPr>
                                        <a:rPr lang="en-US" altLang="ja-JP" sz="2400" b="0" i="1" smtClean="0">
                                          <a:latin typeface="Cambria Math" panose="02040503050406030204" pitchFamily="18" charset="0"/>
                                          <a:ea typeface="Cambria Math"/>
                                        </a:rPr>
                                      </m:ctrlPr>
                                    </m:dPr>
                                    <m:e>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𝑛</m:t>
                                          </m:r>
                                        </m:sub>
                                      </m:sSub>
                                      <m:r>
                                        <a:rPr lang="en-US" altLang="ja-JP" sz="2400" b="0" i="1" smtClean="0">
                                          <a:latin typeface="Cambria Math"/>
                                          <a:ea typeface="Cambria Math"/>
                                        </a:rPr>
                                        <m:t>−</m:t>
                                      </m:r>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𝑚</m:t>
                                          </m:r>
                                        </m:sub>
                                      </m:sSub>
                                    </m:e>
                                  </m:d>
                                  <m:d>
                                    <m:dPr>
                                      <m:ctrlPr>
                                        <a:rPr lang="en-US" altLang="ja-JP" sz="2400" b="0" i="1" smtClean="0">
                                          <a:latin typeface="Cambria Math" panose="02040503050406030204" pitchFamily="18" charset="0"/>
                                          <a:ea typeface="Cambria Math"/>
                                        </a:rPr>
                                      </m:ctrlPr>
                                    </m:dPr>
                                    <m:e>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sup>
                                      </m:sSup>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sup>
                                      </m:sSup>
                                    </m:e>
                                  </m:d>
                                </m:num>
                                <m:den>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𝑚</m:t>
                                      </m:r>
                                    </m:sub>
                                  </m:sSub>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𝑛</m:t>
                                      </m:r>
                                    </m:sub>
                                  </m:sSub>
                                </m:den>
                              </m:f>
                            </m:e>
                          </m:d>
                        </m:e>
                      </m:func>
                    </m:oMath>
                  </m:oMathPara>
                </a14:m>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8796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レプリカ交換法</a:t>
            </a:r>
            <a:r>
              <a:rPr lang="ja-JP" altLang="en-US" sz="3200" dirty="0" smtClean="0"/>
              <a:t>における解交換</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14:m>
                  <m:oMath xmlns:m="http://schemas.openxmlformats.org/officeDocument/2006/math">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d>
                          <m:dPr>
                            <m:ctrlPr>
                              <a:rPr lang="en-US" altLang="ja-JP" sz="2400" b="0" i="1" smtClean="0">
                                <a:latin typeface="Cambria Math" panose="02040503050406030204" pitchFamily="18" charset="0"/>
                                <a:ea typeface="Cambria Math"/>
                              </a:rPr>
                            </m:ctrlPr>
                          </m:dPr>
                          <m:e>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𝑛</m:t>
                                </m:r>
                              </m:sub>
                            </m:sSub>
                            <m:r>
                              <a:rPr lang="en-US" altLang="ja-JP" sz="2400" b="0" i="1" smtClean="0">
                                <a:latin typeface="Cambria Math"/>
                                <a:ea typeface="Cambria Math"/>
                              </a:rPr>
                              <m:t>−</m:t>
                            </m:r>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𝑚</m:t>
                                </m:r>
                              </m:sub>
                            </m:sSub>
                          </m:e>
                        </m:d>
                        <m:d>
                          <m:dPr>
                            <m:ctrlPr>
                              <a:rPr lang="en-US" altLang="ja-JP" sz="2400" b="0" i="1" smtClean="0">
                                <a:latin typeface="Cambria Math" panose="02040503050406030204" pitchFamily="18" charset="0"/>
                                <a:ea typeface="Cambria Math"/>
                              </a:rPr>
                            </m:ctrlPr>
                          </m:dPr>
                          <m:e>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sup>
                            </m:sSup>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𝐸</m:t>
                                </m:r>
                              </m:e>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sup>
                            </m:sSup>
                          </m:e>
                        </m:d>
                      </m:num>
                      <m:den>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𝑚</m:t>
                            </m:r>
                          </m:sub>
                        </m:sSub>
                        <m:sSub>
                          <m:sSubPr>
                            <m:ctrlPr>
                              <a:rPr lang="en-US" altLang="ja-JP" sz="2400" b="0" i="1" smtClean="0">
                                <a:latin typeface="Cambria Math" panose="02040503050406030204" pitchFamily="18" charset="0"/>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𝑛</m:t>
                            </m:r>
                          </m:sub>
                        </m:sSub>
                      </m:den>
                    </m:f>
                  </m:oMath>
                </a14:m>
                <a:r>
                  <a:rPr lang="ja-JP" altLang="en-US" sz="2400" b="0" dirty="0" smtClean="0">
                    <a:latin typeface="+mn-ea"/>
                  </a:rPr>
                  <a:t>とすると、レプリカ交換確率は、次式のメトロポリスの判定条件で与えられる。</a:t>
                </a:r>
                <a:endParaRPr lang="en-US" altLang="ja-JP" sz="2400" b="0" dirty="0" smtClean="0">
                  <a:latin typeface="+mn-ea"/>
                </a:endParaRPr>
              </a:p>
              <a:p>
                <a:pPr marL="109728" indent="0">
                  <a:buNone/>
                </a:pPr>
                <a:endParaRPr lang="en-US" altLang="ja-JP" sz="2400" b="0" dirty="0" smtClean="0">
                  <a:latin typeface="+mn-ea"/>
                </a:endParaRPr>
              </a:p>
              <a:p>
                <a:pPr marL="109728" indent="0" algn="ctr">
                  <a:buNone/>
                </a:pPr>
                <a14:m>
                  <m:oMath xmlns:m="http://schemas.openxmlformats.org/officeDocument/2006/math">
                    <m:r>
                      <a:rPr lang="ja-JP" altLang="en-US" sz="2400" b="0" i="1" smtClean="0">
                        <a:latin typeface="Cambria Math"/>
                        <a:ea typeface="Cambria Math"/>
                      </a:rPr>
                      <m:t>𝓌</m:t>
                    </m:r>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𝑋</m:t>
                        </m:r>
                        <m:r>
                          <a:rPr lang="en-US" altLang="ja-JP" sz="2400" b="0" i="1" smtClean="0">
                            <a:latin typeface="Cambria Math"/>
                            <a:ea typeface="Cambria Math"/>
                          </a:rPr>
                          <m:t>→</m:t>
                        </m:r>
                        <m:sSup>
                          <m:sSupPr>
                            <m:ctrlPr>
                              <a:rPr lang="en-US" altLang="ja-JP" sz="2400" b="0" i="1" smtClean="0">
                                <a:latin typeface="Cambria Math" panose="02040503050406030204" pitchFamily="18" charset="0"/>
                                <a:ea typeface="Cambria Math"/>
                              </a:rPr>
                            </m:ctrlPr>
                          </m:sSupPr>
                          <m:e>
                            <m:r>
                              <a:rPr lang="en-US" altLang="ja-JP" sz="2400" b="0" i="1" smtClean="0">
                                <a:latin typeface="Cambria Math"/>
                                <a:ea typeface="Cambria Math"/>
                              </a:rPr>
                              <m:t>𝑋</m:t>
                            </m:r>
                          </m:e>
                          <m:sup>
                            <m:r>
                              <a:rPr lang="en-US" altLang="ja-JP" sz="2400" b="0" i="1" smtClean="0">
                                <a:latin typeface="Cambria Math"/>
                                <a:ea typeface="Cambria Math"/>
                              </a:rPr>
                              <m:t>′</m:t>
                            </m:r>
                          </m:sup>
                        </m:sSup>
                      </m:e>
                    </m:d>
                    <m:r>
                      <a:rPr lang="en-US" altLang="ja-JP" sz="2400" b="0" i="1" smtClean="0">
                        <a:latin typeface="Cambria Math"/>
                        <a:ea typeface="Cambria Math"/>
                      </a:rPr>
                      <m:t>≡</m:t>
                    </m:r>
                    <m:r>
                      <a:rPr lang="ja-JP" altLang="en-US" sz="2400" b="0" i="1" smtClean="0">
                        <a:latin typeface="Cambria Math"/>
                        <a:ea typeface="Cambria Math"/>
                      </a:rPr>
                      <m:t>𝓌</m:t>
                    </m:r>
                    <m:d>
                      <m:dPr>
                        <m:ctrlPr>
                          <a:rPr lang="en-US" altLang="ja-JP" sz="2400" b="0" i="1" smtClean="0">
                            <a:latin typeface="Cambria Math" panose="02040503050406030204" pitchFamily="18" charset="0"/>
                            <a:ea typeface="Cambria Math"/>
                          </a:rPr>
                        </m:ctrlPr>
                      </m:dPr>
                      <m:e>
                        <m:sSubSup>
                          <m:sSubSupPr>
                            <m:ctrlPr>
                              <a:rPr lang="en-US" altLang="ja-JP" sz="2400" b="0" i="1" smtClean="0">
                                <a:latin typeface="Cambria Math" panose="02040503050406030204" pitchFamily="18" charset="0"/>
                                <a:ea typeface="Cambria Math"/>
                              </a:rPr>
                            </m:ctrlPr>
                          </m:sSubSupPr>
                          <m:e>
                            <m:r>
                              <a:rPr lang="en-US" altLang="ja-JP" sz="2400" b="0" i="1" smtClean="0">
                                <a:latin typeface="Cambria Math"/>
                                <a:ea typeface="Cambria Math"/>
                              </a:rPr>
                              <m:t>𝑥</m:t>
                            </m:r>
                          </m:e>
                          <m:sub>
                            <m:r>
                              <a:rPr lang="en-US" altLang="ja-JP" sz="2400" b="0" i="1" smtClean="0">
                                <a:latin typeface="Cambria Math"/>
                                <a:ea typeface="Cambria Math"/>
                              </a:rPr>
                              <m:t>𝑚</m:t>
                            </m:r>
                          </m:sub>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𝑖</m:t>
                                </m:r>
                              </m:e>
                            </m:d>
                          </m:sup>
                        </m:sSubSup>
                      </m:e>
                      <m:e>
                        <m:sSubSup>
                          <m:sSubSupPr>
                            <m:ctrlPr>
                              <a:rPr lang="en-US" altLang="ja-JP" sz="2400" b="0" i="1" smtClean="0">
                                <a:latin typeface="Cambria Math" panose="02040503050406030204" pitchFamily="18" charset="0"/>
                                <a:ea typeface="Cambria Math"/>
                              </a:rPr>
                            </m:ctrlPr>
                          </m:sSubSupPr>
                          <m:e>
                            <m:r>
                              <a:rPr lang="en-US" altLang="ja-JP" sz="2400" b="0" i="1" smtClean="0">
                                <a:latin typeface="Cambria Math"/>
                                <a:ea typeface="Cambria Math"/>
                              </a:rPr>
                              <m:t>𝑥</m:t>
                            </m:r>
                          </m:e>
                          <m:sub>
                            <m:r>
                              <a:rPr lang="en-US" altLang="ja-JP" sz="2400" b="0" i="1" smtClean="0">
                                <a:latin typeface="Cambria Math"/>
                                <a:ea typeface="Cambria Math"/>
                              </a:rPr>
                              <m:t>𝑛</m:t>
                            </m:r>
                          </m:sub>
                          <m:sup>
                            <m:d>
                              <m:dPr>
                                <m:begChr m:val="["/>
                                <m:endChr m:val="]"/>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𝑗</m:t>
                                </m:r>
                              </m:e>
                            </m:d>
                          </m:sup>
                        </m:sSubSup>
                      </m:e>
                    </m:d>
                    <m:r>
                      <a:rPr lang="en-US" altLang="ja-JP" sz="2400" b="0" i="1" smtClean="0">
                        <a:latin typeface="Cambria Math"/>
                        <a:ea typeface="Cambria Math"/>
                      </a:rPr>
                      <m:t>=</m:t>
                    </m:r>
                    <m:d>
                      <m:dPr>
                        <m:begChr m:val="{"/>
                        <m:endChr m:val=""/>
                        <m:ctrlPr>
                          <a:rPr lang="en-US" altLang="ja-JP" sz="2400" b="0" i="1" smtClean="0">
                            <a:latin typeface="Cambria Math" panose="02040503050406030204" pitchFamily="18" charset="0"/>
                            <a:ea typeface="Cambria Math"/>
                          </a:rPr>
                        </m:ctrlPr>
                      </m:dPr>
                      <m:e>
                        <m:eqArr>
                          <m:eqArrPr>
                            <m:ctrlPr>
                              <a:rPr lang="en-US" altLang="ja-JP" sz="2400" b="0" i="1" smtClean="0">
                                <a:latin typeface="Cambria Math" panose="02040503050406030204" pitchFamily="18" charset="0"/>
                                <a:ea typeface="Cambria Math"/>
                              </a:rPr>
                            </m:ctrlPr>
                          </m:eqArrPr>
                          <m:e>
                            <m:r>
                              <a:rPr lang="en-US" altLang="ja-JP" sz="2400" b="0" i="1" smtClean="0">
                                <a:latin typeface="Cambria Math"/>
                                <a:ea typeface="Cambria Math"/>
                              </a:rPr>
                              <m:t>1</m:t>
                            </m:r>
                          </m:e>
                          <m:e>
                            <m:func>
                              <m:funcPr>
                                <m:ctrlPr>
                                  <a:rPr lang="en-US" altLang="ja-JP" sz="2400" b="0" i="1" smtClean="0">
                                    <a:latin typeface="Cambria Math" panose="02040503050406030204" pitchFamily="18" charset="0"/>
                                    <a:ea typeface="Cambria Math"/>
                                  </a:rPr>
                                </m:ctrlPr>
                              </m:funcPr>
                              <m:fName>
                                <m:r>
                                  <m:rPr>
                                    <m:sty m:val="p"/>
                                  </m:rPr>
                                  <a:rPr lang="en-US" altLang="ja-JP" sz="2400" b="0" i="0" smtClean="0">
                                    <a:latin typeface="Cambria Math"/>
                                    <a:ea typeface="Cambria Math"/>
                                  </a:rPr>
                                  <m:t>exp</m:t>
                                </m:r>
                              </m:fName>
                              <m:e>
                                <m:d>
                                  <m:dPr>
                                    <m:ctrlPr>
                                      <a:rPr lang="en-US" altLang="ja-JP" sz="2400" b="0" i="1" smtClean="0">
                                        <a:latin typeface="Cambria Math" panose="02040503050406030204" pitchFamily="18" charset="0"/>
                                        <a:ea typeface="Cambria Math"/>
                                      </a:rPr>
                                    </m:ctrlPr>
                                  </m:dPr>
                                  <m:e>
                                    <m:r>
                                      <a:rPr lang="en-US" altLang="ja-JP" sz="2400" b="0" i="1" smtClean="0">
                                        <a:latin typeface="Cambria Math"/>
                                        <a:ea typeface="Cambria Math"/>
                                      </a:rPr>
                                      <m:t>−∆</m:t>
                                    </m:r>
                                  </m:e>
                                </m:d>
                              </m:e>
                            </m:func>
                          </m:e>
                        </m:eqArr>
                      </m:e>
                    </m:d>
                  </m:oMath>
                </a14:m>
                <a:r>
                  <a:rPr lang="en-US" altLang="ja-JP" sz="2400" b="0" dirty="0" smtClean="0">
                    <a:ea typeface="Cambria Math"/>
                  </a:rPr>
                  <a:t>   </a:t>
                </a:r>
                <a14:m>
                  <m:oMath xmlns:m="http://schemas.openxmlformats.org/officeDocument/2006/math">
                    <m:f>
                      <m:fPr>
                        <m:type m:val="noBar"/>
                        <m:ctrlPr>
                          <a:rPr lang="en-US" altLang="ja-JP" sz="3600" b="0" i="1" dirty="0" smtClean="0">
                            <a:latin typeface="Cambria Math" panose="02040503050406030204" pitchFamily="18" charset="0"/>
                            <a:ea typeface="Cambria Math"/>
                          </a:rPr>
                        </m:ctrlPr>
                      </m:fPr>
                      <m:num>
                        <m:r>
                          <a:rPr lang="en-US" altLang="ja-JP" sz="3600" b="0" i="1" dirty="0" smtClean="0">
                            <a:latin typeface="Cambria Math"/>
                            <a:ea typeface="Cambria Math"/>
                          </a:rPr>
                          <m:t>𝑖𝑓</m:t>
                        </m:r>
                        <m:r>
                          <a:rPr lang="en-US" altLang="ja-JP" sz="3600" b="0" i="1" dirty="0" smtClean="0">
                            <a:latin typeface="Cambria Math"/>
                            <a:ea typeface="Cambria Math"/>
                          </a:rPr>
                          <m:t> ∆≤0</m:t>
                        </m:r>
                      </m:num>
                      <m:den>
                        <m:r>
                          <a:rPr lang="en-US" altLang="ja-JP" sz="3600" b="0" i="1" dirty="0" smtClean="0">
                            <a:latin typeface="Cambria Math"/>
                            <a:ea typeface="Cambria Math"/>
                          </a:rPr>
                          <m:t>𝑖𝑓</m:t>
                        </m:r>
                        <m:r>
                          <a:rPr lang="en-US" altLang="ja-JP" sz="3600" b="0" i="1" dirty="0" smtClean="0">
                            <a:latin typeface="Cambria Math"/>
                            <a:ea typeface="Cambria Math"/>
                          </a:rPr>
                          <m:t> ∆&gt;0</m:t>
                        </m:r>
                      </m:den>
                    </m:f>
                  </m:oMath>
                </a14:m>
                <a:endParaRPr lang="en-US" altLang="ja-JP" sz="2400" b="0" dirty="0" smtClean="0">
                  <a:ea typeface="Cambria Math"/>
                </a:endParaRPr>
              </a:p>
              <a:p>
                <a:pPr marL="109728" indent="0">
                  <a:buNone/>
                </a:pPr>
                <a:endParaRPr lang="en-US" altLang="ja-JP" sz="2400" b="0" dirty="0" smtClean="0">
                  <a:ea typeface="Cambria Math"/>
                </a:endParaRPr>
              </a:p>
              <a:p>
                <a:pPr marL="109728" indent="0">
                  <a:buNone/>
                </a:pPr>
                <a:endParaRPr lang="en-US" altLang="ja-JP" sz="2400" b="0"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b="0" i="1" dirty="0" smtClean="0">
                  <a:ea typeface="Cambria Math"/>
                </a:endParaRPr>
              </a:p>
              <a:p>
                <a:pPr marL="109728" indent="0">
                  <a:buNone/>
                </a:pP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0">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2917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a:t>
            </a:r>
            <a:r>
              <a:rPr lang="ja-JP" altLang="en-US" sz="2400" dirty="0"/>
              <a:t>パラメータ</a:t>
            </a:r>
            <a:r>
              <a:rPr lang="ja-JP" altLang="en-US" sz="2400" dirty="0" smtClean="0"/>
              <a:t>設定</a:t>
            </a:r>
            <a:endParaRPr lang="en-US" altLang="ja-JP" sz="2400" dirty="0" smtClean="0"/>
          </a:p>
          <a:p>
            <a:pPr marL="109728" indent="0">
              <a:buNone/>
            </a:pPr>
            <a:r>
              <a:rPr lang="ja-JP" altLang="en-US" sz="2400" dirty="0"/>
              <a:t>　</a:t>
            </a:r>
            <a:r>
              <a:rPr lang="ja-JP" altLang="en-US" sz="2400" dirty="0" smtClean="0"/>
              <a:t>　温度数</a:t>
            </a:r>
            <a:endParaRPr lang="en-US" altLang="ja-JP" sz="2400" dirty="0" smtClean="0"/>
          </a:p>
          <a:p>
            <a:pPr marL="109728" indent="0">
              <a:buNone/>
            </a:pPr>
            <a:r>
              <a:rPr lang="ja-JP" altLang="en-US" sz="2400" dirty="0"/>
              <a:t>　</a:t>
            </a:r>
            <a:r>
              <a:rPr lang="ja-JP" altLang="en-US" sz="2400" dirty="0" smtClean="0"/>
              <a:t>　温度ごとの探索</a:t>
            </a:r>
            <a:r>
              <a:rPr lang="en-US" altLang="ja-JP" sz="2400" dirty="0" smtClean="0"/>
              <a:t>(</a:t>
            </a:r>
            <a:r>
              <a:rPr lang="ja-JP" altLang="en-US" sz="2400" dirty="0" smtClean="0"/>
              <a:t>近傍生成</a:t>
            </a:r>
            <a:r>
              <a:rPr lang="en-US" altLang="ja-JP" sz="2400" dirty="0" smtClean="0"/>
              <a:t>)</a:t>
            </a:r>
            <a:r>
              <a:rPr lang="ja-JP" altLang="en-US" sz="2400" dirty="0" smtClean="0"/>
              <a:t>回数</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smtClean="0"/>
              <a:t>終わったら他の問題のパラメータ設定</a:t>
            </a: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784976" cy="936104"/>
          </a:xfrm>
        </p:spPr>
        <p:txBody>
          <a:bodyPr>
            <a:normAutofit/>
          </a:bodyPr>
          <a:lstStyle/>
          <a:p>
            <a:pPr algn="ctr"/>
            <a:r>
              <a:rPr lang="ja-JP" altLang="en-US" sz="3600" dirty="0"/>
              <a:t>研究内容</a:t>
            </a:r>
            <a:r>
              <a:rPr lang="ja-JP" altLang="en-US" sz="3600" dirty="0" smtClean="0"/>
              <a:t>紹介</a:t>
            </a:r>
            <a:r>
              <a:rPr lang="ja-JP" altLang="en-US" sz="3200" dirty="0" smtClean="0"/>
              <a:t>　　</a:t>
            </a:r>
            <a:endParaRPr kumimoji="1" lang="ja-JP" altLang="en-US" sz="3200" dirty="0"/>
          </a:p>
        </p:txBody>
      </p:sp>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lgn="ctr">
              <a:buNone/>
            </a:pPr>
            <a:r>
              <a:rPr lang="ja-JP" altLang="en-US" dirty="0" smtClean="0"/>
              <a:t>レプリカ交換法</a:t>
            </a:r>
            <a:endParaRPr lang="en-US" altLang="ja-JP" dirty="0"/>
          </a:p>
          <a:p>
            <a:pPr marL="109728" indent="0">
              <a:buNone/>
            </a:pPr>
            <a:endParaRPr lang="en-US" altLang="ja-JP" sz="500" dirty="0" smtClean="0"/>
          </a:p>
          <a:p>
            <a:pPr marL="109728" indent="0">
              <a:buNone/>
            </a:pPr>
            <a:r>
              <a:rPr lang="ja-JP" altLang="en-US" sz="2000" dirty="0"/>
              <a:t>レプリカ交換法と</a:t>
            </a:r>
            <a:r>
              <a:rPr lang="ja-JP" altLang="en-US" sz="2000" dirty="0" smtClean="0"/>
              <a:t>いうアルゴリズムの性能向上が目標</a:t>
            </a:r>
            <a:endParaRPr lang="en-US" altLang="ja-JP" sz="2000" dirty="0" smtClean="0"/>
          </a:p>
          <a:p>
            <a:pPr marL="109728" indent="0">
              <a:buNone/>
            </a:pPr>
            <a:endParaRPr lang="en-US" altLang="ja-JP" sz="2000" dirty="0"/>
          </a:p>
          <a:p>
            <a:pPr marL="109728" indent="0">
              <a:buNone/>
            </a:pPr>
            <a:endParaRPr lang="en-US" altLang="ja-JP" sz="2000" dirty="0" smtClean="0"/>
          </a:p>
          <a:p>
            <a:pPr marL="109728" indent="0">
              <a:buNone/>
            </a:pPr>
            <a:endParaRPr lang="en-US" altLang="ja-JP" sz="2000" dirty="0"/>
          </a:p>
          <a:p>
            <a:pPr marL="109728" indent="0">
              <a:buNone/>
            </a:pPr>
            <a:endParaRPr lang="en-US" altLang="ja-JP" sz="2000" dirty="0" smtClean="0"/>
          </a:p>
          <a:p>
            <a:pPr marL="109728" indent="0">
              <a:buNone/>
            </a:pPr>
            <a:endParaRPr lang="en-US" altLang="ja-JP" sz="2000" dirty="0"/>
          </a:p>
          <a:p>
            <a:pPr marL="109728" indent="0">
              <a:buNone/>
            </a:pPr>
            <a:endParaRPr lang="en-US" altLang="ja-JP" sz="2000" dirty="0" smtClean="0"/>
          </a:p>
          <a:p>
            <a:pPr marL="109728" indent="0">
              <a:buNone/>
            </a:pPr>
            <a:endParaRPr lang="en-US" altLang="ja-JP" sz="2000" dirty="0"/>
          </a:p>
          <a:p>
            <a:pPr marL="109728" indent="0">
              <a:buNone/>
            </a:pPr>
            <a:endParaRPr lang="en-US" altLang="ja-JP" sz="2000" dirty="0" smtClean="0"/>
          </a:p>
          <a:p>
            <a:pPr marL="109728" indent="0">
              <a:buNone/>
            </a:pPr>
            <a:endParaRPr lang="en-US" altLang="ja-JP" sz="2000" dirty="0"/>
          </a:p>
          <a:p>
            <a:pPr marL="109728" indent="0">
              <a:buNone/>
            </a:pPr>
            <a:endParaRPr lang="en-US" altLang="ja-JP" sz="2000" dirty="0" smtClean="0"/>
          </a:p>
          <a:p>
            <a:pPr marL="109728" indent="0" algn="ctr">
              <a:buNone/>
            </a:pPr>
            <a:endParaRPr lang="en-US" altLang="ja-JP" sz="900" dirty="0"/>
          </a:p>
          <a:p>
            <a:pPr marL="109728" indent="0" algn="ctr">
              <a:buNone/>
            </a:pPr>
            <a:endParaRPr lang="en-US" altLang="ja-JP" sz="900" dirty="0"/>
          </a:p>
          <a:p>
            <a:pPr marL="109728" indent="0" algn="ctr">
              <a:buNone/>
            </a:pPr>
            <a:r>
              <a:rPr lang="ja-JP" altLang="en-US" sz="1600" dirty="0" smtClean="0"/>
              <a:t>膨大な数の解の中からより良い解を探索していく</a:t>
            </a:r>
            <a:endParaRPr lang="en-US" altLang="ja-JP" sz="1600" dirty="0"/>
          </a:p>
          <a:p>
            <a:pPr marL="109728" indent="0">
              <a:buNone/>
            </a:pPr>
            <a:endParaRPr lang="en-US" altLang="ja-JP" dirty="0"/>
          </a:p>
          <a:p>
            <a:pPr marL="109728" indent="0">
              <a:buNone/>
            </a:pPr>
            <a:endParaRPr lang="en-US" altLang="ja-JP" dirty="0"/>
          </a:p>
        </p:txBody>
      </p:sp>
      <p:sp>
        <p:nvSpPr>
          <p:cNvPr id="5" name="テキスト ボックス 4"/>
          <p:cNvSpPr txBox="1"/>
          <p:nvPr/>
        </p:nvSpPr>
        <p:spPr>
          <a:xfrm>
            <a:off x="6804248" y="1084674"/>
            <a:ext cx="2160240" cy="461665"/>
          </a:xfrm>
          <a:prstGeom prst="rect">
            <a:avLst/>
          </a:prstGeom>
          <a:noFill/>
        </p:spPr>
        <p:txBody>
          <a:bodyPr wrap="square" rtlCol="0">
            <a:spAutoFit/>
          </a:bodyPr>
          <a:lstStyle/>
          <a:p>
            <a:r>
              <a:rPr kumimoji="1" lang="ja-JP" altLang="en-US" sz="2400" dirty="0" smtClean="0"/>
              <a:t>岡本啓吾</a:t>
            </a:r>
            <a:endParaRPr kumimoji="1" lang="ja-JP" altLang="en-US" sz="2400" dirty="0"/>
          </a:p>
        </p:txBody>
      </p:sp>
      <p:pic>
        <p:nvPicPr>
          <p:cNvPr id="4" name="図 3"/>
          <p:cNvPicPr>
            <a:picLocks noChangeAspect="1"/>
          </p:cNvPicPr>
          <p:nvPr/>
        </p:nvPicPr>
        <p:blipFill>
          <a:blip r:embed="rId2"/>
          <a:stretch>
            <a:fillRect/>
          </a:stretch>
        </p:blipFill>
        <p:spPr>
          <a:xfrm>
            <a:off x="72008" y="2675297"/>
            <a:ext cx="5868144" cy="3562015"/>
          </a:xfrm>
          <a:prstGeom prst="rect">
            <a:avLst/>
          </a:prstGeom>
        </p:spPr>
      </p:pic>
      <p:pic>
        <p:nvPicPr>
          <p:cNvPr id="6" name="図 5"/>
          <p:cNvPicPr>
            <a:picLocks noChangeAspect="1"/>
          </p:cNvPicPr>
          <p:nvPr/>
        </p:nvPicPr>
        <p:blipFill>
          <a:blip r:embed="rId3"/>
          <a:stretch>
            <a:fillRect/>
          </a:stretch>
        </p:blipFill>
        <p:spPr>
          <a:xfrm>
            <a:off x="5020983" y="2863270"/>
            <a:ext cx="1838338" cy="1198240"/>
          </a:xfrm>
          <a:prstGeom prst="rect">
            <a:avLst/>
          </a:prstGeom>
        </p:spPr>
      </p:pic>
      <p:pic>
        <p:nvPicPr>
          <p:cNvPr id="7" name="図 6"/>
          <p:cNvPicPr>
            <a:picLocks noChangeAspect="1"/>
          </p:cNvPicPr>
          <p:nvPr/>
        </p:nvPicPr>
        <p:blipFill>
          <a:blip r:embed="rId4"/>
          <a:stretch>
            <a:fillRect/>
          </a:stretch>
        </p:blipFill>
        <p:spPr>
          <a:xfrm>
            <a:off x="7265479" y="2869962"/>
            <a:ext cx="1835696" cy="1198240"/>
          </a:xfrm>
          <a:prstGeom prst="rect">
            <a:avLst/>
          </a:prstGeom>
        </p:spPr>
      </p:pic>
      <p:sp>
        <p:nvSpPr>
          <p:cNvPr id="8" name="右矢印 7"/>
          <p:cNvSpPr/>
          <p:nvPr/>
        </p:nvSpPr>
        <p:spPr>
          <a:xfrm>
            <a:off x="6887161" y="3330839"/>
            <a:ext cx="384160" cy="263102"/>
          </a:xfrm>
          <a:prstGeom prst="right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804248" y="2336743"/>
            <a:ext cx="360040" cy="338554"/>
          </a:xfrm>
          <a:prstGeom prst="rect">
            <a:avLst/>
          </a:prstGeom>
          <a:noFill/>
        </p:spPr>
        <p:txBody>
          <a:bodyPr wrap="square" rtlCol="0">
            <a:spAutoFit/>
          </a:bodyPr>
          <a:lstStyle/>
          <a:p>
            <a:r>
              <a:rPr lang="ja-JP" altLang="en-US" sz="1600" dirty="0"/>
              <a:t>例</a:t>
            </a:r>
            <a:endParaRPr kumimoji="1" lang="ja-JP" altLang="en-US" sz="1600" dirty="0"/>
          </a:p>
        </p:txBody>
      </p:sp>
      <p:sp>
        <p:nvSpPr>
          <p:cNvPr id="10" name="テキスト ボックス 9"/>
          <p:cNvSpPr txBox="1"/>
          <p:nvPr/>
        </p:nvSpPr>
        <p:spPr>
          <a:xfrm>
            <a:off x="6239151" y="2669491"/>
            <a:ext cx="2376264" cy="276999"/>
          </a:xfrm>
          <a:prstGeom prst="rect">
            <a:avLst/>
          </a:prstGeom>
          <a:noFill/>
        </p:spPr>
        <p:txBody>
          <a:bodyPr wrap="square" rtlCol="0">
            <a:spAutoFit/>
          </a:bodyPr>
          <a:lstStyle/>
          <a:p>
            <a:r>
              <a:rPr kumimoji="1" lang="ja-JP" altLang="en-US" sz="1200" dirty="0" smtClean="0"/>
              <a:t>巡回セールスマン問題</a:t>
            </a:r>
            <a:endParaRPr kumimoji="1" lang="ja-JP" altLang="en-US" sz="1200" dirty="0"/>
          </a:p>
        </p:txBody>
      </p:sp>
      <p:pic>
        <p:nvPicPr>
          <p:cNvPr id="11" name="図 10"/>
          <p:cNvPicPr>
            <a:picLocks noChangeAspect="1"/>
          </p:cNvPicPr>
          <p:nvPr/>
        </p:nvPicPr>
        <p:blipFill>
          <a:blip r:embed="rId5"/>
          <a:stretch>
            <a:fillRect/>
          </a:stretch>
        </p:blipFill>
        <p:spPr>
          <a:xfrm>
            <a:off x="5025901" y="4403526"/>
            <a:ext cx="2124698" cy="1362075"/>
          </a:xfrm>
          <a:prstGeom prst="rect">
            <a:avLst/>
          </a:prstGeom>
        </p:spPr>
      </p:pic>
      <p:sp>
        <p:nvSpPr>
          <p:cNvPr id="13" name="テキスト ボックス 12"/>
          <p:cNvSpPr txBox="1"/>
          <p:nvPr/>
        </p:nvSpPr>
        <p:spPr>
          <a:xfrm>
            <a:off x="6343856" y="4217546"/>
            <a:ext cx="2232248" cy="276999"/>
          </a:xfrm>
          <a:prstGeom prst="rect">
            <a:avLst/>
          </a:prstGeom>
          <a:noFill/>
        </p:spPr>
        <p:txBody>
          <a:bodyPr wrap="square" rtlCol="0">
            <a:spAutoFit/>
          </a:bodyPr>
          <a:lstStyle/>
          <a:p>
            <a:r>
              <a:rPr kumimoji="1" lang="ja-JP" altLang="en-US" sz="1200" dirty="0" smtClean="0"/>
              <a:t>３次元箱詰め問題</a:t>
            </a:r>
            <a:endParaRPr kumimoji="1" lang="ja-JP" altLang="en-US" sz="1200" dirty="0"/>
          </a:p>
        </p:txBody>
      </p:sp>
      <p:pic>
        <p:nvPicPr>
          <p:cNvPr id="14" name="図 13"/>
          <p:cNvPicPr>
            <a:picLocks noChangeAspect="1"/>
          </p:cNvPicPr>
          <p:nvPr/>
        </p:nvPicPr>
        <p:blipFill>
          <a:blip r:embed="rId6"/>
          <a:stretch>
            <a:fillRect/>
          </a:stretch>
        </p:blipFill>
        <p:spPr>
          <a:xfrm>
            <a:off x="7255134" y="4443418"/>
            <a:ext cx="1835696" cy="1333500"/>
          </a:xfrm>
          <a:prstGeom prst="rect">
            <a:avLst/>
          </a:prstGeom>
        </p:spPr>
      </p:pic>
      <p:sp>
        <p:nvSpPr>
          <p:cNvPr id="58" name="右矢印 57"/>
          <p:cNvSpPr/>
          <p:nvPr/>
        </p:nvSpPr>
        <p:spPr>
          <a:xfrm>
            <a:off x="6881319" y="4953012"/>
            <a:ext cx="384160" cy="263102"/>
          </a:xfrm>
          <a:prstGeom prst="right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906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a:t>
            </a:r>
            <a:r>
              <a:rPr lang="ja-JP" altLang="en-US" sz="2400" dirty="0">
                <a:latin typeface="Century" panose="02040604050505020304" pitchFamily="18" charset="0"/>
              </a:rPr>
              <a:t>最低</a:t>
            </a:r>
            <a:r>
              <a:rPr lang="ja-JP" altLang="en-US" sz="2400" dirty="0" smtClean="0">
                <a:latin typeface="Century" panose="02040604050505020304" pitchFamily="18" charset="0"/>
              </a:rPr>
              <a:t>温度</a:t>
            </a:r>
            <a:r>
              <a:rPr lang="ja-JP" altLang="en-US" sz="2400" dirty="0">
                <a:latin typeface="Century" panose="02040604050505020304" pitchFamily="18" charset="0"/>
              </a:rPr>
              <a:t>について</a:t>
            </a:r>
            <a:r>
              <a:rPr lang="ja-JP" altLang="en-US" sz="2400" dirty="0" smtClean="0">
                <a:latin typeface="Century" panose="02040604050505020304" pitchFamily="18" charset="0"/>
              </a:rPr>
              <a:t>の検証</a:t>
            </a:r>
            <a:endParaRPr lang="en-US" altLang="ja-JP" sz="2400" dirty="0" smtClean="0">
              <a:latin typeface="Century" panose="02040604050505020304" pitchFamily="18" charset="0"/>
            </a:endParaRPr>
          </a:p>
          <a:p>
            <a:pPr marL="109728" indent="0">
              <a:buNone/>
            </a:pPr>
            <a:endParaRPr kumimoji="1" lang="en-US" altLang="ja-JP" sz="2400" dirty="0">
              <a:latin typeface="Century" panose="02040604050505020304" pitchFamily="18" charset="0"/>
            </a:endParaRPr>
          </a:p>
          <a:p>
            <a:pPr marL="109728" indent="0">
              <a:buNone/>
            </a:pPr>
            <a:r>
              <a:rPr lang="ja-JP" altLang="en-US" sz="2400" dirty="0"/>
              <a:t>・解交換の確率の</a:t>
            </a:r>
            <a:r>
              <a:rPr lang="ja-JP" altLang="en-US" sz="2400" dirty="0" smtClean="0"/>
              <a:t>理論</a:t>
            </a:r>
            <a:endParaRPr lang="en-US" altLang="ja-JP" sz="2400" dirty="0" smtClean="0"/>
          </a:p>
          <a:p>
            <a:pPr marL="109728" indent="0">
              <a:buNone/>
            </a:pPr>
            <a:endParaRPr lang="en-US" altLang="ja-JP" sz="2400" dirty="0"/>
          </a:p>
          <a:p>
            <a:pPr marL="109728" indent="0">
              <a:buNone/>
            </a:pPr>
            <a:r>
              <a:rPr lang="ja-JP" altLang="en-US" sz="2400" dirty="0" smtClean="0"/>
              <a:t>・研究内容紹介</a:t>
            </a:r>
            <a:endParaRPr lang="en-US" altLang="ja-JP" sz="2400" dirty="0"/>
          </a:p>
          <a:p>
            <a:pPr marL="109728" indent="0">
              <a:buNone/>
            </a:pPr>
            <a:endParaRPr kumimoji="1" lang="en-US" altLang="ja-JP" dirty="0"/>
          </a:p>
          <a:p>
            <a:pPr marL="109728" indent="0">
              <a:buNone/>
            </a:pPr>
            <a:endParaRPr kumimoji="1" lang="en-US" altLang="ja-JP"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最低温度の設定</a:t>
            </a:r>
            <a:endParaRPr kumimoji="1" lang="ja-JP" altLang="en-US" sz="3200" dirty="0"/>
          </a:p>
        </p:txBody>
      </p:sp>
      <p:sp>
        <p:nvSpPr>
          <p:cNvPr id="3" name="コンテンツ プレースホルダー 2"/>
          <p:cNvSpPr>
            <a:spLocks noGrp="1"/>
          </p:cNvSpPr>
          <p:nvPr>
            <p:ph idx="1"/>
          </p:nvPr>
        </p:nvSpPr>
        <p:spPr>
          <a:xfrm>
            <a:off x="179512" y="1484784"/>
            <a:ext cx="8856984" cy="5089752"/>
          </a:xfrm>
        </p:spPr>
        <p:txBody>
          <a:bodyPr/>
          <a:lstStyle/>
          <a:p>
            <a:pPr marL="109728" indent="0">
              <a:buNone/>
            </a:pPr>
            <a:r>
              <a:rPr lang="ja-JP" altLang="en-US" sz="2400" dirty="0" smtClean="0">
                <a:latin typeface="Century" panose="02040604050505020304" pitchFamily="18" charset="0"/>
              </a:rPr>
              <a:t>・最低温度</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　最小の改悪となる状態遷移が解交換周期内で</a:t>
            </a:r>
            <a:r>
              <a:rPr lang="en-US" altLang="ja-JP" sz="2400" dirty="0" smtClean="0">
                <a:latin typeface="Century" panose="02040604050505020304" pitchFamily="18" charset="0"/>
              </a:rPr>
              <a:t>1</a:t>
            </a:r>
            <a:r>
              <a:rPr lang="ja-JP" altLang="en-US" sz="2400" dirty="0" smtClean="0">
                <a:latin typeface="Century" panose="02040604050505020304" pitchFamily="18" charset="0"/>
              </a:rPr>
              <a:t>回は受理さ</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　</a:t>
            </a:r>
            <a:r>
              <a:rPr lang="ja-JP" altLang="en-US" sz="2400" dirty="0" err="1" smtClean="0">
                <a:latin typeface="Century" panose="02040604050505020304" pitchFamily="18" charset="0"/>
              </a:rPr>
              <a:t>れるような</a:t>
            </a:r>
            <a:r>
              <a:rPr lang="ja-JP" altLang="en-US" sz="2400" dirty="0" smtClean="0">
                <a:latin typeface="Century" panose="02040604050505020304" pitchFamily="18" charset="0"/>
              </a:rPr>
              <a:t>温度</a:t>
            </a:r>
            <a:endParaRPr lang="en-US" altLang="ja-JP" dirty="0">
              <a:latin typeface="Century" panose="02040604050505020304" pitchFamily="18" charset="0"/>
            </a:endParaRPr>
          </a:p>
        </p:txBody>
      </p:sp>
    </p:spTree>
    <p:extLst>
      <p:ext uri="{BB962C8B-B14F-4D97-AF65-F5344CB8AC3E}">
        <p14:creationId xmlns:p14="http://schemas.microsoft.com/office/powerpoint/2010/main" val="165695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問題</a:t>
            </a:r>
            <a:r>
              <a:rPr lang="en-US" altLang="ja-JP" sz="2400" dirty="0" smtClean="0">
                <a:latin typeface="Century" panose="02040604050505020304" pitchFamily="18" charset="0"/>
              </a:rPr>
              <a:t>:eil101(</a:t>
            </a:r>
            <a:r>
              <a:rPr lang="ja-JP" altLang="en-US" sz="2400" dirty="0" smtClean="0">
                <a:latin typeface="Century" panose="02040604050505020304" pitchFamily="18" charset="0"/>
              </a:rPr>
              <a:t>最適解：</a:t>
            </a:r>
            <a:r>
              <a:rPr lang="en-US" altLang="ja-JP" sz="2400" dirty="0" smtClean="0">
                <a:latin typeface="Century" panose="02040604050505020304" pitchFamily="18" charset="0"/>
              </a:rPr>
              <a:t>629)</a:t>
            </a: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さまざまな値の最低温度に対して、</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回ずつ実行し、平均コストと探索回数</a:t>
            </a:r>
            <a:r>
              <a:rPr lang="en-US" altLang="ja-JP" sz="2400" dirty="0" smtClean="0">
                <a:latin typeface="Century" panose="02040604050505020304" pitchFamily="18" charset="0"/>
              </a:rPr>
              <a:t>800</a:t>
            </a:r>
            <a:r>
              <a:rPr lang="ja-JP" altLang="en-US" sz="2400" dirty="0" smtClean="0">
                <a:latin typeface="Century" panose="02040604050505020304" pitchFamily="18" charset="0"/>
              </a:rPr>
              <a:t>回</a:t>
            </a:r>
            <a:r>
              <a:rPr lang="en-US" altLang="ja-JP" sz="2400" dirty="0" smtClean="0">
                <a:latin typeface="Century" panose="02040604050505020304" pitchFamily="18" charset="0"/>
              </a:rPr>
              <a:t>(</a:t>
            </a:r>
            <a:r>
              <a:rPr lang="ja-JP" altLang="en-US" sz="2400" dirty="0" smtClean="0">
                <a:latin typeface="Century" panose="02040604050505020304" pitchFamily="18" charset="0"/>
              </a:rPr>
              <a:t>解交換周期</a:t>
            </a:r>
            <a:r>
              <a:rPr lang="en-US" altLang="ja-JP" sz="2400" dirty="0" smtClean="0">
                <a:latin typeface="Century" panose="02040604050505020304" pitchFamily="18" charset="0"/>
              </a:rPr>
              <a:t>)</a:t>
            </a:r>
            <a:r>
              <a:rPr lang="ja-JP" altLang="en-US" sz="2400" dirty="0" smtClean="0">
                <a:latin typeface="Century" panose="02040604050505020304" pitchFamily="18" charset="0"/>
              </a:rPr>
              <a:t>ごとの改悪解受理回数を比較した。</a:t>
            </a: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87946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t>・</a:t>
                </a:r>
                <a:r>
                  <a:rPr lang="ja-JP" altLang="en-US" sz="2400" dirty="0"/>
                  <a:t>温度</a:t>
                </a:r>
                <a:r>
                  <a:rPr lang="ja-JP" altLang="en-US" sz="2400" dirty="0" smtClean="0"/>
                  <a:t>数：</a:t>
                </a:r>
                <a:r>
                  <a:rPr lang="en-US" altLang="ja-JP" sz="2400" dirty="0">
                    <a:latin typeface="Century" panose="02040604050505020304" pitchFamily="18" charset="0"/>
                  </a:rPr>
                  <a:t>10</a:t>
                </a:r>
                <a:r>
                  <a:rPr lang="ja-JP" altLang="en-US" sz="2400" dirty="0" smtClean="0"/>
                  <a:t>個</a:t>
                </a:r>
                <a:endParaRPr lang="en-US" altLang="ja-JP" sz="2400" dirty="0" smtClean="0"/>
              </a:p>
              <a:p>
                <a:pPr marL="109728" indent="0">
                  <a:buNone/>
                </a:pPr>
                <a:endParaRPr lang="en-US" altLang="ja-JP" sz="2400" dirty="0" smtClean="0"/>
              </a:p>
              <a:p>
                <a:pPr marL="109728" indent="0">
                  <a:buNone/>
                </a:pPr>
                <a:r>
                  <a:rPr lang="ja-JP" altLang="en-US" sz="2400" dirty="0" smtClean="0">
                    <a:latin typeface="Century" panose="02040604050505020304" pitchFamily="18" charset="0"/>
                  </a:rPr>
                  <a:t>・最高温度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a:rPr>
                          <m:t>𝑇</m:t>
                        </m:r>
                      </m:e>
                      <m:sub>
                        <m:r>
                          <a:rPr lang="en-US" altLang="ja-JP" sz="2400" b="0" i="1" smtClean="0">
                            <a:latin typeface="Cambria Math"/>
                          </a:rPr>
                          <m:t>0</m:t>
                        </m:r>
                      </m:sub>
                    </m:sSub>
                    <m:r>
                      <a:rPr lang="en-US" altLang="ja-JP" sz="2400" b="0" i="1" smtClean="0">
                        <a:latin typeface="Cambria Math"/>
                      </a:rPr>
                      <m:t>=630</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最低</a:t>
                </a:r>
                <a:r>
                  <a:rPr lang="ja-JP" altLang="en-US" sz="2400" dirty="0" smtClean="0">
                    <a:latin typeface="Century" panose="02040604050505020304" pitchFamily="18" charset="0"/>
                  </a:rPr>
                  <a:t>温度</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a:rPr>
                          <m:t>𝑇</m:t>
                        </m:r>
                      </m:e>
                      <m:sub>
                        <m:r>
                          <a:rPr lang="en-US" altLang="ja-JP" sz="2400" b="0" i="1" smtClean="0">
                            <a:latin typeface="Cambria Math"/>
                          </a:rPr>
                          <m:t>9</m:t>
                        </m:r>
                      </m:sub>
                    </m:sSub>
                    <m:r>
                      <a:rPr lang="en-US" altLang="ja-JP" sz="2400" b="0" i="1" smtClean="0">
                        <a:latin typeface="Cambria Math"/>
                      </a:rPr>
                      <m:t>=0.00001</m:t>
                    </m:r>
                    <m:r>
                      <a:rPr lang="ja-JP" altLang="en-US" sz="2400" b="0" i="1" smtClean="0">
                        <a:latin typeface="Cambria Math"/>
                      </a:rPr>
                      <m:t>、</m:t>
                    </m:r>
                    <m:r>
                      <a:rPr lang="en-US" altLang="ja-JP" sz="2400" b="0" i="1" smtClean="0">
                        <a:latin typeface="Cambria Math"/>
                      </a:rPr>
                      <m:t>0.001</m:t>
                    </m:r>
                    <m:r>
                      <a:rPr lang="ja-JP" altLang="en-US" sz="2400" b="0" i="1" smtClean="0">
                        <a:latin typeface="Cambria Math"/>
                      </a:rPr>
                      <m:t>、</m:t>
                    </m:r>
                    <m:r>
                      <a:rPr lang="en-US" altLang="ja-JP" sz="2400" b="0" i="1" smtClean="0">
                        <a:latin typeface="Cambria Math"/>
                      </a:rPr>
                      <m:t>0.01</m:t>
                    </m:r>
                    <m:r>
                      <a:rPr lang="ja-JP" altLang="en-US" sz="2400" b="0" i="1" smtClean="0">
                        <a:latin typeface="Cambria Math"/>
                      </a:rPr>
                      <m:t>、</m:t>
                    </m:r>
                    <m:r>
                      <a:rPr lang="en-US" altLang="ja-JP" sz="2400" b="0" i="1" smtClean="0">
                        <a:latin typeface="Cambria Math"/>
                      </a:rPr>
                      <m:t>0.05</m:t>
                    </m:r>
                    <m:r>
                      <a:rPr lang="ja-JP" altLang="en-US" sz="2400" b="0" i="1" smtClean="0">
                        <a:latin typeface="Cambria Math"/>
                      </a:rPr>
                      <m:t>、</m:t>
                    </m:r>
                    <m:r>
                      <a:rPr lang="en-US" altLang="ja-JP" sz="2400" b="0" i="1" smtClean="0">
                        <a:latin typeface="Cambria Math"/>
                      </a:rPr>
                      <m:t>0.1</m:t>
                    </m:r>
                    <m:r>
                      <a:rPr lang="ja-JP" altLang="en-US" sz="2400" b="0" i="1" smtClean="0">
                        <a:latin typeface="Cambria Math"/>
                      </a:rPr>
                      <m:t>、</m:t>
                    </m:r>
                    <m:r>
                      <a:rPr lang="en-US" altLang="ja-JP" sz="2400" b="0" i="1" smtClean="0">
                        <a:latin typeface="Cambria Math"/>
                      </a:rPr>
                      <m:t>1</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・その他の温度は最高温度と最低温度の間を等比的</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に分割した値を割り当てた。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温度</a:t>
                </a:r>
                <a:r>
                  <a:rPr lang="ja-JP" altLang="en-US" sz="2400" dirty="0" smtClean="0">
                    <a:latin typeface="Century" panose="02040604050505020304" pitchFamily="18" charset="0"/>
                  </a:rPr>
                  <a:t>ごとの探索</a:t>
                </a:r>
                <a:r>
                  <a:rPr lang="en-US" altLang="ja-JP" sz="2400" dirty="0" smtClean="0">
                    <a:latin typeface="Century" panose="02040604050505020304" pitchFamily="18" charset="0"/>
                  </a:rPr>
                  <a:t>(</a:t>
                </a:r>
                <a:r>
                  <a:rPr lang="ja-JP" altLang="en-US" sz="2400" dirty="0" smtClean="0">
                    <a:latin typeface="Century" panose="02040604050505020304" pitchFamily="18" charset="0"/>
                  </a:rPr>
                  <a:t>近傍生成</a:t>
                </a:r>
                <a:r>
                  <a:rPr lang="en-US" altLang="ja-JP" sz="2400" dirty="0" smtClean="0">
                    <a:latin typeface="Century" panose="02040604050505020304" pitchFamily="18" charset="0"/>
                  </a:rPr>
                  <a:t>)</a:t>
                </a:r>
                <a:r>
                  <a:rPr lang="ja-JP" altLang="en-US" sz="2400" dirty="0" smtClean="0">
                    <a:latin typeface="Century" panose="02040604050505020304" pitchFamily="18" charset="0"/>
                  </a:rPr>
                  <a:t>回数：</a:t>
                </a:r>
                <a:r>
                  <a:rPr lang="en-US" altLang="ja-JP" sz="2400" dirty="0">
                    <a:latin typeface="Century" panose="02040604050505020304" pitchFamily="18" charset="0"/>
                  </a:rPr>
                  <a:t>1</a:t>
                </a:r>
                <a:r>
                  <a:rPr lang="en-US" altLang="ja-JP" sz="2400" dirty="0" smtClean="0">
                    <a:latin typeface="Century" panose="02040604050505020304" pitchFamily="18" charset="0"/>
                  </a:rPr>
                  <a:t>0000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・解交換周期：</a:t>
                </a:r>
                <a:r>
                  <a:rPr lang="en-US" altLang="ja-JP" sz="2400" dirty="0" smtClean="0">
                    <a:latin typeface="Century" panose="02040604050505020304" pitchFamily="18" charset="0"/>
                  </a:rPr>
                  <a:t>800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1955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温度ごとの</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回のコストの平均値</a:t>
            </a: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最低温度が高くなるにつれて平均コストも大きくなるという結果になった。</a:t>
            </a:r>
            <a:endParaRPr lang="en-US" altLang="ja-JP" sz="2400" dirty="0" smtClean="0">
              <a:latin typeface="Century" panose="02040604050505020304"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60848"/>
            <a:ext cx="5616624" cy="337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852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分散分析の結果、温度ごとの</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回のコストの平均値に有意差が見られた。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最低温度が高くなるにつれて平均コストが大きくなったのは、温度が高くなるほど改悪解の受理や解の交換が起きやすくなるからであると考えられる。</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3444404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温度ごとの、解交換周期ごとの改悪解受理回数</a:t>
            </a: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温度が</a:t>
            </a:r>
            <a:r>
              <a:rPr lang="en-US" altLang="ja-JP" sz="2400" dirty="0" smtClean="0">
                <a:latin typeface="Century" panose="02040604050505020304" pitchFamily="18" charset="0"/>
              </a:rPr>
              <a:t>0.01</a:t>
            </a:r>
            <a:r>
              <a:rPr lang="ja-JP" altLang="en-US" sz="2400" dirty="0" smtClean="0">
                <a:latin typeface="Century" panose="02040604050505020304" pitchFamily="18" charset="0"/>
              </a:rPr>
              <a:t>から</a:t>
            </a:r>
            <a:r>
              <a:rPr lang="en-US" altLang="ja-JP" sz="2400" dirty="0" smtClean="0">
                <a:latin typeface="Century" panose="02040604050505020304" pitchFamily="18" charset="0"/>
              </a:rPr>
              <a:t>1</a:t>
            </a:r>
            <a:r>
              <a:rPr lang="ja-JP" altLang="en-US" sz="2400" dirty="0" smtClean="0">
                <a:latin typeface="Century" panose="02040604050505020304" pitchFamily="18" charset="0"/>
              </a:rPr>
              <a:t>のときは探索が進むにつれて改悪解の受理回数が少なくなっていった。</a:t>
            </a:r>
            <a:r>
              <a:rPr lang="en-US" altLang="ja-JP" sz="2400" dirty="0" smtClean="0">
                <a:latin typeface="Century" panose="02040604050505020304" pitchFamily="18" charset="0"/>
              </a:rPr>
              <a:t>0.00001</a:t>
            </a:r>
            <a:r>
              <a:rPr lang="ja-JP" altLang="en-US" sz="2400" dirty="0" smtClean="0">
                <a:latin typeface="Century" panose="02040604050505020304" pitchFamily="18" charset="0"/>
              </a:rPr>
              <a:t>と</a:t>
            </a:r>
            <a:r>
              <a:rPr lang="en-US" altLang="ja-JP" sz="2400" dirty="0" smtClean="0">
                <a:latin typeface="Century" panose="02040604050505020304" pitchFamily="18" charset="0"/>
              </a:rPr>
              <a:t>0.001</a:t>
            </a:r>
            <a:r>
              <a:rPr lang="ja-JP" altLang="en-US" sz="2400" dirty="0" smtClean="0">
                <a:latin typeface="Century" panose="02040604050505020304" pitchFamily="18" charset="0"/>
              </a:rPr>
              <a:t>のときは</a:t>
            </a:r>
            <a:r>
              <a:rPr lang="en-US" altLang="ja-JP" sz="2400" dirty="0" smtClean="0">
                <a:latin typeface="Century" panose="02040604050505020304" pitchFamily="18" charset="0"/>
              </a:rPr>
              <a:t>1</a:t>
            </a:r>
            <a:r>
              <a:rPr lang="ja-JP" altLang="en-US" sz="2400" dirty="0" smtClean="0">
                <a:latin typeface="Century" panose="02040604050505020304" pitchFamily="18" charset="0"/>
              </a:rPr>
              <a:t>回も改悪解を受理しなかった。</a:t>
            </a:r>
            <a:endParaRPr lang="en-US" altLang="ja-JP" sz="2400" dirty="0" smtClean="0">
              <a:latin typeface="Century" panose="020406040505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51151"/>
            <a:ext cx="6058405" cy="346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667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温度が</a:t>
            </a:r>
            <a:r>
              <a:rPr lang="en-US" altLang="ja-JP" sz="2400" dirty="0" smtClean="0">
                <a:latin typeface="Century" panose="02040604050505020304" pitchFamily="18" charset="0"/>
              </a:rPr>
              <a:t>0.01</a:t>
            </a:r>
            <a:r>
              <a:rPr lang="ja-JP" altLang="en-US" sz="2400" dirty="0" smtClean="0">
                <a:latin typeface="Century" panose="02040604050505020304" pitchFamily="18" charset="0"/>
              </a:rPr>
              <a:t>から</a:t>
            </a:r>
            <a:r>
              <a:rPr lang="en-US" altLang="ja-JP" sz="2400" dirty="0" smtClean="0">
                <a:latin typeface="Century" panose="02040604050505020304" pitchFamily="18" charset="0"/>
              </a:rPr>
              <a:t>1</a:t>
            </a:r>
            <a:r>
              <a:rPr lang="ja-JP" altLang="en-US" sz="2400" dirty="0" smtClean="0">
                <a:latin typeface="Century" panose="02040604050505020304" pitchFamily="18" charset="0"/>
              </a:rPr>
              <a:t>のときに探索が進むにつれて改悪解の受理回数が少なくなっていったのは、探索が進むにつれてコストが小さくなっていき、改悪解の受理確率が小さくなるためであると考えられる。</a:t>
            </a:r>
            <a:endParaRPr lang="en-US" altLang="ja-JP" sz="2400" dirty="0" smtClean="0">
              <a:latin typeface="Century" panose="02040604050505020304" pitchFamily="18" charset="0"/>
            </a:endParaRPr>
          </a:p>
          <a:p>
            <a:pPr marL="109728" indent="0">
              <a:buNone/>
            </a:pPr>
            <a:r>
              <a:rPr lang="en-US" altLang="ja-JP" sz="2400" dirty="0" smtClean="0">
                <a:latin typeface="Century" panose="02040604050505020304" pitchFamily="18" charset="0"/>
              </a:rPr>
              <a:t>0.00001</a:t>
            </a:r>
            <a:r>
              <a:rPr lang="ja-JP" altLang="en-US" sz="2400" dirty="0" smtClean="0">
                <a:latin typeface="Century" panose="02040604050505020304" pitchFamily="18" charset="0"/>
              </a:rPr>
              <a:t>と</a:t>
            </a:r>
            <a:r>
              <a:rPr lang="en-US" altLang="ja-JP" sz="2400" dirty="0" smtClean="0">
                <a:latin typeface="Century" panose="02040604050505020304" pitchFamily="18" charset="0"/>
              </a:rPr>
              <a:t>0.001</a:t>
            </a:r>
            <a:r>
              <a:rPr lang="ja-JP" altLang="en-US" sz="2400" dirty="0" smtClean="0">
                <a:latin typeface="Century" panose="02040604050505020304" pitchFamily="18" charset="0"/>
              </a:rPr>
              <a:t>のときに改悪解を</a:t>
            </a:r>
            <a:r>
              <a:rPr lang="en-US" altLang="ja-JP" sz="2400" dirty="0" smtClean="0">
                <a:latin typeface="Century" panose="02040604050505020304" pitchFamily="18" charset="0"/>
              </a:rPr>
              <a:t>1</a:t>
            </a:r>
            <a:r>
              <a:rPr lang="ja-JP" altLang="en-US" sz="2400" dirty="0" smtClean="0">
                <a:latin typeface="Century" panose="02040604050505020304" pitchFamily="18" charset="0"/>
              </a:rPr>
              <a:t>回も受理しなかったのは温度が低すぎて改悪解の受理確率が小さすぎるためであると考えられる。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2749405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6157</TotalTime>
  <Words>517</Words>
  <Application>Microsoft Office PowerPoint</Application>
  <PresentationFormat>画面に合わせる (4:3)</PresentationFormat>
  <Paragraphs>182</Paragraphs>
  <Slides>19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HGｺﾞｼｯｸM</vt:lpstr>
      <vt:lpstr>HG明朝B</vt:lpstr>
      <vt:lpstr>ＭＳ Ｐゴシック</vt:lpstr>
      <vt:lpstr>Calibri</vt:lpstr>
      <vt:lpstr>Cambria Math</vt:lpstr>
      <vt:lpstr>Century</vt:lpstr>
      <vt:lpstr>Georgia</vt:lpstr>
      <vt:lpstr>Trebuchet MS</vt:lpstr>
      <vt:lpstr>Wingdings 2</vt:lpstr>
      <vt:lpstr>アーバン</vt:lpstr>
      <vt:lpstr>       　     卒業論文経過報告  </vt:lpstr>
      <vt:lpstr>今週</vt:lpstr>
      <vt:lpstr>最低温度の設定</vt:lpstr>
      <vt:lpstr>実験方法</vt:lpstr>
      <vt:lpstr>実験方法</vt:lpstr>
      <vt:lpstr>結果</vt:lpstr>
      <vt:lpstr>結果</vt:lpstr>
      <vt:lpstr>結果</vt:lpstr>
      <vt:lpstr>結果</vt:lpstr>
      <vt:lpstr>最低温度の設定</vt:lpstr>
      <vt:lpstr>レプリカ交換法における解交換</vt:lpstr>
      <vt:lpstr>レプリカ交換法における解交換</vt:lpstr>
      <vt:lpstr>レプリカ交換法における解交換</vt:lpstr>
      <vt:lpstr>レプリカ交換法における解交換</vt:lpstr>
      <vt:lpstr>レプリカ交換法における解交換</vt:lpstr>
      <vt:lpstr>レプリカ交換法における解交換</vt:lpstr>
      <vt:lpstr>レプリカ交換法における解交換</vt:lpstr>
      <vt:lpstr>来週以降</vt:lpstr>
      <vt:lpstr>研究内容紹介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岡本　啓吾</cp:lastModifiedBy>
  <cp:revision>500</cp:revision>
  <dcterms:created xsi:type="dcterms:W3CDTF">2015-11-15T17:26:41Z</dcterms:created>
  <dcterms:modified xsi:type="dcterms:W3CDTF">2016-02-19T06:29:14Z</dcterms:modified>
</cp:coreProperties>
</file>