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8" r:id="rId3"/>
    <p:sldId id="274" r:id="rId4"/>
    <p:sldId id="310" r:id="rId5"/>
    <p:sldId id="311" r:id="rId6"/>
    <p:sldId id="261" r:id="rId7"/>
    <p:sldId id="277" r:id="rId8"/>
    <p:sldId id="312" r:id="rId9"/>
    <p:sldId id="300" r:id="rId10"/>
    <p:sldId id="285"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2016/3/14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2016/3/14</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2016/3/14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2016/3/14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2016/3/14</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2016/3/14</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2016/3/14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2016/3/14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2016/3/14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2016/3/14</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smtClean="0"/>
              <a:t>卒業論文経過報告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a:t>
            </a:r>
            <a:r>
              <a:rPr lang="ja-JP" altLang="en-US" sz="2400"/>
              <a:t>パラメータ</a:t>
            </a:r>
            <a:r>
              <a:rPr lang="ja-JP" altLang="en-US" sz="2400" smtClean="0"/>
              <a:t>設定</a:t>
            </a:r>
            <a:endParaRPr lang="en-US" altLang="ja-JP" sz="2400" dirty="0" smtClean="0"/>
          </a:p>
          <a:p>
            <a:pPr marL="109728" indent="0">
              <a:buNone/>
            </a:pPr>
            <a:r>
              <a:rPr lang="ja-JP" altLang="en-US" sz="2400" dirty="0"/>
              <a:t>　</a:t>
            </a:r>
            <a:r>
              <a:rPr lang="ja-JP" altLang="en-US" sz="2400" dirty="0" smtClean="0"/>
              <a:t>　温度ごとの探索</a:t>
            </a:r>
            <a:r>
              <a:rPr lang="en-US" altLang="ja-JP" sz="2400" dirty="0" smtClean="0"/>
              <a:t>(</a:t>
            </a:r>
            <a:r>
              <a:rPr lang="ja-JP" altLang="en-US" sz="2400" dirty="0" smtClean="0"/>
              <a:t>近傍生成</a:t>
            </a:r>
            <a:r>
              <a:rPr lang="en-US" altLang="ja-JP" sz="2400" dirty="0" smtClean="0"/>
              <a:t>)</a:t>
            </a:r>
            <a:r>
              <a:rPr lang="ja-JP" altLang="en-US" sz="2400" dirty="0" smtClean="0"/>
              <a:t>回数</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smtClean="0"/>
              <a:t>終わったら他の問題のパラメータ設定</a:t>
            </a: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・プログラムの変更点</a:t>
            </a:r>
            <a:endParaRPr lang="en-US" altLang="ja-JP" sz="2400" dirty="0" smtClean="0"/>
          </a:p>
          <a:p>
            <a:pPr marL="109728" indent="0">
              <a:buNone/>
            </a:pPr>
            <a:endParaRPr kumimoji="1" lang="en-US" altLang="ja-JP" sz="2400" dirty="0"/>
          </a:p>
          <a:p>
            <a:pPr marL="109728" indent="0">
              <a:buNone/>
            </a:pPr>
            <a:r>
              <a:rPr lang="ja-JP" altLang="en-US" sz="2400" dirty="0" smtClean="0"/>
              <a:t>・温度数の検証</a:t>
            </a:r>
            <a:endParaRPr kumimoji="1" lang="en-US" altLang="ja-JP" sz="2400"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プログラム</a:t>
            </a:r>
            <a:r>
              <a:rPr lang="ja-JP" altLang="en-US" sz="3200" dirty="0" smtClean="0"/>
              <a:t>の変更点</a:t>
            </a:r>
            <a:endParaRPr kumimoji="1" lang="ja-JP" altLang="en-US" sz="3200" dirty="0"/>
          </a:p>
        </p:txBody>
      </p:sp>
      <p:sp>
        <p:nvSpPr>
          <p:cNvPr id="3" name="コンテンツ プレースホルダー 2"/>
          <p:cNvSpPr>
            <a:spLocks noGrp="1"/>
          </p:cNvSpPr>
          <p:nvPr>
            <p:ph idx="1"/>
          </p:nvPr>
        </p:nvSpPr>
        <p:spPr>
          <a:xfrm>
            <a:off x="179512" y="1484784"/>
            <a:ext cx="8856984" cy="5089752"/>
          </a:xfrm>
        </p:spPr>
        <p:txBody>
          <a:bodyPr/>
          <a:lstStyle/>
          <a:p>
            <a:pPr marL="109728" indent="0">
              <a:buNone/>
            </a:pPr>
            <a:r>
              <a:rPr lang="ja-JP" altLang="en-US" sz="2400" dirty="0" smtClean="0">
                <a:latin typeface="Century" panose="02040604050505020304" pitchFamily="18" charset="0"/>
              </a:rPr>
              <a:t>・前回まで</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探索が終了した時点での最低温度のレプリカの解を出力</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・今回から</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探索中に受理した解の中で最も良い解を出力</a:t>
            </a:r>
            <a:endParaRPr lang="en-US" altLang="ja-JP" dirty="0">
              <a:latin typeface="Century" panose="02040604050505020304" pitchFamily="18" charset="0"/>
            </a:endParaRPr>
          </a:p>
        </p:txBody>
      </p:sp>
    </p:spTree>
    <p:extLst>
      <p:ext uri="{BB962C8B-B14F-4D97-AF65-F5344CB8AC3E}">
        <p14:creationId xmlns:p14="http://schemas.microsoft.com/office/powerpoint/2010/main" val="1656951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温度数の検証</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今までの研究では、</a:t>
            </a:r>
            <a:r>
              <a:rPr lang="en-US" altLang="ja-JP" sz="2400" dirty="0" smtClean="0">
                <a:latin typeface="Century" panose="02040604050505020304" pitchFamily="18" charset="0"/>
              </a:rPr>
              <a:t>32</a:t>
            </a:r>
            <a:r>
              <a:rPr lang="ja-JP" altLang="en-US" sz="2400" dirty="0">
                <a:latin typeface="Century" panose="02040604050505020304" pitchFamily="18" charset="0"/>
              </a:rPr>
              <a:t>個</a:t>
            </a:r>
            <a:r>
              <a:rPr lang="ja-JP" altLang="en-US" sz="2400" dirty="0" smtClean="0">
                <a:latin typeface="Century" panose="02040604050505020304" pitchFamily="18" charset="0"/>
              </a:rPr>
              <a:t>が比較的良好な温度数とされてきた。</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しかし</a:t>
            </a:r>
            <a:r>
              <a:rPr lang="ja-JP" altLang="en-US" sz="2400" dirty="0" smtClean="0">
                <a:latin typeface="Century" panose="02040604050505020304" pitchFamily="18" charset="0"/>
              </a:rPr>
              <a:t>、おそらく経験的なものであるため、より良い温度数があるかもしれない。</a:t>
            </a: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1891997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温度数を変えた場合の実行結果を比較する。</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温度数を</a:t>
            </a:r>
            <a:r>
              <a:rPr lang="en-US" altLang="ja-JP" sz="2400" dirty="0">
                <a:latin typeface="Century" panose="02040604050505020304" pitchFamily="18" charset="0"/>
              </a:rPr>
              <a:t>10</a:t>
            </a:r>
            <a:r>
              <a:rPr lang="ja-JP" altLang="en-US" sz="2400" dirty="0" err="1" smtClean="0">
                <a:latin typeface="Century" panose="02040604050505020304" pitchFamily="18" charset="0"/>
              </a:rPr>
              <a:t>、</a:t>
            </a:r>
            <a:r>
              <a:rPr lang="en-US" altLang="ja-JP" sz="2400" dirty="0" smtClean="0">
                <a:latin typeface="Century" panose="02040604050505020304" pitchFamily="18" charset="0"/>
              </a:rPr>
              <a:t>16</a:t>
            </a:r>
            <a:r>
              <a:rPr lang="ja-JP" altLang="en-US" sz="2400" dirty="0" err="1" smtClean="0">
                <a:latin typeface="Century" panose="02040604050505020304" pitchFamily="18" charset="0"/>
              </a:rPr>
              <a:t>、</a:t>
            </a:r>
            <a:r>
              <a:rPr lang="en-US" altLang="ja-JP" sz="2400" dirty="0" smtClean="0">
                <a:latin typeface="Century" panose="02040604050505020304" pitchFamily="18" charset="0"/>
              </a:rPr>
              <a:t>20</a:t>
            </a:r>
            <a:r>
              <a:rPr lang="ja-JP" altLang="en-US" sz="2400" dirty="0" err="1" smtClean="0">
                <a:latin typeface="Century" panose="02040604050505020304" pitchFamily="18" charset="0"/>
              </a:rPr>
              <a:t>、</a:t>
            </a:r>
            <a:r>
              <a:rPr lang="en-US" altLang="ja-JP" sz="2400" dirty="0" smtClean="0">
                <a:latin typeface="Century" panose="02040604050505020304" pitchFamily="18" charset="0"/>
              </a:rPr>
              <a:t>32</a:t>
            </a:r>
            <a:r>
              <a:rPr lang="ja-JP" altLang="en-US" sz="2400" dirty="0" err="1" smtClean="0">
                <a:latin typeface="Century" panose="02040604050505020304" pitchFamily="18" charset="0"/>
              </a:rPr>
              <a:t>、</a:t>
            </a:r>
            <a:r>
              <a:rPr lang="en-US" altLang="ja-JP" sz="2400" dirty="0" smtClean="0">
                <a:latin typeface="Century" panose="02040604050505020304" pitchFamily="18" charset="0"/>
              </a:rPr>
              <a:t>40</a:t>
            </a:r>
            <a:r>
              <a:rPr lang="ja-JP" altLang="en-US" sz="2400" dirty="0" err="1" smtClean="0">
                <a:latin typeface="Century" panose="02040604050505020304" pitchFamily="18" charset="0"/>
              </a:rPr>
              <a:t>、</a:t>
            </a:r>
            <a:r>
              <a:rPr lang="en-US" altLang="ja-JP" sz="2400" dirty="0" smtClean="0">
                <a:latin typeface="Century" panose="02040604050505020304" pitchFamily="18" charset="0"/>
              </a:rPr>
              <a:t>64</a:t>
            </a:r>
            <a:r>
              <a:rPr lang="ja-JP" altLang="en-US" sz="2400" dirty="0" smtClean="0">
                <a:latin typeface="Century" panose="02040604050505020304" pitchFamily="18" charset="0"/>
              </a:rPr>
              <a:t>として一つの温度数ごとに</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回ずつ実行し、コストの平均値を求め、比較する。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対象</a:t>
            </a:r>
            <a:r>
              <a:rPr lang="ja-JP" altLang="en-US" sz="2400" dirty="0" smtClean="0">
                <a:latin typeface="Century" panose="02040604050505020304" pitchFamily="18" charset="0"/>
              </a:rPr>
              <a:t>問題：</a:t>
            </a:r>
            <a:r>
              <a:rPr lang="en-US" altLang="ja-JP" sz="2400" dirty="0" smtClean="0">
                <a:latin typeface="Century" panose="02040604050505020304" pitchFamily="18" charset="0"/>
              </a:rPr>
              <a:t>eil101</a:t>
            </a:r>
            <a:endParaRPr lang="en-US" altLang="ja-JP" sz="2400"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335768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t>・</a:t>
                </a:r>
                <a:r>
                  <a:rPr lang="ja-JP" altLang="en-US" sz="2400" dirty="0"/>
                  <a:t>温度</a:t>
                </a:r>
                <a:r>
                  <a:rPr lang="ja-JP" altLang="en-US" sz="2400" dirty="0" smtClean="0"/>
                  <a:t>数：</a:t>
                </a:r>
                <a:r>
                  <a:rPr lang="en-US" altLang="ja-JP" sz="2400" dirty="0" smtClean="0">
                    <a:latin typeface="Century" panose="02040604050505020304" pitchFamily="18" charset="0"/>
                  </a:rPr>
                  <a:t>10</a:t>
                </a:r>
                <a:r>
                  <a:rPr lang="ja-JP" altLang="en-US" sz="2400" dirty="0" err="1"/>
                  <a:t>、</a:t>
                </a:r>
                <a:r>
                  <a:rPr lang="en-US" altLang="ja-JP" sz="2400" dirty="0" smtClean="0">
                    <a:latin typeface="Century" panose="02040604050505020304" pitchFamily="18" charset="0"/>
                  </a:rPr>
                  <a:t>16</a:t>
                </a:r>
                <a:r>
                  <a:rPr lang="ja-JP" altLang="en-US" sz="2400" dirty="0" err="1" smtClean="0">
                    <a:latin typeface="Century" panose="02040604050505020304" pitchFamily="18" charset="0"/>
                  </a:rPr>
                  <a:t>、</a:t>
                </a:r>
                <a:r>
                  <a:rPr lang="en-US" altLang="ja-JP" sz="2400" dirty="0" smtClean="0">
                    <a:latin typeface="Century" panose="02040604050505020304" pitchFamily="18" charset="0"/>
                  </a:rPr>
                  <a:t>20</a:t>
                </a:r>
                <a:r>
                  <a:rPr lang="ja-JP" altLang="en-US" sz="2400" dirty="0" err="1" smtClean="0">
                    <a:latin typeface="Century" panose="02040604050505020304" pitchFamily="18" charset="0"/>
                  </a:rPr>
                  <a:t>、</a:t>
                </a:r>
                <a:r>
                  <a:rPr lang="en-US" altLang="ja-JP" sz="2400" dirty="0" smtClean="0">
                    <a:latin typeface="Century" panose="02040604050505020304" pitchFamily="18" charset="0"/>
                  </a:rPr>
                  <a:t>32</a:t>
                </a:r>
                <a:r>
                  <a:rPr lang="ja-JP" altLang="en-US" sz="2400" dirty="0" err="1" smtClean="0">
                    <a:latin typeface="Century" panose="02040604050505020304" pitchFamily="18" charset="0"/>
                  </a:rPr>
                  <a:t>、</a:t>
                </a:r>
                <a:r>
                  <a:rPr lang="en-US" altLang="ja-JP" sz="2400" dirty="0" smtClean="0">
                    <a:latin typeface="Century" panose="02040604050505020304" pitchFamily="18" charset="0"/>
                  </a:rPr>
                  <a:t>40</a:t>
                </a:r>
                <a:r>
                  <a:rPr lang="ja-JP" altLang="en-US" sz="2400" dirty="0" err="1" smtClean="0">
                    <a:latin typeface="Century" panose="02040604050505020304" pitchFamily="18" charset="0"/>
                  </a:rPr>
                  <a:t>、</a:t>
                </a:r>
                <a:r>
                  <a:rPr lang="en-US" altLang="ja-JP" sz="2400" dirty="0" smtClean="0">
                    <a:latin typeface="Century" panose="02040604050505020304" pitchFamily="18" charset="0"/>
                  </a:rPr>
                  <a:t>64</a:t>
                </a:r>
                <a:endParaRPr lang="en-US" altLang="ja-JP" sz="2400" dirty="0" smtClean="0"/>
              </a:p>
              <a:p>
                <a:pPr marL="109728" indent="0">
                  <a:buNone/>
                </a:pPr>
                <a:endParaRPr lang="en-US" altLang="ja-JP" sz="2400" dirty="0" smtClean="0"/>
              </a:p>
              <a:p>
                <a:pPr marL="109728" indent="0">
                  <a:buNone/>
                </a:pPr>
                <a:r>
                  <a:rPr lang="ja-JP" altLang="en-US" sz="2400" dirty="0" smtClean="0">
                    <a:latin typeface="Century" panose="02040604050505020304" pitchFamily="18" charset="0"/>
                  </a:rPr>
                  <a:t>・最高温度</a:t>
                </a:r>
                <a14:m>
                  <m:oMath xmlns:m="http://schemas.openxmlformats.org/officeDocument/2006/math">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0</m:t>
                        </m:r>
                      </m:sub>
                    </m:sSub>
                    <m:r>
                      <a:rPr lang="en-US" altLang="ja-JP" sz="2400" b="0" i="1" smtClean="0">
                        <a:latin typeface="Cambria Math"/>
                      </a:rPr>
                      <m:t>=630</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最低</a:t>
                </a:r>
                <a:r>
                  <a:rPr lang="ja-JP" altLang="en-US" sz="2400" dirty="0" smtClean="0">
                    <a:latin typeface="Century" panose="02040604050505020304" pitchFamily="18" charset="0"/>
                  </a:rPr>
                  <a:t>温度</a:t>
                </a:r>
                <a14:m>
                  <m:oMath xmlns:m="http://schemas.openxmlformats.org/officeDocument/2006/math">
                    <m:sSub>
                      <m:sSubPr>
                        <m:ctrlPr>
                          <a:rPr lang="en-US" altLang="ja-JP" sz="2400" i="1" smtClean="0">
                            <a:latin typeface="Cambria Math"/>
                          </a:rPr>
                        </m:ctrlPr>
                      </m:sSubPr>
                      <m:e>
                        <m:r>
                          <a:rPr lang="en-US" altLang="ja-JP" sz="2400" b="0" i="1" smtClean="0">
                            <a:latin typeface="Cambria Math"/>
                          </a:rPr>
                          <m:t>𝑇</m:t>
                        </m:r>
                      </m:e>
                      <m:sub>
                        <m:r>
                          <a:rPr lang="en-US" altLang="ja-JP" sz="2400" b="0" i="1" smtClean="0">
                            <a:latin typeface="Cambria Math"/>
                          </a:rPr>
                          <m:t>9</m:t>
                        </m:r>
                      </m:sub>
                    </m:sSub>
                    <m:r>
                      <a:rPr lang="en-US" altLang="ja-JP" sz="2400" b="0" i="1" smtClean="0">
                        <a:latin typeface="Cambria Math"/>
                      </a:rPr>
                      <m:t>=0.0000</m:t>
                    </m:r>
                    <m:r>
                      <a:rPr lang="en-US" altLang="ja-JP" sz="2400" b="0" i="1" smtClean="0">
                        <a:latin typeface="Cambria Math"/>
                      </a:rPr>
                      <m:t>1</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・その他の温度は最高温度と最低温度の間を等比的</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に分割した値を割り当てた。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温度</a:t>
                </a:r>
                <a:r>
                  <a:rPr lang="ja-JP" altLang="en-US" sz="2400" dirty="0" smtClean="0">
                    <a:latin typeface="Century" panose="02040604050505020304" pitchFamily="18" charset="0"/>
                  </a:rPr>
                  <a:t>ごとの探索</a:t>
                </a:r>
                <a:r>
                  <a:rPr lang="en-US" altLang="ja-JP" sz="2400" dirty="0" smtClean="0">
                    <a:latin typeface="Century" panose="02040604050505020304" pitchFamily="18" charset="0"/>
                  </a:rPr>
                  <a:t>(</a:t>
                </a:r>
                <a:r>
                  <a:rPr lang="ja-JP" altLang="en-US" sz="2400" dirty="0" smtClean="0">
                    <a:latin typeface="Century" panose="02040604050505020304" pitchFamily="18" charset="0"/>
                  </a:rPr>
                  <a:t>近傍生成</a:t>
                </a:r>
                <a:r>
                  <a:rPr lang="en-US" altLang="ja-JP" sz="2400" dirty="0" smtClean="0">
                    <a:latin typeface="Century" panose="02040604050505020304" pitchFamily="18" charset="0"/>
                  </a:rPr>
                  <a:t>)</a:t>
                </a:r>
                <a:r>
                  <a:rPr lang="ja-JP" altLang="en-US" sz="2400" dirty="0" smtClean="0">
                    <a:latin typeface="Century" panose="02040604050505020304" pitchFamily="18" charset="0"/>
                  </a:rPr>
                  <a:t>回数：</a:t>
                </a:r>
                <a:r>
                  <a:rPr lang="en-US" altLang="ja-JP" sz="2400" dirty="0">
                    <a:latin typeface="Century" panose="02040604050505020304" pitchFamily="18" charset="0"/>
                  </a:rPr>
                  <a:t>1</a:t>
                </a:r>
                <a:r>
                  <a:rPr lang="en-US" altLang="ja-JP" sz="2400" dirty="0" smtClean="0">
                    <a:latin typeface="Century" panose="02040604050505020304" pitchFamily="18" charset="0"/>
                  </a:rPr>
                  <a:t>0000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・解交換周期：</a:t>
                </a:r>
                <a:r>
                  <a:rPr lang="en-US" altLang="ja-JP" sz="2400" dirty="0" smtClean="0">
                    <a:latin typeface="Century" panose="02040604050505020304" pitchFamily="18" charset="0"/>
                  </a:rPr>
                  <a:t>800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2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1955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温度数ごと</a:t>
            </a:r>
            <a:r>
              <a:rPr lang="ja-JP" altLang="en-US" sz="2400" dirty="0" smtClean="0">
                <a:latin typeface="Century" panose="02040604050505020304" pitchFamily="18" charset="0"/>
              </a:rPr>
              <a:t>の</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回のコストの平均値</a:t>
            </a: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05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温度数が増えるにつれて平均コストが小さくなるという結果になった。</a:t>
            </a:r>
            <a:endParaRPr lang="en-US" altLang="ja-JP" sz="2400" dirty="0" smtClean="0">
              <a:latin typeface="Century" panose="020406040505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54223"/>
            <a:ext cx="5761039" cy="346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852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分散分析を行った結果、温度数によって平均コストに差があることが分かった。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平均コストが小さかった温度数</a:t>
            </a:r>
            <a:r>
              <a:rPr lang="en-US" altLang="ja-JP" sz="2400" dirty="0" smtClean="0">
                <a:latin typeface="Century" panose="02040604050505020304" pitchFamily="18" charset="0"/>
              </a:rPr>
              <a:t>32</a:t>
            </a:r>
            <a:r>
              <a:rPr lang="ja-JP" altLang="en-US" sz="2400" dirty="0" smtClean="0">
                <a:latin typeface="Century" panose="02040604050505020304" pitchFamily="18" charset="0"/>
              </a:rPr>
              <a:t>と</a:t>
            </a:r>
            <a:r>
              <a:rPr lang="en-US" altLang="ja-JP" sz="2400" dirty="0" smtClean="0">
                <a:latin typeface="Century" panose="02040604050505020304" pitchFamily="18" charset="0"/>
              </a:rPr>
              <a:t>64</a:t>
            </a:r>
            <a:r>
              <a:rPr lang="ja-JP" altLang="en-US" sz="2400" dirty="0" smtClean="0">
                <a:latin typeface="Century" panose="02040604050505020304" pitchFamily="18" charset="0"/>
              </a:rPr>
              <a:t>で</a:t>
            </a:r>
            <a:r>
              <a:rPr lang="en-US" altLang="ja-JP" sz="2400" dirty="0" smtClean="0">
                <a:latin typeface="Century" panose="02040604050505020304" pitchFamily="18" charset="0"/>
              </a:rPr>
              <a:t>t</a:t>
            </a:r>
            <a:r>
              <a:rPr lang="ja-JP" altLang="en-US" sz="2400" dirty="0" smtClean="0">
                <a:latin typeface="Century" panose="02040604050505020304" pitchFamily="18" charset="0"/>
              </a:rPr>
              <a:t>検定を行った結果、二つの平均コストに有意差はなかった。</a:t>
            </a: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39467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考察</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①温度数を増やすと単純に探索の数が増えるので良い解を見つけやすくなったと考えられる。</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②最低温度と最高温度を一定にして温度数を増やしていくと温度同士の値が近い値になる。</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すると</a:t>
                </a:r>
                <a14:m>
                  <m:oMath xmlns:m="http://schemas.openxmlformats.org/officeDocument/2006/math">
                    <m:r>
                      <a:rPr lang="ja-JP" altLang="en-US" sz="2400" i="1" smtClean="0">
                        <a:latin typeface="Cambria Math"/>
                      </a:rPr>
                      <m:t>∆</m:t>
                    </m:r>
                    <m:r>
                      <a:rPr lang="en-US" altLang="ja-JP" sz="2400" b="0" i="1" smtClean="0">
                        <a:latin typeface="Cambria Math"/>
                      </a:rPr>
                      <m:t>𝑇</m:t>
                    </m:r>
                    <m:r>
                      <a:rPr lang="en-US" altLang="ja-JP" sz="2400" b="0" i="1" smtClean="0">
                        <a:latin typeface="Cambria Math"/>
                      </a:rPr>
                      <m:t>∗∆</m:t>
                    </m:r>
                    <m:r>
                      <a:rPr lang="en-US" altLang="ja-JP" sz="2400" b="0" i="1" smtClean="0">
                        <a:latin typeface="Cambria Math"/>
                        <a:ea typeface="Cambria Math"/>
                      </a:rPr>
                      <m:t>𝐸</m:t>
                    </m:r>
                    <m:r>
                      <a:rPr lang="en-US" altLang="ja-JP" sz="2400" b="0" i="1" smtClean="0">
                        <a:latin typeface="Cambria Math"/>
                        <a:ea typeface="Cambria Math"/>
                      </a:rPr>
                      <m:t>&gt;0</m:t>
                    </m:r>
                  </m:oMath>
                </a14:m>
                <a:r>
                  <a:rPr lang="ja-JP" altLang="en-US" sz="2400" dirty="0" smtClean="0">
                    <a:latin typeface="Century" panose="02040604050505020304" pitchFamily="18" charset="0"/>
                  </a:rPr>
                  <a:t>の場合の解交換確率</a:t>
                </a:r>
                <a14:m>
                  <m:oMath xmlns:m="http://schemas.openxmlformats.org/officeDocument/2006/math">
                    <m:r>
                      <a:rPr lang="en-US" altLang="ja-JP" sz="2400" b="0" i="1" smtClean="0">
                        <a:latin typeface="Cambria Math"/>
                      </a:rPr>
                      <m:t>𝑃</m:t>
                    </m:r>
                    <m:r>
                      <a:rPr lang="en-US" altLang="ja-JP" sz="2400" b="0" i="1" smtClean="0">
                        <a:latin typeface="Cambria Math"/>
                      </a:rPr>
                      <m:t>=</m:t>
                    </m:r>
                    <m:r>
                      <m:rPr>
                        <m:sty m:val="p"/>
                      </m:rPr>
                      <a:rPr lang="en-US" altLang="ja-JP" sz="2400" b="0" i="0" smtClean="0">
                        <a:latin typeface="Cambria Math"/>
                      </a:rPr>
                      <m:t>exp</m:t>
                    </m:r>
                    <m:r>
                      <a:rPr lang="en-US" altLang="ja-JP" sz="2400" b="0" i="1" smtClean="0">
                        <a:latin typeface="Cambria Math"/>
                      </a:rPr>
                      <m:t>⁡(−</m:t>
                    </m:r>
                    <m:f>
                      <m:fPr>
                        <m:ctrlPr>
                          <a:rPr lang="en-US" altLang="ja-JP" sz="2400" b="0" i="1" smtClean="0">
                            <a:latin typeface="Cambria Math"/>
                            <a:ea typeface="Cambria Math"/>
                          </a:rPr>
                        </m:ctrlPr>
                      </m:fPr>
                      <m:num>
                        <m:r>
                          <a:rPr lang="en-US" altLang="ja-JP" sz="2400" b="0" i="1" smtClean="0">
                            <a:latin typeface="Cambria Math"/>
                            <a:ea typeface="Cambria Math"/>
                          </a:rPr>
                          <m:t>∆</m:t>
                        </m:r>
                        <m:r>
                          <a:rPr lang="en-US" altLang="ja-JP" sz="2400" b="0" i="1" smtClean="0">
                            <a:latin typeface="Cambria Math"/>
                            <a:ea typeface="Cambria Math"/>
                          </a:rPr>
                          <m:t>𝑇</m:t>
                        </m:r>
                        <m:r>
                          <a:rPr lang="en-US" altLang="ja-JP" sz="2400" b="0" i="1" smtClean="0">
                            <a:latin typeface="Cambria Math"/>
                            <a:ea typeface="Cambria Math"/>
                          </a:rPr>
                          <m:t>∗∆</m:t>
                        </m:r>
                        <m:r>
                          <a:rPr lang="en-US" altLang="ja-JP" sz="2400" b="0" i="1" smtClean="0">
                            <a:latin typeface="Cambria Math"/>
                            <a:ea typeface="Cambria Math"/>
                          </a:rPr>
                          <m:t>𝐸</m:t>
                        </m:r>
                      </m:num>
                      <m:den>
                        <m:r>
                          <a:rPr lang="en-US" altLang="ja-JP" sz="2400" b="0" i="1" smtClean="0">
                            <a:latin typeface="Cambria Math"/>
                            <a:ea typeface="Cambria Math"/>
                          </a:rPr>
                          <m:t>𝑇</m:t>
                        </m:r>
                        <m:r>
                          <a:rPr lang="en-US" altLang="ja-JP" sz="2400" b="0" i="1" smtClean="0">
                            <a:latin typeface="Cambria Math"/>
                            <a:ea typeface="Cambria Math"/>
                          </a:rPr>
                          <m:t>∗</m:t>
                        </m:r>
                        <m:sSup>
                          <m:sSupPr>
                            <m:ctrlPr>
                              <a:rPr lang="en-US" altLang="ja-JP" sz="2400" b="0" i="1" smtClean="0">
                                <a:latin typeface="Cambria Math"/>
                                <a:ea typeface="Cambria Math"/>
                              </a:rPr>
                            </m:ctrlPr>
                          </m:sSupPr>
                          <m:e>
                            <m:r>
                              <a:rPr lang="en-US" altLang="ja-JP" sz="2400" b="0" i="1" smtClean="0">
                                <a:latin typeface="Cambria Math"/>
                                <a:ea typeface="Cambria Math"/>
                              </a:rPr>
                              <m:t>𝑇</m:t>
                            </m:r>
                          </m:e>
                          <m:sup>
                            <m:r>
                              <a:rPr lang="en-US" altLang="ja-JP" sz="2400" b="0" i="1" smtClean="0">
                                <a:latin typeface="Cambria Math"/>
                                <a:ea typeface="Cambria Math"/>
                              </a:rPr>
                              <m:t>′</m:t>
                            </m:r>
                          </m:sup>
                        </m:sSup>
                      </m:den>
                    </m:f>
                    <m:r>
                      <a:rPr lang="en-US" altLang="ja-JP" sz="2400" b="0" i="1" smtClean="0">
                        <a:latin typeface="Cambria Math"/>
                        <a:ea typeface="Cambria Math"/>
                      </a:rPr>
                      <m:t>)</m:t>
                    </m:r>
                  </m:oMath>
                </a14:m>
                <a:r>
                  <a:rPr lang="ja-JP" altLang="en-US" sz="2400" dirty="0" smtClean="0">
                    <a:latin typeface="Century" panose="02040604050505020304" pitchFamily="18" charset="0"/>
                  </a:rPr>
                  <a:t>の値が大きくなるため解交換が起きやすくなる。そのため低温で局所解へ陥った解が高温で再び探索され、その結果良い解が得られたと考えられる。</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500" dirty="0">
                  <a:latin typeface="Century" panose="02040604050505020304" pitchFamily="18" charset="0"/>
                </a:endParaRPr>
              </a:p>
              <a:p>
                <a:pPr marL="109728" indent="0" algn="ctr">
                  <a:buNone/>
                </a:pPr>
                <a:r>
                  <a:rPr lang="ja-JP" altLang="en-US" sz="2400" dirty="0" smtClean="0">
                    <a:latin typeface="Century" panose="02040604050505020304" pitchFamily="18" charset="0"/>
                  </a:rPr>
                  <a:t>今回の実験結果から、温度数を</a:t>
                </a:r>
                <a:r>
                  <a:rPr lang="en-US" altLang="ja-JP" sz="2400" dirty="0" smtClean="0">
                    <a:latin typeface="Century" panose="02040604050505020304" pitchFamily="18" charset="0"/>
                  </a:rPr>
                  <a:t>64</a:t>
                </a:r>
                <a:r>
                  <a:rPr lang="ja-JP" altLang="en-US" sz="2400" dirty="0" smtClean="0">
                    <a:latin typeface="Century" panose="02040604050505020304" pitchFamily="18" charset="0"/>
                  </a:rPr>
                  <a:t>とする。</a:t>
                </a: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908" r="-3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44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6946</TotalTime>
  <Words>359</Words>
  <Application>Microsoft Office PowerPoint</Application>
  <PresentationFormat>画面に合わせる (4:3)</PresentationFormat>
  <Paragraphs>73</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アーバン</vt:lpstr>
      <vt:lpstr>       　     卒業論文経過報告  </vt:lpstr>
      <vt:lpstr>今週</vt:lpstr>
      <vt:lpstr>プログラムの変更点</vt:lpstr>
      <vt:lpstr>温度数の検証</vt:lpstr>
      <vt:lpstr>実験方法</vt:lpstr>
      <vt:lpstr>実験方法</vt:lpstr>
      <vt:lpstr>結果</vt:lpstr>
      <vt:lpstr>結果</vt:lpstr>
      <vt:lpstr>考察</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529</cp:revision>
  <dcterms:created xsi:type="dcterms:W3CDTF">2015-11-15T17:26:41Z</dcterms:created>
  <dcterms:modified xsi:type="dcterms:W3CDTF">2016-03-14T23:32:04Z</dcterms:modified>
</cp:coreProperties>
</file>