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6"/>
  </p:notesMasterIdLst>
  <p:sldIdLst>
    <p:sldId id="256" r:id="rId2"/>
    <p:sldId id="258" r:id="rId3"/>
    <p:sldId id="310" r:id="rId4"/>
    <p:sldId id="311" r:id="rId5"/>
    <p:sldId id="261" r:id="rId6"/>
    <p:sldId id="313" r:id="rId7"/>
    <p:sldId id="317" r:id="rId8"/>
    <p:sldId id="277" r:id="rId9"/>
    <p:sldId id="314" r:id="rId10"/>
    <p:sldId id="315" r:id="rId11"/>
    <p:sldId id="316" r:id="rId12"/>
    <p:sldId id="300" r:id="rId13"/>
    <p:sldId id="318" r:id="rId14"/>
    <p:sldId id="285" r:id="rId1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5029B9-A0D8-4BD9-A5B8-CDFC6378E4D1}" type="datetimeFigureOut">
              <a:rPr kumimoji="1" lang="ja-JP" altLang="en-US" smtClean="0"/>
              <a:t>2016/4/11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62E667-E1DB-4C13-B0C3-C83319A04577}" type="slidenum">
              <a:rPr kumimoji="1" lang="ja-JP" altLang="en-US" smtClean="0"/>
              <a:t>‹#›</a:t>
            </a:fld>
            <a:endParaRPr kumimoji="1" lang="ja-JP" altLang="en-US"/>
          </a:p>
        </p:txBody>
      </p:sp>
    </p:spTree>
    <p:extLst>
      <p:ext uri="{BB962C8B-B14F-4D97-AF65-F5344CB8AC3E}">
        <p14:creationId xmlns:p14="http://schemas.microsoft.com/office/powerpoint/2010/main" val="17863491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3" name="正方形/長方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正方形/長方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正方形/長方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正方形/長方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正方形/長方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角丸四角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角丸四角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正方形/長方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正方形/長方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タイトル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ja-JP" altLang="en-US" smtClean="0"/>
              <a:t>マスター タイトルの書式設定</a:t>
            </a:r>
            <a:endParaRPr kumimoji="0" lang="en-US"/>
          </a:p>
        </p:txBody>
      </p:sp>
      <p:sp>
        <p:nvSpPr>
          <p:cNvPr id="9" name="サブタイトル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マスター サブタイトルの書式設定</a:t>
            </a:r>
            <a:endParaRPr kumimoji="0" lang="en-US"/>
          </a:p>
        </p:txBody>
      </p:sp>
      <p:sp>
        <p:nvSpPr>
          <p:cNvPr id="28" name="日付プレースホルダー 27"/>
          <p:cNvSpPr>
            <a:spLocks noGrp="1"/>
          </p:cNvSpPr>
          <p:nvPr>
            <p:ph type="dt" sz="half" idx="10"/>
          </p:nvPr>
        </p:nvSpPr>
        <p:spPr>
          <a:xfrm>
            <a:off x="6705600" y="4206240"/>
            <a:ext cx="960120" cy="457200"/>
          </a:xfrm>
        </p:spPr>
        <p:txBody>
          <a:bodyPr/>
          <a:lstStyle/>
          <a:p>
            <a:fld id="{3F459390-1E1C-411D-8458-89103E8FCADA}" type="datetimeFigureOut">
              <a:rPr kumimoji="1" lang="ja-JP" altLang="en-US" smtClean="0"/>
              <a:t>2016/4/11</a:t>
            </a:fld>
            <a:endParaRPr kumimoji="1" lang="ja-JP" altLang="en-US"/>
          </a:p>
        </p:txBody>
      </p:sp>
      <p:sp>
        <p:nvSpPr>
          <p:cNvPr id="17" name="フッター プレースホルダー 16"/>
          <p:cNvSpPr>
            <a:spLocks noGrp="1"/>
          </p:cNvSpPr>
          <p:nvPr>
            <p:ph type="ftr" sz="quarter" idx="11"/>
          </p:nvPr>
        </p:nvSpPr>
        <p:spPr>
          <a:xfrm>
            <a:off x="5410200" y="4205288"/>
            <a:ext cx="1295400" cy="457200"/>
          </a:xfrm>
        </p:spPr>
        <p:txBody>
          <a:bodyPr/>
          <a:lstStyle/>
          <a:p>
            <a:endParaRPr kumimoji="1" lang="ja-JP" altLang="en-US"/>
          </a:p>
        </p:txBody>
      </p:sp>
      <p:sp>
        <p:nvSpPr>
          <p:cNvPr id="29" name="スライド番号プレースホルダー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2016/4/11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81800" y="1143000"/>
            <a:ext cx="1905000" cy="5486400"/>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143000"/>
            <a:ext cx="6248400" cy="5486400"/>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2016/4/11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2016/4/11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2016/4/11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3F459390-1E1C-411D-8458-89103E8FCADA}" type="datetimeFigureOut">
              <a:rPr kumimoji="1" lang="ja-JP" altLang="en-US" smtClean="0"/>
              <a:t>2016/4/11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1143000"/>
            <a:ext cx="8382000" cy="1069848"/>
          </a:xfrm>
        </p:spPr>
        <p:txBody>
          <a:bodyPr anchor="ctr"/>
          <a:lstStyle>
            <a:lvl1pPr>
              <a:defRPr sz="4000" b="0" i="0" cap="none" baseline="0"/>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6" name="日付プレースホルダー 25"/>
          <p:cNvSpPr>
            <a:spLocks noGrp="1"/>
          </p:cNvSpPr>
          <p:nvPr>
            <p:ph type="dt" sz="half" idx="10"/>
          </p:nvPr>
        </p:nvSpPr>
        <p:spPr/>
        <p:txBody>
          <a:bodyPr rtlCol="0"/>
          <a:lstStyle/>
          <a:p>
            <a:fld id="{3F459390-1E1C-411D-8458-89103E8FCADA}" type="datetimeFigureOut">
              <a:rPr kumimoji="1" lang="ja-JP" altLang="en-US" smtClean="0"/>
              <a:t>2016/4/11</a:t>
            </a:fld>
            <a:endParaRPr kumimoji="1" lang="ja-JP" altLang="en-US"/>
          </a:p>
        </p:txBody>
      </p:sp>
      <p:sp>
        <p:nvSpPr>
          <p:cNvPr id="27" name="スライド番号プレースホルダー 26"/>
          <p:cNvSpPr>
            <a:spLocks noGrp="1"/>
          </p:cNvSpPr>
          <p:nvPr>
            <p:ph type="sldNum" sz="quarter" idx="11"/>
          </p:nvPr>
        </p:nvSpPr>
        <p:spPr/>
        <p:txBody>
          <a:bodyPr rtlCol="0"/>
          <a:lstStyle/>
          <a:p>
            <a:fld id="{ECEFB5F6-5B7B-4331-8236-B68E28616C2C}" type="slidenum">
              <a:rPr kumimoji="1" lang="ja-JP" altLang="en-US" smtClean="0"/>
              <a:t>‹#›</a:t>
            </a:fld>
            <a:endParaRPr kumimoji="1" lang="ja-JP" altLang="en-US"/>
          </a:p>
        </p:txBody>
      </p:sp>
      <p:sp>
        <p:nvSpPr>
          <p:cNvPr id="28" name="フッター プレースホルダー 27"/>
          <p:cNvSpPr>
            <a:spLocks noGrp="1"/>
          </p:cNvSpPr>
          <p:nvPr>
            <p:ph type="ftr" sz="quarter" idx="12"/>
          </p:nvPr>
        </p:nvSpPr>
        <p:spPr/>
        <p:txBody>
          <a:bodyPr rtlCol="0"/>
          <a:lstStyle/>
          <a:p>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a:xfrm>
            <a:off x="6583680" y="612648"/>
            <a:ext cx="957264" cy="457200"/>
          </a:xfrm>
        </p:spPr>
        <p:txBody>
          <a:bodyPr/>
          <a:lstStyle/>
          <a:p>
            <a:fld id="{3F459390-1E1C-411D-8458-89103E8FCADA}" type="datetimeFigureOut">
              <a:rPr kumimoji="1" lang="ja-JP" altLang="en-US" smtClean="0"/>
              <a:t>2016/4/11</a:t>
            </a:fld>
            <a:endParaRPr kumimoji="1" lang="ja-JP" altLang="en-US"/>
          </a:p>
        </p:txBody>
      </p:sp>
      <p:sp>
        <p:nvSpPr>
          <p:cNvPr id="4" name="フッター プレースホルダー 3"/>
          <p:cNvSpPr>
            <a:spLocks noGrp="1"/>
          </p:cNvSpPr>
          <p:nvPr>
            <p:ph type="ftr" sz="quarter" idx="11"/>
          </p:nvPr>
        </p:nvSpPr>
        <p:spPr>
          <a:xfrm>
            <a:off x="5257800" y="612648"/>
            <a:ext cx="1325880" cy="457200"/>
          </a:xfrm>
        </p:spPr>
        <p:txBody>
          <a:bodyPr/>
          <a:lstStyle/>
          <a:p>
            <a:endParaRPr kumimoji="1" lang="ja-JP" altLang="en-US"/>
          </a:p>
        </p:txBody>
      </p:sp>
      <p:sp>
        <p:nvSpPr>
          <p:cNvPr id="5" name="スライド番号プレースホルダー 4"/>
          <p:cNvSpPr>
            <a:spLocks noGrp="1"/>
          </p:cNvSpPr>
          <p:nvPr>
            <p:ph type="sldNum" sz="quarter" idx="12"/>
          </p:nvPr>
        </p:nvSpPr>
        <p:spPr>
          <a:xfrm>
            <a:off x="8174736" y="2272"/>
            <a:ext cx="762000" cy="365760"/>
          </a:xfrm>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F459390-1E1C-411D-8458-89103E8FCADA}" type="datetimeFigureOut">
              <a:rPr kumimoji="1" lang="ja-JP" altLang="en-US" smtClean="0"/>
              <a:t>2016/4/11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353496" y="1101970"/>
            <a:ext cx="3383280" cy="877824"/>
          </a:xfrm>
        </p:spPr>
        <p:txBody>
          <a:bodyPr anchor="b"/>
          <a:lstStyle>
            <a:lvl1pPr algn="l">
              <a:buNone/>
              <a:defRPr sz="1800" b="1"/>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3F459390-1E1C-411D-8458-89103E8FCADA}" type="datetimeFigureOut">
              <a:rPr kumimoji="1" lang="ja-JP" altLang="en-US" smtClean="0"/>
              <a:t>2016/4/11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ja-JP" altLang="en-US" smtClean="0"/>
              <a:t>アイコンをクリックして図を追加</a:t>
            </a:r>
            <a:endParaRPr kumimoji="0" lang="en-US" dirty="0"/>
          </a:p>
        </p:txBody>
      </p:sp>
      <p:sp>
        <p:nvSpPr>
          <p:cNvPr id="4" name="テキスト プレースホルダー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3F459390-1E1C-411D-8458-89103E8FCADA}" type="datetimeFigureOut">
              <a:rPr kumimoji="1" lang="ja-JP" altLang="en-US" smtClean="0"/>
              <a:t>2016/4/11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正方形/長方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正方形/長方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正方形/長方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正方形/長方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正方形/長方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角丸四角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角丸四角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正方形/長方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正方形/長方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正方形/長方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正方形/長方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正方形/長方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正方形/長方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タイトル プレースホルダー 21"/>
          <p:cNvSpPr>
            <a:spLocks noGrp="1"/>
          </p:cNvSpPr>
          <p:nvPr>
            <p:ph type="title"/>
          </p:nvPr>
        </p:nvSpPr>
        <p:spPr>
          <a:xfrm>
            <a:off x="457200" y="1143000"/>
            <a:ext cx="8229600" cy="1066800"/>
          </a:xfrm>
          <a:prstGeom prst="rect">
            <a:avLst/>
          </a:prstGeom>
        </p:spPr>
        <p:txBody>
          <a:bodyPr vert="horz" anchor="ctr">
            <a:normAutofit/>
          </a:bodyPr>
          <a:lstStyle/>
          <a:p>
            <a:r>
              <a:rPr kumimoji="0" lang="ja-JP" altLang="en-US" smtClean="0"/>
              <a:t>マスター タイトルの書式設定</a:t>
            </a:r>
            <a:endParaRPr kumimoji="0" lang="en-US"/>
          </a:p>
        </p:txBody>
      </p:sp>
      <p:sp>
        <p:nvSpPr>
          <p:cNvPr id="13" name="テキスト プレースホルダー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ー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F459390-1E1C-411D-8458-89103E8FCADA}" type="datetimeFigureOut">
              <a:rPr kumimoji="1" lang="ja-JP" altLang="en-US" smtClean="0"/>
              <a:t>2016/4/11</a:t>
            </a:fld>
            <a:endParaRPr kumimoji="1" lang="ja-JP" altLang="en-US"/>
          </a:p>
        </p:txBody>
      </p:sp>
      <p:sp>
        <p:nvSpPr>
          <p:cNvPr id="3" name="フッター プレースホルダー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kumimoji="1" lang="ja-JP" altLang="en-US"/>
          </a:p>
        </p:txBody>
      </p:sp>
      <p:sp>
        <p:nvSpPr>
          <p:cNvPr id="23" name="スライド番号プレースホルダー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CEFB5F6-5B7B-4331-8236-B68E28616C2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1"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1"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1"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1"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1"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1"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1"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1"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1"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1" sz="1400" kern="1200" baseline="0">
          <a:solidFill>
            <a:schemeClr val="accent3"/>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57200" y="764705"/>
            <a:ext cx="8458200" cy="3107208"/>
          </a:xfrm>
        </p:spPr>
        <p:txBody>
          <a:bodyPr>
            <a:normAutofit fontScale="90000"/>
          </a:bodyPr>
          <a:lstStyle/>
          <a:p>
            <a:pPr algn="ctr"/>
            <a:r>
              <a:rPr lang="en-US" altLang="ja-JP" dirty="0"/>
              <a:t/>
            </a:r>
            <a:br>
              <a:rPr lang="en-US" altLang="ja-JP" dirty="0"/>
            </a:br>
            <a:r>
              <a:rPr lang="en-US" altLang="ja-JP" dirty="0" smtClean="0"/>
              <a:t/>
            </a:r>
            <a:br>
              <a:rPr lang="en-US" altLang="ja-JP" dirty="0" smtClean="0"/>
            </a:br>
            <a:r>
              <a:rPr lang="en-US" altLang="ja-JP" dirty="0"/>
              <a:t/>
            </a:r>
            <a:br>
              <a:rPr lang="en-US" altLang="ja-JP" dirty="0"/>
            </a:br>
            <a:r>
              <a:rPr lang="en-US" altLang="ja-JP" dirty="0" smtClean="0"/>
              <a:t/>
            </a:r>
            <a:br>
              <a:rPr lang="en-US" altLang="ja-JP" dirty="0" smtClean="0"/>
            </a:br>
            <a:r>
              <a:rPr lang="en-US" altLang="ja-JP" dirty="0"/>
              <a:t/>
            </a:r>
            <a:br>
              <a:rPr lang="en-US" altLang="ja-JP" dirty="0"/>
            </a:br>
            <a:r>
              <a:rPr lang="en-US" altLang="ja-JP" dirty="0" smtClean="0"/>
              <a:t/>
            </a:r>
            <a:br>
              <a:rPr lang="en-US" altLang="ja-JP" dirty="0" smtClean="0"/>
            </a:br>
            <a:r>
              <a:rPr lang="en-US" altLang="ja-JP" dirty="0"/>
              <a:t/>
            </a:r>
            <a:br>
              <a:rPr lang="en-US" altLang="ja-JP" dirty="0"/>
            </a:br>
            <a:r>
              <a:rPr lang="ja-JP" altLang="en-US" dirty="0" smtClean="0"/>
              <a:t>　</a:t>
            </a:r>
            <a:r>
              <a:rPr lang="en-US" altLang="ja-JP" dirty="0" smtClean="0"/>
              <a:t/>
            </a:r>
            <a:br>
              <a:rPr lang="en-US" altLang="ja-JP" dirty="0" smtClean="0"/>
            </a:b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ja-JP" altLang="en-US" smtClean="0"/>
              <a:t>卒業論文経過報告</a:t>
            </a:r>
            <a:r>
              <a:rPr lang="en-US" altLang="ja-JP" dirty="0"/>
              <a:t/>
            </a:r>
            <a:br>
              <a:rPr lang="en-US" altLang="ja-JP" dirty="0"/>
            </a:br>
            <a:r>
              <a:rPr lang="en-US" altLang="ja-JP" dirty="0" smtClean="0"/>
              <a:t/>
            </a:r>
            <a:br>
              <a:rPr lang="en-US" altLang="ja-JP" dirty="0" smtClean="0"/>
            </a:br>
            <a:endParaRPr kumimoji="1" lang="ja-JP" altLang="en-US" dirty="0"/>
          </a:p>
        </p:txBody>
      </p:sp>
      <p:sp>
        <p:nvSpPr>
          <p:cNvPr id="3" name="サブタイトル 2"/>
          <p:cNvSpPr>
            <a:spLocks noGrp="1"/>
          </p:cNvSpPr>
          <p:nvPr>
            <p:ph type="subTitle" idx="1"/>
          </p:nvPr>
        </p:nvSpPr>
        <p:spPr/>
        <p:txBody>
          <a:bodyPr/>
          <a:lstStyle/>
          <a:p>
            <a:r>
              <a:rPr lang="en-US" altLang="ja-JP" dirty="0" smtClean="0">
                <a:latin typeface="Century" panose="02040604050505020304" pitchFamily="18" charset="0"/>
              </a:rPr>
              <a:t>13x3015</a:t>
            </a:r>
          </a:p>
          <a:p>
            <a:r>
              <a:rPr kumimoji="1" lang="ja-JP" altLang="en-US" dirty="0" smtClean="0">
                <a:latin typeface="Century" panose="02040604050505020304" pitchFamily="18" charset="0"/>
              </a:rPr>
              <a:t>岡本啓吾</a:t>
            </a:r>
            <a:endParaRPr kumimoji="1" lang="ja-JP" altLang="en-US" dirty="0">
              <a:latin typeface="Century" panose="02040604050505020304" pitchFamily="18" charset="0"/>
            </a:endParaRPr>
          </a:p>
        </p:txBody>
      </p:sp>
    </p:spTree>
    <p:extLst>
      <p:ext uri="{BB962C8B-B14F-4D97-AF65-F5344CB8AC3E}">
        <p14:creationId xmlns:p14="http://schemas.microsoft.com/office/powerpoint/2010/main" val="3155981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結果</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1050" dirty="0" smtClean="0">
              <a:latin typeface="Century" panose="02040604050505020304" pitchFamily="18" charset="0"/>
            </a:endParaRPr>
          </a:p>
          <a:p>
            <a:pPr marL="109728" indent="0">
              <a:buNone/>
            </a:pPr>
            <a:r>
              <a:rPr lang="ja-JP" altLang="en-US" sz="2400" dirty="0">
                <a:latin typeface="Century" panose="02040604050505020304" pitchFamily="18" charset="0"/>
              </a:rPr>
              <a:t>レプリカ数</a:t>
            </a:r>
            <a:r>
              <a:rPr lang="ja-JP" altLang="en-US" sz="2400" dirty="0" smtClean="0">
                <a:latin typeface="Century" panose="02040604050505020304" pitchFamily="18" charset="0"/>
              </a:rPr>
              <a:t>が少ないほど平均コストが小さいという結果になった。</a:t>
            </a:r>
            <a:endParaRPr lang="en-US" altLang="ja-JP" sz="2400" dirty="0" smtClean="0">
              <a:latin typeface="Century" panose="020406040505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509" y="1412776"/>
            <a:ext cx="7048982" cy="423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5045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結果</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1050" dirty="0" smtClean="0">
              <a:latin typeface="Century" panose="02040604050505020304" pitchFamily="18" charset="0"/>
            </a:endParaRPr>
          </a:p>
          <a:p>
            <a:pPr marL="109728" indent="0">
              <a:buNone/>
            </a:pPr>
            <a:r>
              <a:rPr lang="ja-JP" altLang="en-US" sz="2400" dirty="0">
                <a:latin typeface="Century" panose="02040604050505020304" pitchFamily="18" charset="0"/>
              </a:rPr>
              <a:t>レプリカ数</a:t>
            </a:r>
            <a:r>
              <a:rPr lang="ja-JP" altLang="en-US" sz="2400" dirty="0" smtClean="0">
                <a:latin typeface="Century" panose="02040604050505020304" pitchFamily="18" charset="0"/>
              </a:rPr>
              <a:t>が少ないほど平均コストが小さいという結果になった。</a:t>
            </a:r>
            <a:endParaRPr lang="en-US" altLang="ja-JP" sz="2400" dirty="0" smtClean="0">
              <a:latin typeface="Century" panose="02040604050505020304"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509" y="1412776"/>
            <a:ext cx="7048982" cy="423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95096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考察</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en-US" altLang="ja-JP" sz="2400" dirty="0">
                <a:latin typeface="Century" panose="02040604050505020304" pitchFamily="18" charset="0"/>
              </a:rPr>
              <a:t>a</a:t>
            </a:r>
            <a:r>
              <a:rPr lang="en-US" altLang="ja-JP" sz="2400" dirty="0" smtClean="0">
                <a:latin typeface="Century" panose="02040604050505020304" pitchFamily="18" charset="0"/>
              </a:rPr>
              <a:t>tt48</a:t>
            </a:r>
            <a:r>
              <a:rPr lang="ja-JP" altLang="en-US" sz="2400" dirty="0" smtClean="0">
                <a:latin typeface="Century" panose="02040604050505020304" pitchFamily="18" charset="0"/>
              </a:rPr>
              <a:t>以外の問題ではレプリカ数が少ないほど良い結果が得られた。</a:t>
            </a:r>
            <a:endParaRPr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総探索</a:t>
            </a:r>
            <a:r>
              <a:rPr lang="ja-JP" altLang="en-US" sz="2400" dirty="0" smtClean="0">
                <a:latin typeface="Century" panose="02040604050505020304" pitchFamily="18" charset="0"/>
              </a:rPr>
              <a:t>回数が同じになるようにレプリカごとの探索回数を調整したため、レプリカ数が少ないほどレプリカごとの探索回数は多く、レプリカ数が多いほどレプリカごとの探索回数は少ない。</a:t>
            </a:r>
            <a:endParaRPr lang="en-US" altLang="ja-JP" sz="2400" dirty="0">
              <a:latin typeface="Century" panose="02040604050505020304" pitchFamily="18" charset="0"/>
            </a:endParaRPr>
          </a:p>
          <a:p>
            <a:pPr marL="109728" indent="0">
              <a:buNone/>
            </a:pPr>
            <a:r>
              <a:rPr lang="ja-JP" altLang="en-US" sz="2400" dirty="0">
                <a:latin typeface="Century" panose="02040604050505020304" pitchFamily="18" charset="0"/>
              </a:rPr>
              <a:t>そのため</a:t>
            </a:r>
            <a:r>
              <a:rPr lang="ja-JP" altLang="en-US" sz="2400" dirty="0" smtClean="0">
                <a:latin typeface="Century" panose="02040604050505020304" pitchFamily="18" charset="0"/>
              </a:rPr>
              <a:t>、レプリカ数が少ないほど良い結果が得られたと考えられる。</a:t>
            </a: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p:txBody>
      </p:sp>
    </p:spTree>
    <p:extLst>
      <p:ext uri="{BB962C8B-B14F-4D97-AF65-F5344CB8AC3E}">
        <p14:creationId xmlns:p14="http://schemas.microsoft.com/office/powerpoint/2010/main" val="34444041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考察</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実験結果より、</a:t>
            </a:r>
            <a:r>
              <a:rPr lang="ja-JP" altLang="en-US" sz="2400" dirty="0">
                <a:latin typeface="Century" panose="02040604050505020304" pitchFamily="18" charset="0"/>
              </a:rPr>
              <a:t>問題ごと</a:t>
            </a:r>
            <a:r>
              <a:rPr lang="ja-JP" altLang="en-US" sz="2400" dirty="0" smtClean="0">
                <a:latin typeface="Century" panose="02040604050505020304" pitchFamily="18" charset="0"/>
              </a:rPr>
              <a:t>のレプリカ数を以下のように設定する。</a:t>
            </a:r>
            <a:endParaRPr lang="en-US" altLang="ja-JP" sz="2400" dirty="0" smtClean="0">
              <a:latin typeface="Century" panose="02040604050505020304" pitchFamily="18" charset="0"/>
            </a:endParaRPr>
          </a:p>
        </p:txBody>
      </p:sp>
      <p:graphicFrame>
        <p:nvGraphicFramePr>
          <p:cNvPr id="4" name="表 3"/>
          <p:cNvGraphicFramePr>
            <a:graphicFrameLocks noGrp="1"/>
          </p:cNvGraphicFramePr>
          <p:nvPr>
            <p:extLst>
              <p:ext uri="{D42A27DB-BD31-4B8C-83A1-F6EECF244321}">
                <p14:modId xmlns:p14="http://schemas.microsoft.com/office/powerpoint/2010/main" val="3905082840"/>
              </p:ext>
            </p:extLst>
          </p:nvPr>
        </p:nvGraphicFramePr>
        <p:xfrm>
          <a:off x="2339752" y="2636912"/>
          <a:ext cx="3888432" cy="2304255"/>
        </p:xfrm>
        <a:graphic>
          <a:graphicData uri="http://schemas.openxmlformats.org/drawingml/2006/table">
            <a:tbl>
              <a:tblPr>
                <a:tableStyleId>{616DA210-FB5B-4158-B5E0-FEB733F419BA}</a:tableStyleId>
              </a:tblPr>
              <a:tblGrid>
                <a:gridCol w="1866447"/>
                <a:gridCol w="2021985"/>
              </a:tblGrid>
              <a:tr h="460851">
                <a:tc>
                  <a:txBody>
                    <a:bodyPr/>
                    <a:lstStyle/>
                    <a:p>
                      <a:pPr algn="ctr"/>
                      <a:r>
                        <a:rPr kumimoji="1" lang="ja-JP" altLang="en-US" sz="2000" dirty="0" smtClean="0"/>
                        <a:t>問題</a:t>
                      </a:r>
                      <a:endParaRPr kumimoji="1" lang="ja-JP" altLang="en-US" sz="2000" dirty="0"/>
                    </a:p>
                  </a:txBody>
                  <a:tcPr/>
                </a:tc>
                <a:tc>
                  <a:txBody>
                    <a:bodyPr/>
                    <a:lstStyle/>
                    <a:p>
                      <a:pPr algn="ctr"/>
                      <a:r>
                        <a:rPr kumimoji="1" lang="ja-JP" altLang="en-US" sz="2000" dirty="0" smtClean="0"/>
                        <a:t>レプリカ数</a:t>
                      </a:r>
                      <a:endParaRPr kumimoji="1" lang="ja-JP" altLang="en-US" sz="2000" dirty="0"/>
                    </a:p>
                  </a:txBody>
                  <a:tcPr/>
                </a:tc>
              </a:tr>
              <a:tr h="460851">
                <a:tc>
                  <a:txBody>
                    <a:bodyPr/>
                    <a:lstStyle/>
                    <a:p>
                      <a:pPr algn="ctr"/>
                      <a:r>
                        <a:rPr kumimoji="1" lang="en-US" altLang="ja-JP" sz="2000" dirty="0" smtClean="0">
                          <a:latin typeface="Century" panose="02040604050505020304" pitchFamily="18" charset="0"/>
                        </a:rPr>
                        <a:t>att48</a:t>
                      </a:r>
                      <a:endParaRPr kumimoji="1" lang="ja-JP" altLang="en-US" sz="2000" dirty="0">
                        <a:latin typeface="Century" panose="02040604050505020304" pitchFamily="18" charset="0"/>
                      </a:endParaRPr>
                    </a:p>
                  </a:txBody>
                  <a:tcPr/>
                </a:tc>
                <a:tc>
                  <a:txBody>
                    <a:bodyPr/>
                    <a:lstStyle/>
                    <a:p>
                      <a:pPr algn="ctr"/>
                      <a:r>
                        <a:rPr kumimoji="1" lang="en-US" altLang="ja-JP" sz="2000" dirty="0" smtClean="0">
                          <a:latin typeface="Century" panose="02040604050505020304" pitchFamily="18" charset="0"/>
                        </a:rPr>
                        <a:t>10</a:t>
                      </a:r>
                      <a:endParaRPr kumimoji="1" lang="ja-JP" altLang="en-US" sz="2000" dirty="0">
                        <a:latin typeface="Century" panose="02040604050505020304" pitchFamily="18" charset="0"/>
                      </a:endParaRPr>
                    </a:p>
                  </a:txBody>
                  <a:tcPr/>
                </a:tc>
              </a:tr>
              <a:tr h="460851">
                <a:tc>
                  <a:txBody>
                    <a:bodyPr/>
                    <a:lstStyle/>
                    <a:p>
                      <a:pPr algn="ctr"/>
                      <a:r>
                        <a:rPr kumimoji="1" lang="en-US" altLang="ja-JP" sz="2000" dirty="0" smtClean="0">
                          <a:latin typeface="Century" panose="02040604050505020304" pitchFamily="18" charset="0"/>
                        </a:rPr>
                        <a:t>eil101</a:t>
                      </a:r>
                      <a:endParaRPr kumimoji="1" lang="ja-JP" altLang="en-US" sz="2000" dirty="0">
                        <a:latin typeface="Century" panose="02040604050505020304" pitchFamily="18" charset="0"/>
                      </a:endParaRPr>
                    </a:p>
                  </a:txBody>
                  <a:tcPr/>
                </a:tc>
                <a:tc>
                  <a:txBody>
                    <a:bodyPr/>
                    <a:lstStyle/>
                    <a:p>
                      <a:pPr algn="ctr"/>
                      <a:r>
                        <a:rPr kumimoji="1" lang="en-US" altLang="ja-JP" sz="2000" dirty="0" smtClean="0">
                          <a:latin typeface="Century" panose="02040604050505020304" pitchFamily="18" charset="0"/>
                        </a:rPr>
                        <a:t>4</a:t>
                      </a:r>
                      <a:endParaRPr kumimoji="1" lang="ja-JP" altLang="en-US" sz="2000" dirty="0">
                        <a:latin typeface="Century" panose="02040604050505020304" pitchFamily="18" charset="0"/>
                      </a:endParaRPr>
                    </a:p>
                  </a:txBody>
                  <a:tcPr/>
                </a:tc>
              </a:tr>
              <a:tr h="460851">
                <a:tc>
                  <a:txBody>
                    <a:bodyPr/>
                    <a:lstStyle/>
                    <a:p>
                      <a:pPr algn="ctr"/>
                      <a:r>
                        <a:rPr kumimoji="1" lang="en-US" altLang="ja-JP" sz="2000" dirty="0" smtClean="0">
                          <a:latin typeface="Century" panose="02040604050505020304" pitchFamily="18" charset="0"/>
                        </a:rPr>
                        <a:t>rat575</a:t>
                      </a:r>
                      <a:endParaRPr kumimoji="1" lang="ja-JP" altLang="en-US" sz="2000" dirty="0">
                        <a:latin typeface="Century" panose="02040604050505020304" pitchFamily="18" charset="0"/>
                      </a:endParaRPr>
                    </a:p>
                  </a:txBody>
                  <a:tcPr/>
                </a:tc>
                <a:tc>
                  <a:txBody>
                    <a:bodyPr/>
                    <a:lstStyle/>
                    <a:p>
                      <a:pPr algn="ctr"/>
                      <a:r>
                        <a:rPr kumimoji="1" lang="en-US" altLang="ja-JP" sz="2000" dirty="0" smtClean="0">
                          <a:latin typeface="Century" panose="02040604050505020304" pitchFamily="18" charset="0"/>
                        </a:rPr>
                        <a:t>4</a:t>
                      </a:r>
                      <a:endParaRPr kumimoji="1" lang="ja-JP" altLang="en-US" sz="2000" dirty="0">
                        <a:latin typeface="Century" panose="02040604050505020304" pitchFamily="18" charset="0"/>
                      </a:endParaRPr>
                    </a:p>
                  </a:txBody>
                  <a:tcPr/>
                </a:tc>
              </a:tr>
              <a:tr h="460851">
                <a:tc>
                  <a:txBody>
                    <a:bodyPr/>
                    <a:lstStyle/>
                    <a:p>
                      <a:pPr algn="ctr"/>
                      <a:r>
                        <a:rPr kumimoji="1" lang="en-US" altLang="ja-JP" sz="2000" dirty="0" smtClean="0">
                          <a:latin typeface="Century" panose="02040604050505020304" pitchFamily="18" charset="0"/>
                        </a:rPr>
                        <a:t>pr1002</a:t>
                      </a:r>
                    </a:p>
                  </a:txBody>
                  <a:tcPr/>
                </a:tc>
                <a:tc>
                  <a:txBody>
                    <a:bodyPr/>
                    <a:lstStyle/>
                    <a:p>
                      <a:pPr algn="ctr"/>
                      <a:r>
                        <a:rPr kumimoji="1" lang="en-US" altLang="ja-JP" sz="2000" dirty="0" smtClean="0">
                          <a:latin typeface="Century" panose="02040604050505020304" pitchFamily="18" charset="0"/>
                        </a:rPr>
                        <a:t>4</a:t>
                      </a:r>
                      <a:endParaRPr kumimoji="1" lang="ja-JP" altLang="en-US" sz="2000" dirty="0">
                        <a:latin typeface="Century" panose="02040604050505020304" pitchFamily="18" charset="0"/>
                      </a:endParaRPr>
                    </a:p>
                  </a:txBody>
                  <a:tcPr/>
                </a:tc>
              </a:tr>
            </a:tbl>
          </a:graphicData>
        </a:graphic>
      </p:graphicFrame>
    </p:spTree>
    <p:extLst>
      <p:ext uri="{BB962C8B-B14F-4D97-AF65-F5344CB8AC3E}">
        <p14:creationId xmlns:p14="http://schemas.microsoft.com/office/powerpoint/2010/main" val="963475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来週以降</a:t>
            </a:r>
            <a:endParaRPr kumimoji="1" lang="ja-JP" altLang="en-US" sz="3200" dirty="0"/>
          </a:p>
        </p:txBody>
      </p:sp>
      <p:sp>
        <p:nvSpPr>
          <p:cNvPr id="3" name="コンテンツ プレースホルダー 2"/>
          <p:cNvSpPr>
            <a:spLocks noGrp="1"/>
          </p:cNvSpPr>
          <p:nvPr>
            <p:ph idx="1"/>
          </p:nvPr>
        </p:nvSpPr>
        <p:spPr>
          <a:xfrm>
            <a:off x="179512" y="1484784"/>
            <a:ext cx="8784976" cy="5089752"/>
          </a:xfrm>
        </p:spPr>
        <p:txBody>
          <a:bodyPr/>
          <a:lstStyle/>
          <a:p>
            <a:pPr marL="109728" indent="0">
              <a:buNone/>
            </a:pPr>
            <a:r>
              <a:rPr lang="ja-JP" altLang="en-US" sz="2400" dirty="0" smtClean="0"/>
              <a:t>・</a:t>
            </a:r>
            <a:r>
              <a:rPr lang="ja-JP" altLang="en-US" sz="2400" dirty="0"/>
              <a:t>問題ごと</a:t>
            </a:r>
            <a:r>
              <a:rPr lang="ja-JP" altLang="en-US" sz="2400" dirty="0" smtClean="0"/>
              <a:t>の温度設定</a:t>
            </a:r>
            <a:endParaRPr lang="en-US" altLang="ja-JP" sz="2400" dirty="0" smtClean="0"/>
          </a:p>
          <a:p>
            <a:pPr marL="109728" indent="0">
              <a:buNone/>
            </a:pPr>
            <a:r>
              <a:rPr lang="ja-JP" altLang="en-US" sz="2400" dirty="0"/>
              <a:t>　</a:t>
            </a:r>
            <a:r>
              <a:rPr lang="ja-JP" altLang="en-US" sz="2400" dirty="0" smtClean="0"/>
              <a:t>　</a:t>
            </a:r>
            <a:endParaRPr lang="en-US" altLang="ja-JP" sz="2400" dirty="0" smtClean="0"/>
          </a:p>
          <a:p>
            <a:pPr marL="109728" indent="0">
              <a:buNone/>
            </a:pPr>
            <a:r>
              <a:rPr lang="ja-JP" altLang="en-US" sz="2400" dirty="0"/>
              <a:t>　</a:t>
            </a:r>
            <a:r>
              <a:rPr lang="ja-JP" altLang="en-US" sz="2400" dirty="0" smtClean="0"/>
              <a:t>　</a:t>
            </a:r>
            <a:endParaRPr lang="en-US" altLang="ja-JP" sz="2400" dirty="0" smtClean="0"/>
          </a:p>
          <a:p>
            <a:pPr marL="109728" indent="0">
              <a:buNone/>
            </a:pPr>
            <a:endParaRPr lang="en-US" altLang="ja-JP" sz="2400" dirty="0" smtClean="0"/>
          </a:p>
          <a:p>
            <a:pPr marL="109728" indent="0">
              <a:buNone/>
            </a:pPr>
            <a:endParaRPr lang="en-US" altLang="ja-JP" dirty="0"/>
          </a:p>
          <a:p>
            <a:pPr marL="109728" indent="0">
              <a:buNone/>
            </a:pPr>
            <a:endParaRPr lang="en-US" altLang="ja-JP" dirty="0"/>
          </a:p>
          <a:p>
            <a:pPr marL="109728" indent="0">
              <a:buNone/>
            </a:pPr>
            <a:endParaRPr lang="en-US" altLang="ja-JP" dirty="0"/>
          </a:p>
          <a:p>
            <a:pPr marL="109728" indent="0">
              <a:buNone/>
            </a:pPr>
            <a:endParaRPr lang="en-US" altLang="ja-JP" dirty="0"/>
          </a:p>
        </p:txBody>
      </p:sp>
    </p:spTree>
    <p:extLst>
      <p:ext uri="{BB962C8B-B14F-4D97-AF65-F5344CB8AC3E}">
        <p14:creationId xmlns:p14="http://schemas.microsoft.com/office/powerpoint/2010/main" val="42326349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今週</a:t>
            </a:r>
            <a:endParaRPr kumimoji="1" lang="ja-JP" altLang="en-US" sz="3200" dirty="0"/>
          </a:p>
        </p:txBody>
      </p:sp>
      <p:sp>
        <p:nvSpPr>
          <p:cNvPr id="3" name="コンテンツ プレースホルダー 2"/>
          <p:cNvSpPr>
            <a:spLocks noGrp="1"/>
          </p:cNvSpPr>
          <p:nvPr>
            <p:ph idx="1"/>
          </p:nvPr>
        </p:nvSpPr>
        <p:spPr>
          <a:xfrm>
            <a:off x="179512" y="1484784"/>
            <a:ext cx="8784976" cy="5089752"/>
          </a:xfrm>
        </p:spPr>
        <p:txBody>
          <a:bodyPr>
            <a:normAutofit/>
          </a:bodyPr>
          <a:lstStyle/>
          <a:p>
            <a:pPr marL="109728" indent="0">
              <a:buNone/>
            </a:pPr>
            <a:r>
              <a:rPr lang="ja-JP" altLang="en-US" sz="2400" dirty="0" smtClean="0"/>
              <a:t>・レプリカ数の検証</a:t>
            </a:r>
            <a:endParaRPr kumimoji="1" lang="en-US" altLang="ja-JP" sz="2400" dirty="0" smtClean="0"/>
          </a:p>
        </p:txBody>
      </p:sp>
    </p:spTree>
    <p:extLst>
      <p:ext uri="{BB962C8B-B14F-4D97-AF65-F5344CB8AC3E}">
        <p14:creationId xmlns:p14="http://schemas.microsoft.com/office/powerpoint/2010/main" val="21956694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smtClean="0"/>
              <a:t>レプリカ数の</a:t>
            </a:r>
            <a:r>
              <a:rPr lang="ja-JP" altLang="en-US" sz="3200" dirty="0"/>
              <a:t>検証</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今までの研究では、</a:t>
            </a:r>
            <a:r>
              <a:rPr lang="en-US" altLang="ja-JP" sz="2400" dirty="0" smtClean="0">
                <a:latin typeface="Century" panose="02040604050505020304" pitchFamily="18" charset="0"/>
              </a:rPr>
              <a:t>32</a:t>
            </a:r>
            <a:r>
              <a:rPr lang="ja-JP" altLang="en-US" sz="2400" dirty="0">
                <a:latin typeface="Century" panose="02040604050505020304" pitchFamily="18" charset="0"/>
              </a:rPr>
              <a:t>個</a:t>
            </a:r>
            <a:r>
              <a:rPr lang="ja-JP" altLang="en-US" sz="2400" dirty="0" smtClean="0">
                <a:latin typeface="Century" panose="02040604050505020304" pitchFamily="18" charset="0"/>
              </a:rPr>
              <a:t>が比較的良好な温度数とされてきた。</a:t>
            </a:r>
            <a:endParaRPr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しかし</a:t>
            </a:r>
            <a:r>
              <a:rPr lang="ja-JP" altLang="en-US" sz="2400" dirty="0" smtClean="0">
                <a:latin typeface="Century" panose="02040604050505020304" pitchFamily="18" charset="0"/>
              </a:rPr>
              <a:t>、おそらく経験的なものであるため、より良いレプリカ数があるかもしれない。</a:t>
            </a:r>
            <a:endParaRPr lang="en-US" altLang="ja-JP" sz="2400" dirty="0">
              <a:latin typeface="Century" panose="02040604050505020304" pitchFamily="18" charset="0"/>
            </a:endParaRPr>
          </a:p>
          <a:p>
            <a:pPr marL="109728" indent="0">
              <a:buNone/>
            </a:pP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a:p>
            <a:pPr marL="109728" indent="0">
              <a:buNone/>
            </a:pP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p:txBody>
      </p:sp>
    </p:spTree>
    <p:extLst>
      <p:ext uri="{BB962C8B-B14F-4D97-AF65-F5344CB8AC3E}">
        <p14:creationId xmlns:p14="http://schemas.microsoft.com/office/powerpoint/2010/main" val="1891997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実験方法</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レプリカ数や</a:t>
            </a:r>
            <a:r>
              <a:rPr lang="en-US" altLang="ja-JP" sz="2400" dirty="0" smtClean="0">
                <a:latin typeface="Century" panose="02040604050505020304" pitchFamily="18" charset="0"/>
              </a:rPr>
              <a:t>tsp</a:t>
            </a:r>
            <a:r>
              <a:rPr lang="ja-JP" altLang="en-US" sz="2400" dirty="0" smtClean="0">
                <a:latin typeface="Century" panose="02040604050505020304" pitchFamily="18" charset="0"/>
              </a:rPr>
              <a:t>の問題の規模を変えた時の結果を比較した。</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レプリカ数</a:t>
            </a:r>
            <a:r>
              <a:rPr lang="ja-JP" altLang="en-US" sz="2400" dirty="0" smtClean="0">
                <a:latin typeface="Century" panose="02040604050505020304" pitchFamily="18" charset="0"/>
              </a:rPr>
              <a:t>：</a:t>
            </a:r>
            <a:r>
              <a:rPr lang="en-US" altLang="ja-JP" sz="2400" dirty="0" smtClean="0">
                <a:latin typeface="Century" panose="02040604050505020304" pitchFamily="18" charset="0"/>
              </a:rPr>
              <a:t>4, 6, 8, 10</a:t>
            </a:r>
            <a:r>
              <a:rPr lang="en-US" altLang="ja-JP" sz="2400" dirty="0" smtClean="0">
                <a:latin typeface="Century" panose="02040604050505020304" pitchFamily="18" charset="0"/>
              </a:rPr>
              <a:t>, 16, 20, 32, 40, 64</a:t>
            </a:r>
          </a:p>
          <a:p>
            <a:pPr marL="109728" indent="0">
              <a:buNone/>
            </a:pPr>
            <a:r>
              <a:rPr lang="ja-JP" altLang="en-US" sz="2400" dirty="0" smtClean="0">
                <a:latin typeface="Century" panose="02040604050505020304" pitchFamily="18" charset="0"/>
              </a:rPr>
              <a:t>使用した問題：</a:t>
            </a:r>
            <a:r>
              <a:rPr lang="en-US" altLang="ja-JP" sz="2400" dirty="0" smtClean="0">
                <a:latin typeface="Century" panose="02040604050505020304" pitchFamily="18" charset="0"/>
              </a:rPr>
              <a:t>att48, eil101, rat575, pr1002</a:t>
            </a: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問題ごと</a:t>
            </a:r>
            <a:r>
              <a:rPr lang="ja-JP" altLang="en-US" sz="2400" dirty="0" smtClean="0">
                <a:latin typeface="Century" panose="02040604050505020304" pitchFamily="18" charset="0"/>
              </a:rPr>
              <a:t>にレプリカ数を変えて</a:t>
            </a:r>
            <a:r>
              <a:rPr lang="en-US" altLang="ja-JP" sz="2400" dirty="0" smtClean="0">
                <a:latin typeface="Century" panose="02040604050505020304" pitchFamily="18" charset="0"/>
              </a:rPr>
              <a:t>10</a:t>
            </a:r>
            <a:r>
              <a:rPr lang="ja-JP" altLang="en-US" sz="2400" dirty="0" smtClean="0">
                <a:latin typeface="Century" panose="02040604050505020304" pitchFamily="18" charset="0"/>
              </a:rPr>
              <a:t>回ずつ実行し、平均コストを求めた。</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p:txBody>
      </p:sp>
    </p:spTree>
    <p:extLst>
      <p:ext uri="{BB962C8B-B14F-4D97-AF65-F5344CB8AC3E}">
        <p14:creationId xmlns:p14="http://schemas.microsoft.com/office/powerpoint/2010/main" val="3357682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実験方法</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・最高温度</a:t>
                </a:r>
                <a14:m>
                  <m:oMath xmlns:m="http://schemas.openxmlformats.org/officeDocument/2006/math">
                    <m:sSub>
                      <m:sSubPr>
                        <m:ctrlPr>
                          <a:rPr lang="en-US" altLang="ja-JP" sz="2400" b="0" i="1" smtClean="0">
                            <a:latin typeface="Cambria Math"/>
                          </a:rPr>
                        </m:ctrlPr>
                      </m:sSubPr>
                      <m:e>
                        <m:r>
                          <a:rPr lang="en-US" altLang="ja-JP" sz="2400" b="0" i="1" smtClean="0">
                            <a:latin typeface="Cambria Math"/>
                          </a:rPr>
                          <m:t>𝑇</m:t>
                        </m:r>
                      </m:e>
                      <m:sub>
                        <m:r>
                          <a:rPr lang="en-US" altLang="ja-JP" sz="2400" b="0" i="1" smtClean="0">
                            <a:latin typeface="Cambria Math"/>
                          </a:rPr>
                          <m:t>𝑚𝑎𝑥</m:t>
                        </m:r>
                      </m:sub>
                    </m:sSub>
                    <m:r>
                      <a:rPr lang="en-US" altLang="ja-JP" sz="2400" b="0" i="1" smtClean="0">
                        <a:latin typeface="Cambria Math"/>
                      </a:rPr>
                      <m:t>=630</m:t>
                    </m:r>
                  </m:oMath>
                </a14:m>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smtClean="0">
                    <a:latin typeface="Century" panose="02040604050505020304" pitchFamily="18" charset="0"/>
                  </a:rPr>
                  <a:t>・</a:t>
                </a:r>
                <a:r>
                  <a:rPr lang="ja-JP" altLang="en-US" sz="2400" dirty="0">
                    <a:latin typeface="Century" panose="02040604050505020304" pitchFamily="18" charset="0"/>
                  </a:rPr>
                  <a:t>最低</a:t>
                </a:r>
                <a:r>
                  <a:rPr lang="ja-JP" altLang="en-US" sz="2400" dirty="0" smtClean="0">
                    <a:latin typeface="Century" panose="02040604050505020304" pitchFamily="18" charset="0"/>
                  </a:rPr>
                  <a:t>温度</a:t>
                </a:r>
                <a14:m>
                  <m:oMath xmlns:m="http://schemas.openxmlformats.org/officeDocument/2006/math">
                    <m:sSub>
                      <m:sSubPr>
                        <m:ctrlPr>
                          <a:rPr lang="en-US" altLang="ja-JP" sz="2400" i="1" smtClean="0">
                            <a:latin typeface="Cambria Math"/>
                          </a:rPr>
                        </m:ctrlPr>
                      </m:sSubPr>
                      <m:e>
                        <m:r>
                          <a:rPr lang="en-US" altLang="ja-JP" sz="2400" b="0" i="1" smtClean="0">
                            <a:latin typeface="Cambria Math"/>
                          </a:rPr>
                          <m:t>𝑇</m:t>
                        </m:r>
                      </m:e>
                      <m:sub>
                        <m:r>
                          <a:rPr lang="en-US" altLang="ja-JP" sz="2400" b="0" i="1" smtClean="0">
                            <a:latin typeface="Cambria Math"/>
                          </a:rPr>
                          <m:t>𝑚𝑖𝑛</m:t>
                        </m:r>
                      </m:sub>
                    </m:sSub>
                    <m:r>
                      <a:rPr lang="en-US" altLang="ja-JP" sz="2400" b="0" i="1" smtClean="0">
                        <a:latin typeface="Cambria Math"/>
                      </a:rPr>
                      <m:t>=0.00001</m:t>
                    </m:r>
                  </m:oMath>
                </a14:m>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smtClean="0">
                    <a:latin typeface="Century" panose="02040604050505020304" pitchFamily="18" charset="0"/>
                  </a:rPr>
                  <a:t>・その他の温度は最高温度と最低温度の間を等比的</a:t>
                </a:r>
                <a:endParaRPr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　</a:t>
                </a:r>
                <a:r>
                  <a:rPr lang="ja-JP" altLang="en-US" sz="2400" dirty="0" smtClean="0">
                    <a:latin typeface="Century" panose="02040604050505020304" pitchFamily="18" charset="0"/>
                  </a:rPr>
                  <a:t>に分割した値を割り当てた。</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smtClean="0">
                    <a:latin typeface="Century" panose="02040604050505020304" pitchFamily="18" charset="0"/>
                  </a:rPr>
                  <a:t>・総探索回数：</a:t>
                </a:r>
                <a:r>
                  <a:rPr lang="en-US" altLang="ja-JP" sz="2400" dirty="0" smtClean="0">
                    <a:latin typeface="Century" panose="02040604050505020304" pitchFamily="18" charset="0"/>
                  </a:rPr>
                  <a:t>160000</a:t>
                </a:r>
                <a:r>
                  <a:rPr lang="ja-JP" altLang="en-US" sz="2400" dirty="0" smtClean="0">
                    <a:latin typeface="Century" panose="02040604050505020304" pitchFamily="18" charset="0"/>
                  </a:rPr>
                  <a:t>回</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smtClean="0">
                    <a:latin typeface="Century" panose="02040604050505020304" pitchFamily="18" charset="0"/>
                  </a:rPr>
                  <a:t>・解交換周期：</a:t>
                </a:r>
                <a:r>
                  <a:rPr lang="en-US" altLang="ja-JP" sz="2400" dirty="0" smtClean="0">
                    <a:latin typeface="Century" panose="02040604050505020304" pitchFamily="18" charset="0"/>
                  </a:rPr>
                  <a:t>800</a:t>
                </a:r>
                <a:r>
                  <a:rPr lang="ja-JP" altLang="en-US" sz="2400" dirty="0" smtClean="0">
                    <a:latin typeface="Century" panose="02040604050505020304" pitchFamily="18" charset="0"/>
                  </a:rPr>
                  <a:t>回</a:t>
                </a:r>
                <a:endParaRPr lang="en-US" altLang="ja-JP" sz="2400" dirty="0" smtClean="0">
                  <a:latin typeface="Century" panose="020406040505050203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79512" y="1484784"/>
                <a:ext cx="8784976" cy="5373216"/>
              </a:xfrm>
              <a:blipFill rotWithShape="1">
                <a:blip r:embed="rId2"/>
                <a:stretch>
                  <a:fillRect t="-124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319559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実験方法</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前回の検証では全ての条件でレプリカごとの探索回数を一定にしていたため、レプリカ数が多いほど良い結果になった。これは、レプリカ数が増えると総探索回数が増えるためであると考えられる</a:t>
            </a:r>
            <a:r>
              <a:rPr lang="ja-JP" altLang="en-US" sz="2400" dirty="0" smtClean="0">
                <a:latin typeface="Century" panose="02040604050505020304" pitchFamily="18" charset="0"/>
              </a:rPr>
              <a:t>。</a:t>
            </a:r>
            <a:endParaRPr lang="en-US" altLang="ja-JP" sz="2400" dirty="0">
              <a:latin typeface="Century" panose="02040604050505020304" pitchFamily="18" charset="0"/>
            </a:endParaRPr>
          </a:p>
        </p:txBody>
      </p:sp>
    </p:spTree>
    <p:extLst>
      <p:ext uri="{BB962C8B-B14F-4D97-AF65-F5344CB8AC3E}">
        <p14:creationId xmlns:p14="http://schemas.microsoft.com/office/powerpoint/2010/main" val="27320357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実験方法</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a:latin typeface="Century" panose="02040604050505020304" pitchFamily="18" charset="0"/>
              </a:rPr>
              <a:t>そのため、今回は総探索回数を一定にして条件をそろえて検証を行った。</a:t>
            </a: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p:txBody>
      </p:sp>
      <p:graphicFrame>
        <p:nvGraphicFramePr>
          <p:cNvPr id="4" name="表 3"/>
          <p:cNvGraphicFramePr>
            <a:graphicFrameLocks noGrp="1"/>
          </p:cNvGraphicFramePr>
          <p:nvPr>
            <p:extLst>
              <p:ext uri="{D42A27DB-BD31-4B8C-83A1-F6EECF244321}">
                <p14:modId xmlns:p14="http://schemas.microsoft.com/office/powerpoint/2010/main" val="2003532491"/>
              </p:ext>
            </p:extLst>
          </p:nvPr>
        </p:nvGraphicFramePr>
        <p:xfrm>
          <a:off x="2159732" y="2492896"/>
          <a:ext cx="4824536" cy="3708400"/>
        </p:xfrm>
        <a:graphic>
          <a:graphicData uri="http://schemas.openxmlformats.org/drawingml/2006/table">
            <a:tbl>
              <a:tblPr>
                <a:tableStyleId>{616DA210-FB5B-4158-B5E0-FEB733F419BA}</a:tableStyleId>
              </a:tblPr>
              <a:tblGrid>
                <a:gridCol w="1895871"/>
                <a:gridCol w="2928665"/>
              </a:tblGrid>
              <a:tr h="370840">
                <a:tc>
                  <a:txBody>
                    <a:bodyPr/>
                    <a:lstStyle/>
                    <a:p>
                      <a:pPr algn="ctr"/>
                      <a:r>
                        <a:rPr kumimoji="1" lang="ja-JP" altLang="en-US" dirty="0" smtClean="0"/>
                        <a:t>レプリカ数</a:t>
                      </a:r>
                      <a:endParaRPr kumimoji="1" lang="ja-JP" altLang="en-US" dirty="0"/>
                    </a:p>
                  </a:txBody>
                  <a:tcPr/>
                </a:tc>
                <a:tc>
                  <a:txBody>
                    <a:bodyPr/>
                    <a:lstStyle/>
                    <a:p>
                      <a:pPr algn="ctr"/>
                      <a:r>
                        <a:rPr kumimoji="1" lang="ja-JP" altLang="en-US" dirty="0" smtClean="0"/>
                        <a:t>レプリカごとの探索回数</a:t>
                      </a:r>
                      <a:endParaRPr kumimoji="1" lang="ja-JP" altLang="en-US" dirty="0"/>
                    </a:p>
                  </a:txBody>
                  <a:tcPr/>
                </a:tc>
              </a:tr>
              <a:tr h="370840">
                <a:tc>
                  <a:txBody>
                    <a:bodyPr/>
                    <a:lstStyle/>
                    <a:p>
                      <a:pPr algn="ctr"/>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40000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6</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26666</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8</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20000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10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16000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16</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10000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20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8000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32</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5000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40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4000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64</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2500</a:t>
                      </a:r>
                      <a:endParaRPr kumimoji="1" lang="ja-JP" altLang="en-US" dirty="0">
                        <a:latin typeface="Century" panose="02040604050505020304" pitchFamily="18" charset="0"/>
                      </a:endParaRPr>
                    </a:p>
                  </a:txBody>
                  <a:tcPr/>
                </a:tc>
              </a:tr>
            </a:tbl>
          </a:graphicData>
        </a:graphic>
      </p:graphicFrame>
    </p:spTree>
    <p:extLst>
      <p:ext uri="{BB962C8B-B14F-4D97-AF65-F5344CB8AC3E}">
        <p14:creationId xmlns:p14="http://schemas.microsoft.com/office/powerpoint/2010/main" val="2222682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結果</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1050" dirty="0" smtClean="0">
              <a:latin typeface="Century" panose="02040604050505020304" pitchFamily="18" charset="0"/>
            </a:endParaRPr>
          </a:p>
          <a:p>
            <a:pPr marL="109728" indent="0">
              <a:buNone/>
            </a:pPr>
            <a:r>
              <a:rPr lang="ja-JP" altLang="en-US" sz="2400" dirty="0">
                <a:latin typeface="Century" panose="02040604050505020304" pitchFamily="18" charset="0"/>
              </a:rPr>
              <a:t>レプリカ数</a:t>
            </a:r>
            <a:r>
              <a:rPr lang="ja-JP" altLang="en-US" sz="2400" dirty="0" smtClean="0">
                <a:latin typeface="Century" panose="02040604050505020304" pitchFamily="18" charset="0"/>
              </a:rPr>
              <a:t>が</a:t>
            </a:r>
            <a:r>
              <a:rPr lang="en-US" altLang="ja-JP" sz="2400" dirty="0" smtClean="0">
                <a:latin typeface="Century" panose="02040604050505020304" pitchFamily="18" charset="0"/>
              </a:rPr>
              <a:t>10</a:t>
            </a:r>
            <a:r>
              <a:rPr lang="ja-JP" altLang="en-US" sz="2400" dirty="0" smtClean="0">
                <a:latin typeface="Century" panose="02040604050505020304" pitchFamily="18" charset="0"/>
              </a:rPr>
              <a:t>の時が最も良い結果になった。</a:t>
            </a:r>
            <a:endParaRPr lang="en-US" altLang="ja-JP" sz="2400" dirty="0" smtClean="0">
              <a:latin typeface="Century" panose="020406040505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510" y="1412776"/>
            <a:ext cx="7048981" cy="423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28528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結果</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1050" dirty="0" smtClean="0">
              <a:latin typeface="Century" panose="02040604050505020304" pitchFamily="18" charset="0"/>
            </a:endParaRPr>
          </a:p>
          <a:p>
            <a:pPr marL="109728" indent="0">
              <a:buNone/>
            </a:pPr>
            <a:r>
              <a:rPr lang="ja-JP" altLang="en-US" sz="2400" dirty="0">
                <a:latin typeface="Century" panose="02040604050505020304" pitchFamily="18" charset="0"/>
              </a:rPr>
              <a:t>レプリカ数</a:t>
            </a:r>
            <a:r>
              <a:rPr lang="ja-JP" altLang="en-US" sz="2400" dirty="0" smtClean="0">
                <a:latin typeface="Century" panose="02040604050505020304" pitchFamily="18" charset="0"/>
              </a:rPr>
              <a:t>が少ないほど平均コストが小さいという結果になった。</a:t>
            </a:r>
            <a:endParaRPr lang="en-US" altLang="ja-JP" sz="2400" dirty="0">
              <a:latin typeface="Century" panose="020406040505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509" y="1412776"/>
            <a:ext cx="7048982" cy="423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80430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アーバン">
  <a:themeElements>
    <a:clrScheme name="アーバン">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アーバン">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アーバン">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7525</TotalTime>
  <Words>405</Words>
  <Application>Microsoft Office PowerPoint</Application>
  <PresentationFormat>画面に合わせる (4:3)</PresentationFormat>
  <Paragraphs>131</Paragraphs>
  <Slides>14</Slides>
  <Notes>0</Notes>
  <HiddenSlides>0</HiddenSlides>
  <MMClips>0</MMClips>
  <ScaleCrop>false</ScaleCrop>
  <HeadingPairs>
    <vt:vector size="4" baseType="variant">
      <vt:variant>
        <vt:lpstr>テーマ</vt:lpstr>
      </vt:variant>
      <vt:variant>
        <vt:i4>1</vt:i4>
      </vt:variant>
      <vt:variant>
        <vt:lpstr>スライド タイトル</vt:lpstr>
      </vt:variant>
      <vt:variant>
        <vt:i4>14</vt:i4>
      </vt:variant>
    </vt:vector>
  </HeadingPairs>
  <TitlesOfParts>
    <vt:vector size="15" baseType="lpstr">
      <vt:lpstr>アーバン</vt:lpstr>
      <vt:lpstr>       　     卒業論文経過報告  </vt:lpstr>
      <vt:lpstr>今週</vt:lpstr>
      <vt:lpstr>レプリカ数の検証</vt:lpstr>
      <vt:lpstr>実験方法</vt:lpstr>
      <vt:lpstr>実験方法</vt:lpstr>
      <vt:lpstr>実験方法</vt:lpstr>
      <vt:lpstr>実験方法</vt:lpstr>
      <vt:lpstr>結果</vt:lpstr>
      <vt:lpstr>結果</vt:lpstr>
      <vt:lpstr>結果</vt:lpstr>
      <vt:lpstr>結果</vt:lpstr>
      <vt:lpstr>考察</vt:lpstr>
      <vt:lpstr>考察</vt:lpstr>
      <vt:lpstr>来週以降</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卒業論文テーマ決め</dc:title>
  <dc:creator>keigo okamoto</dc:creator>
  <cp:lastModifiedBy>　</cp:lastModifiedBy>
  <cp:revision>570</cp:revision>
  <dcterms:created xsi:type="dcterms:W3CDTF">2015-11-15T17:26:41Z</dcterms:created>
  <dcterms:modified xsi:type="dcterms:W3CDTF">2016-04-11T01:21:26Z</dcterms:modified>
</cp:coreProperties>
</file>