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57" r:id="rId2"/>
    <p:sldId id="267" r:id="rId3"/>
    <p:sldId id="263" r:id="rId4"/>
    <p:sldId id="264" r:id="rId5"/>
    <p:sldId id="262" r:id="rId6"/>
    <p:sldId id="340" r:id="rId7"/>
    <p:sldId id="341" r:id="rId8"/>
    <p:sldId id="329" r:id="rId9"/>
    <p:sldId id="266" r:id="rId10"/>
    <p:sldId id="358" r:id="rId11"/>
    <p:sldId id="355" r:id="rId12"/>
    <p:sldId id="359" r:id="rId13"/>
    <p:sldId id="360" r:id="rId14"/>
    <p:sldId id="345" r:id="rId15"/>
    <p:sldId id="304" r:id="rId16"/>
    <p:sldId id="305" r:id="rId17"/>
    <p:sldId id="306" r:id="rId18"/>
    <p:sldId id="338" r:id="rId19"/>
    <p:sldId id="353" r:id="rId20"/>
    <p:sldId id="361" r:id="rId21"/>
    <p:sldId id="351" r:id="rId22"/>
    <p:sldId id="367" r:id="rId23"/>
    <p:sldId id="301" r:id="rId24"/>
    <p:sldId id="362" r:id="rId25"/>
    <p:sldId id="330" r:id="rId26"/>
    <p:sldId id="337" r:id="rId27"/>
    <p:sldId id="335" r:id="rId28"/>
    <p:sldId id="277" r:id="rId29"/>
    <p:sldId id="328" r:id="rId30"/>
    <p:sldId id="321" r:id="rId31"/>
    <p:sldId id="322" r:id="rId32"/>
    <p:sldId id="323" r:id="rId33"/>
    <p:sldId id="332" r:id="rId34"/>
    <p:sldId id="333" r:id="rId3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2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E062-BDDC-4937-9BEC-3F14C5445A1C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3ECCE-F912-4288-A653-346F6C7A6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44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fld id="{5B7187B8-28F5-419A-959F-CA7B605E3F10}" type="slidenum">
              <a:rPr lang="en-US" altLang="ja-JP" smtClean="0">
                <a:latin typeface="Arial" charset="0"/>
              </a:rPr>
              <a:pPr eaLnBrk="1" hangingPunct="1"/>
              <a:t>2</a:t>
            </a:fld>
            <a:endParaRPr lang="en-US" altLang="ja-JP" smtClean="0">
              <a:latin typeface="Arial" charset="0"/>
            </a:endParaRPr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r" eaLnBrk="1" hangingPunct="1"/>
            <a:fld id="{CEE8DC91-F98A-40CD-B004-A583FF949305}" type="slidenum">
              <a:rPr lang="en-US" altLang="ja-JP" sz="1200">
                <a:latin typeface="Arial" charset="0"/>
              </a:rPr>
              <a:pPr algn="r" eaLnBrk="1" hangingPunct="1"/>
              <a:t>2</a:t>
            </a:fld>
            <a:endParaRPr lang="en-US" altLang="ja-JP" sz="1200">
              <a:latin typeface="Arial" charset="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67587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FD122B-1FB3-44C7-94C3-E91A7A003D54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fld id="{2426B77B-3FD0-4ECC-A9C3-735F75D95364}" type="slidenum">
              <a:rPr lang="en-US" altLang="ja-JP" smtClean="0">
                <a:latin typeface="Arial" charset="0"/>
              </a:rPr>
              <a:pPr eaLnBrk="1" hangingPunct="1"/>
              <a:t>6</a:t>
            </a:fld>
            <a:endParaRPr lang="en-US" altLang="ja-JP" smtClean="0">
              <a:latin typeface="Arial" charset="0"/>
            </a:endParaRPr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r" eaLnBrk="1" hangingPunct="1"/>
            <a:fld id="{5B26315C-88E6-4F9A-A14F-86A36D024CC8}" type="slidenum">
              <a:rPr lang="en-US" altLang="ja-JP" sz="1200">
                <a:latin typeface="Arial" charset="0"/>
              </a:rPr>
              <a:pPr algn="r" eaLnBrk="1" hangingPunct="1"/>
              <a:t>6</a:t>
            </a:fld>
            <a:endParaRPr lang="en-US" altLang="ja-JP" sz="1200">
              <a:latin typeface="Arial" charset="0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fld id="{ECA6A912-9351-423D-89D4-C357604D58F3}" type="slidenum">
              <a:rPr lang="en-US" altLang="ja-JP" smtClean="0">
                <a:solidFill>
                  <a:srgbClr val="000000"/>
                </a:solidFill>
                <a:latin typeface="Arial" charset="0"/>
              </a:rPr>
              <a:pPr eaLnBrk="1" hangingPunct="1"/>
              <a:t>7</a:t>
            </a:fld>
            <a:endParaRPr lang="en-US" altLang="ja-JP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r" eaLnBrk="1" hangingPunct="1"/>
            <a:fld id="{9E92CDEE-0B72-40F1-A208-0BD5ED3C3731}" type="slidenum">
              <a:rPr lang="en-US" altLang="ja-JP" sz="1200">
                <a:solidFill>
                  <a:srgbClr val="000000"/>
                </a:solidFill>
                <a:latin typeface="Arial" charset="0"/>
              </a:rPr>
              <a:pPr algn="r" eaLnBrk="1" hangingPunct="1"/>
              <a:t>7</a:t>
            </a:fld>
            <a:endParaRPr lang="en-US" altLang="ja-JP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画像差し替え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CCE-F912-4288-A653-346F6C7A64BB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453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この前のスライドとの関連性を示したスライドを追加する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CCE-F912-4288-A653-346F6C7A64BB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786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同じことを説明しているだけなので一枚に減らす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その分より詳しく説明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CCE-F912-4288-A653-346F6C7A64BB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91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fld id="{5EFD20B6-744C-48EB-B7B0-BD4886A0C0B4}" type="slidenum">
              <a:rPr lang="en-US" altLang="ja-JP" smtClean="0">
                <a:latin typeface="Arial" charset="0"/>
              </a:rPr>
              <a:pPr eaLnBrk="1" hangingPunct="1"/>
              <a:t>31</a:t>
            </a:fld>
            <a:endParaRPr lang="en-US" altLang="ja-JP" smtClean="0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fld id="{6BB03760-8D24-4C7E-B11A-BD24BBBD9186}" type="slidenum">
              <a:rPr lang="en-US" altLang="ja-JP" smtClean="0">
                <a:latin typeface="Arial" charset="0"/>
              </a:rPr>
              <a:pPr eaLnBrk="1" hangingPunct="1"/>
              <a:t>32</a:t>
            </a:fld>
            <a:endParaRPr lang="en-US" altLang="ja-JP" smtClean="0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9F68-62E0-4FC8-812B-612150976E6E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981D-7DB1-4812-AC42-021D4ACC6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66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9F68-62E0-4FC8-812B-612150976E6E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981D-7DB1-4812-AC42-021D4ACC6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3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9F68-62E0-4FC8-812B-612150976E6E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981D-7DB1-4812-AC42-021D4ACC6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27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9F68-62E0-4FC8-812B-612150976E6E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981D-7DB1-4812-AC42-021D4ACC6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53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9F68-62E0-4FC8-812B-612150976E6E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981D-7DB1-4812-AC42-021D4ACC6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47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9F68-62E0-4FC8-812B-612150976E6E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981D-7DB1-4812-AC42-021D4ACC6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96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9F68-62E0-4FC8-812B-612150976E6E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981D-7DB1-4812-AC42-021D4ACC6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56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9F68-62E0-4FC8-812B-612150976E6E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981D-7DB1-4812-AC42-021D4ACC6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58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9F68-62E0-4FC8-812B-612150976E6E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981D-7DB1-4812-AC42-021D4ACC6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8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9F68-62E0-4FC8-812B-612150976E6E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981D-7DB1-4812-AC42-021D4ACC6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29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9F68-62E0-4FC8-812B-612150976E6E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981D-7DB1-4812-AC42-021D4ACC6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89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09F68-62E0-4FC8-812B-612150976E6E}" type="datetimeFigureOut">
              <a:rPr kumimoji="1" lang="ja-JP" altLang="en-US" smtClean="0"/>
              <a:t>2015/9/28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4981D-7DB1-4812-AC42-021D4ACC6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96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eg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3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180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5" y="1143000"/>
            <a:ext cx="8371656" cy="150018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ja-JP" altLang="en-US" sz="3600" b="1" dirty="0" smtClean="0"/>
              <a:t>画像の平滑化処理を用いた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パーティクルフィルタによる物体追跡</a:t>
            </a:r>
            <a:endParaRPr lang="ja-JP" altLang="en-US" sz="36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39952" y="4077072"/>
            <a:ext cx="4716271" cy="1008062"/>
          </a:xfrm>
        </p:spPr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理工学部　応用情報工学科</a:t>
            </a:r>
            <a:endParaRPr lang="en-US" altLang="ja-JP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en-US" altLang="ja-JP" sz="28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11X3014</a:t>
            </a:r>
            <a:r>
              <a:rPr lang="en-US" altLang="ja-JP" sz="2800" b="1" smtClean="0">
                <a:solidFill>
                  <a:schemeClr val="tx1"/>
                </a:solidFill>
              </a:rPr>
              <a:t> </a:t>
            </a:r>
            <a:r>
              <a:rPr lang="ja-JP" altLang="en-US" sz="2800" b="1" dirty="0">
                <a:solidFill>
                  <a:schemeClr val="tx1"/>
                </a:solidFill>
              </a:rPr>
              <a:t>　井垣　</a:t>
            </a:r>
            <a:r>
              <a:rPr lang="ja-JP" altLang="en-US" sz="2800" b="1" dirty="0" smtClean="0">
                <a:solidFill>
                  <a:schemeClr val="tx1"/>
                </a:solidFill>
              </a:rPr>
              <a:t>円</a:t>
            </a:r>
            <a:endParaRPr lang="en-US" altLang="ja-JP" sz="2800" b="1" dirty="0" smtClean="0">
              <a:solidFill>
                <a:schemeClr val="tx1"/>
              </a:solidFill>
            </a:endParaRPr>
          </a:p>
          <a:p>
            <a:pPr algn="l">
              <a:defRPr/>
            </a:pPr>
            <a:endParaRPr lang="en-US" altLang="ja-JP" sz="2800" b="1" dirty="0">
              <a:solidFill>
                <a:schemeClr val="tx1"/>
              </a:solidFill>
            </a:endParaRPr>
          </a:p>
          <a:p>
            <a:pPr lvl="0" algn="l">
              <a:defRPr/>
            </a:pPr>
            <a:r>
              <a:rPr lang="ja-JP" altLang="en-US" sz="2800" b="1" dirty="0">
                <a:solidFill>
                  <a:schemeClr val="tx1"/>
                </a:solidFill>
              </a:rPr>
              <a:t>指導教員　平原　</a:t>
            </a:r>
            <a:r>
              <a:rPr lang="ja-JP" altLang="en-US" sz="2800" b="1" dirty="0" smtClean="0">
                <a:solidFill>
                  <a:schemeClr val="tx1"/>
                </a:solidFill>
              </a:rPr>
              <a:t>誠</a:t>
            </a:r>
            <a:endParaRPr lang="en-US" altLang="ja-JP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7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切り替え追跡</a:t>
            </a:r>
            <a:r>
              <a:rPr lang="ja-JP" altLang="ja-JP" dirty="0" smtClean="0"/>
              <a:t>手法</a:t>
            </a:r>
            <a:r>
              <a:rPr lang="ja-JP" altLang="en-US" dirty="0" smtClean="0"/>
              <a:t>アルゴリズム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79512" y="1448780"/>
            <a:ext cx="2160240" cy="13681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初期</a:t>
            </a:r>
            <a:r>
              <a:rPr lang="ja-JP" altLang="en-US" sz="2400" b="1" dirty="0">
                <a:solidFill>
                  <a:schemeClr val="tx1"/>
                </a:solidFill>
              </a:rPr>
              <a:t>フレーム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0" y="3100376"/>
            <a:ext cx="3627324" cy="27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2987824" y="1448780"/>
            <a:ext cx="2928281" cy="13681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テンプレートマッチングによりボール</a:t>
            </a:r>
            <a:endParaRPr kumimoji="1" lang="en-US" altLang="ja-JP" sz="24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b="1" dirty="0" err="1" smtClean="0">
                <a:solidFill>
                  <a:schemeClr val="tx1"/>
                </a:solidFill>
              </a:rPr>
              <a:t>を検</a:t>
            </a:r>
            <a:r>
              <a:rPr kumimoji="1" lang="ja-JP" altLang="en-US" sz="2400" b="1" dirty="0" smtClean="0">
                <a:solidFill>
                  <a:schemeClr val="tx1"/>
                </a:solidFill>
              </a:rPr>
              <a:t>出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470848" y="1448780"/>
            <a:ext cx="2649488" cy="13681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パーティクルフィルタにより</a:t>
            </a:r>
            <a:endParaRPr kumimoji="1" lang="en-US" altLang="ja-JP" sz="24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物体追跡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23841"/>
            <a:ext cx="3669754" cy="277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角丸四角形吹き出し 10"/>
          <p:cNvSpPr/>
          <p:nvPr/>
        </p:nvSpPr>
        <p:spPr>
          <a:xfrm>
            <a:off x="4837418" y="5547589"/>
            <a:ext cx="2378637" cy="1102440"/>
          </a:xfrm>
          <a:prstGeom prst="wedgeRoundRectCallout">
            <a:avLst>
              <a:gd name="adj1" fmla="val 27044"/>
              <a:gd name="adj2" fmla="val -8103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2000" b="1" dirty="0"/>
              <a:t>ボール座標を中心に粒子をランダムに撒く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323579" y="1809690"/>
                <a:ext cx="6751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3600" i="1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79" y="1809690"/>
                <a:ext cx="675185" cy="646331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807867" y="1789211"/>
                <a:ext cx="6751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3600" i="1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67" y="1789211"/>
                <a:ext cx="675185" cy="646331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14"/>
          <p:cNvSpPr>
            <a:spLocks noChangeArrowheads="1"/>
          </p:cNvSpPr>
          <p:nvPr/>
        </p:nvSpPr>
        <p:spPr bwMode="auto">
          <a:xfrm>
            <a:off x="3041154" y="4467598"/>
            <a:ext cx="2376263" cy="1117117"/>
          </a:xfrm>
          <a:prstGeom prst="wedgeRoundRectCallout">
            <a:avLst>
              <a:gd name="adj1" fmla="val -80278"/>
              <a:gd name="adj2" fmla="val -28958"/>
              <a:gd name="adj3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000" b="1" dirty="0" smtClean="0"/>
              <a:t>ボール</a:t>
            </a:r>
            <a:r>
              <a:rPr lang="ja-JP" altLang="en-US" sz="2000" b="1" dirty="0"/>
              <a:t>領域を検出</a:t>
            </a:r>
            <a:r>
              <a:rPr lang="ja-JP" altLang="en-US" sz="2000" b="1" dirty="0" smtClean="0"/>
              <a:t>し中心</a:t>
            </a:r>
            <a:r>
              <a:rPr lang="ja-JP" altLang="en-US" sz="2000" b="1" dirty="0"/>
              <a:t>のボール座標を確定</a:t>
            </a:r>
          </a:p>
        </p:txBody>
      </p:sp>
    </p:spTree>
    <p:extLst>
      <p:ext uri="{BB962C8B-B14F-4D97-AF65-F5344CB8AC3E}">
        <p14:creationId xmlns:p14="http://schemas.microsoft.com/office/powerpoint/2010/main" val="189924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切り替え追跡</a:t>
            </a:r>
            <a:r>
              <a:rPr lang="ja-JP" altLang="ja-JP" dirty="0"/>
              <a:t>手法</a:t>
            </a:r>
            <a:r>
              <a:rPr lang="ja-JP" altLang="en-US" dirty="0"/>
              <a:t>アルゴリズム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611560" y="2142778"/>
            <a:ext cx="3240360" cy="13681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テンプレートマッチング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462908" y="2142778"/>
            <a:ext cx="2952328" cy="13681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最大相関値</a:t>
            </a:r>
            <a:r>
              <a:rPr lang="ja-JP" altLang="en-US" sz="2400" b="1" dirty="0">
                <a:solidFill>
                  <a:schemeClr val="tx1"/>
                </a:solidFill>
                <a:ea typeface="ＭＳ Ｐゴシック" pitchFamily="50" charset="-128"/>
              </a:rPr>
              <a:t>≧</a:t>
            </a:r>
            <a:r>
              <a:rPr kumimoji="1" lang="ja-JP" altLang="en-US" sz="2400" b="1" dirty="0" smtClean="0">
                <a:solidFill>
                  <a:schemeClr val="tx1"/>
                </a:solidFill>
              </a:rPr>
              <a:t>相関閾値　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11560" y="4725144"/>
            <a:ext cx="2952328" cy="13681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パーティクルフィルタ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462908" y="4725144"/>
            <a:ext cx="2952328" cy="13681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３フレーム連続で</a:t>
            </a:r>
            <a:endParaRPr kumimoji="1" lang="en-US" altLang="ja-JP" sz="24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最大相関値</a:t>
            </a:r>
            <a:r>
              <a:rPr lang="ja-JP" altLang="en-US" sz="2400" b="1" dirty="0" smtClean="0">
                <a:solidFill>
                  <a:schemeClr val="tx1"/>
                </a:solidFill>
                <a:ea typeface="ＭＳ Ｐゴシック" pitchFamily="50" charset="-128"/>
              </a:rPr>
              <a:t>＜</a:t>
            </a:r>
            <a:r>
              <a:rPr kumimoji="1" lang="ja-JP" altLang="en-US" sz="2400" b="1" dirty="0" smtClean="0">
                <a:solidFill>
                  <a:schemeClr val="tx1"/>
                </a:solidFill>
              </a:rPr>
              <a:t>相関閾値なら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　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723384" y="4725144"/>
            <a:ext cx="3240360" cy="13681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テンプレートマッチングに切り替え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6011416" y="2143150"/>
            <a:ext cx="2952328" cy="13681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パーティクルフィルタに切り替え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2411760" y="3717032"/>
            <a:ext cx="4931804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 flipV="1">
            <a:off x="2411760" y="3717032"/>
            <a:ext cx="4931804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17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" y="1973005"/>
            <a:ext cx="3023149" cy="27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95536" y="5284432"/>
            <a:ext cx="8318521" cy="13125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ja-JP" altLang="en-US" sz="2800" b="1" dirty="0" smtClean="0">
                <a:ea typeface="ＭＳ Ｐゴシック" pitchFamily="50" charset="-128"/>
              </a:rPr>
              <a:t>背景への</a:t>
            </a:r>
            <a:r>
              <a:rPr lang="ja-JP" altLang="en-US" sz="2800" b="1" dirty="0" smtClean="0">
                <a:solidFill>
                  <a:srgbClr val="FF0000"/>
                </a:solidFill>
                <a:ea typeface="ＭＳ Ｐゴシック" pitchFamily="50" charset="-128"/>
              </a:rPr>
              <a:t>誤検出</a:t>
            </a:r>
            <a:r>
              <a:rPr lang="ja-JP" altLang="en-US" sz="2800" b="1" dirty="0" smtClean="0">
                <a:ea typeface="ＭＳ Ｐゴシック" pitchFamily="50" charset="-128"/>
              </a:rPr>
              <a:t>が見られた</a:t>
            </a:r>
            <a:endParaRPr lang="en-US" altLang="ja-JP" sz="2800" b="1" dirty="0" smtClean="0">
              <a:ea typeface="ＭＳ Ｐゴシック" pitchFamily="50" charset="-128"/>
            </a:endParaRPr>
          </a:p>
          <a:p>
            <a:pPr>
              <a:defRPr/>
            </a:pPr>
            <a:r>
              <a:rPr lang="ja-JP" altLang="en-US" sz="2800" b="1" dirty="0" smtClean="0">
                <a:ea typeface="ＭＳ Ｐゴシック" pitchFamily="50" charset="-128"/>
              </a:rPr>
              <a:t>→用意した画像に存在するノイズが原因と考えられる</a:t>
            </a:r>
            <a:endParaRPr lang="ja-JP" altLang="en-US" sz="2800" b="1" dirty="0">
              <a:ea typeface="ＭＳ Ｐゴシック" pitchFamily="50" charset="-128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522436" y="829421"/>
            <a:ext cx="4467003" cy="90487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ja-JP" altLang="en-US" sz="2800" b="1" dirty="0" smtClean="0">
                <a:ea typeface="ＭＳ Ｐゴシック" pitchFamily="50" charset="-128"/>
              </a:rPr>
              <a:t>芝やユニフォームを検出</a:t>
            </a:r>
            <a:endParaRPr lang="ja-JP" altLang="en-US" sz="2800" b="1" dirty="0">
              <a:ea typeface="ＭＳ Ｐゴシック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367627"/>
            <a:ext cx="3146189" cy="196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6816096" y="2780928"/>
            <a:ext cx="2376263" cy="872039"/>
          </a:xfrm>
          <a:prstGeom prst="wedgeRoundRectCallout">
            <a:avLst>
              <a:gd name="adj1" fmla="val -80278"/>
              <a:gd name="adj2" fmla="val -28958"/>
              <a:gd name="adj3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000" b="1" dirty="0" smtClean="0"/>
              <a:t>そのまま追跡失敗してしまう</a:t>
            </a:r>
            <a:endParaRPr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556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平滑化処理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35797" y="3068960"/>
            <a:ext cx="8927876" cy="10372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平滑化は</a:t>
            </a:r>
            <a:r>
              <a:rPr lang="ja-JP" altLang="en-US" sz="2400" b="1" dirty="0">
                <a:solidFill>
                  <a:schemeClr val="tx1"/>
                </a:solidFill>
              </a:rPr>
              <a:t>画像の輝度値を平らに滑らかにするための手法 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08620" y="4581128"/>
            <a:ext cx="8927876" cy="103726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メディアン、ガウシアンなどの各フィルタによる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平滑化処理を</a:t>
            </a:r>
            <a:r>
              <a:rPr lang="ja-JP" altLang="en-US" sz="2400" b="1" dirty="0">
                <a:solidFill>
                  <a:schemeClr val="tx1"/>
                </a:solidFill>
              </a:rPr>
              <a:t>提案</a:t>
            </a:r>
            <a:endParaRPr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35797" y="1628800"/>
            <a:ext cx="8927876" cy="10372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ノイズを減らす必要がある　→　平滑化 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83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平滑化・</a:t>
            </a:r>
            <a:r>
              <a:rPr lang="ja-JP" altLang="en-US" dirty="0" smtClean="0"/>
              <a:t>メディアンフィルタ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08620" y="1484784"/>
            <a:ext cx="8927876" cy="15121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 smtClean="0">
                <a:solidFill>
                  <a:schemeClr val="tx1"/>
                </a:solidFill>
              </a:rPr>
              <a:t>局所</a:t>
            </a:r>
            <a:r>
              <a:rPr lang="ja-JP" altLang="en-US" sz="2400" b="1" dirty="0">
                <a:solidFill>
                  <a:schemeClr val="tx1"/>
                </a:solidFill>
              </a:rPr>
              <a:t>領域に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おける</a:t>
            </a:r>
            <a:r>
              <a:rPr lang="ja-JP" altLang="en-US" sz="2400" b="1" dirty="0">
                <a:solidFill>
                  <a:schemeClr val="tx1"/>
                </a:solidFill>
              </a:rPr>
              <a:t>輝度値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を</a:t>
            </a:r>
            <a:r>
              <a:rPr lang="ja-JP" altLang="en-US" sz="2400" b="1" dirty="0">
                <a:solidFill>
                  <a:schemeClr val="tx1"/>
                </a:solidFill>
              </a:rPr>
              <a:t>小さい順に並べ、 真ん中に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くる</a:t>
            </a:r>
            <a:r>
              <a:rPr lang="ja-JP" altLang="en-US" sz="2400" b="1" dirty="0">
                <a:solidFill>
                  <a:schemeClr val="tx1"/>
                </a:solidFill>
              </a:rPr>
              <a:t>輝度値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を</a:t>
            </a:r>
            <a:r>
              <a:rPr lang="ja-JP" altLang="en-US" sz="2400" b="1" dirty="0">
                <a:solidFill>
                  <a:schemeClr val="tx1"/>
                </a:solidFill>
              </a:rPr>
              <a:t>領域中央の画素の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出力と</a:t>
            </a:r>
            <a:r>
              <a:rPr lang="ja-JP" altLang="en-US" sz="2400" b="1" dirty="0">
                <a:solidFill>
                  <a:schemeClr val="tx1"/>
                </a:solidFill>
              </a:rPr>
              <a:t>する処理</a:t>
            </a: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3491880" y="3230519"/>
            <a:ext cx="5544616" cy="1494625"/>
          </a:xfrm>
          <a:prstGeom prst="wedgeRoundRectCallout">
            <a:avLst>
              <a:gd name="adj1" fmla="val -63359"/>
              <a:gd name="adj2" fmla="val -3379"/>
              <a:gd name="adj3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000" b="1" dirty="0"/>
              <a:t>ソート処理</a:t>
            </a:r>
          </a:p>
          <a:p>
            <a:pPr eaLnBrk="1" hangingPunct="1"/>
            <a:r>
              <a:rPr lang="en-US" altLang="ja-JP" sz="2000" b="1" dirty="0"/>
              <a:t>{ 93</a:t>
            </a:r>
            <a:r>
              <a:rPr lang="ja-JP" altLang="en-US" sz="2000" b="1" dirty="0"/>
              <a:t>　</a:t>
            </a:r>
            <a:r>
              <a:rPr lang="en-US" altLang="ja-JP" sz="2000" b="1" dirty="0"/>
              <a:t>87</a:t>
            </a:r>
            <a:r>
              <a:rPr lang="ja-JP" altLang="en-US" sz="2000" b="1" dirty="0"/>
              <a:t>　</a:t>
            </a:r>
            <a:r>
              <a:rPr lang="en-US" altLang="ja-JP" sz="2000" b="1" dirty="0"/>
              <a:t>80</a:t>
            </a:r>
            <a:r>
              <a:rPr lang="ja-JP" altLang="en-US" sz="2000" b="1" dirty="0"/>
              <a:t>　</a:t>
            </a:r>
            <a:r>
              <a:rPr lang="en-US" altLang="ja-JP" sz="2000" b="1" dirty="0"/>
              <a:t>51</a:t>
            </a:r>
            <a:r>
              <a:rPr lang="ja-JP" altLang="en-US" sz="2000" b="1" dirty="0"/>
              <a:t>　</a:t>
            </a:r>
            <a:r>
              <a:rPr lang="en-US" altLang="ja-JP" sz="2000" b="1" dirty="0">
                <a:solidFill>
                  <a:srgbClr val="FF0000"/>
                </a:solidFill>
              </a:rPr>
              <a:t>43</a:t>
            </a:r>
            <a:r>
              <a:rPr lang="ja-JP" altLang="en-US" sz="2000" b="1" dirty="0"/>
              <a:t>　</a:t>
            </a:r>
            <a:r>
              <a:rPr lang="en-US" altLang="ja-JP" sz="2000" b="1" dirty="0"/>
              <a:t>32</a:t>
            </a:r>
            <a:r>
              <a:rPr lang="ja-JP" altLang="en-US" sz="2000" b="1" dirty="0"/>
              <a:t>　</a:t>
            </a:r>
            <a:r>
              <a:rPr lang="en-US" altLang="ja-JP" sz="2000" b="1" dirty="0"/>
              <a:t>24</a:t>
            </a:r>
            <a:r>
              <a:rPr lang="ja-JP" altLang="en-US" sz="2000" b="1" dirty="0"/>
              <a:t>　</a:t>
            </a:r>
            <a:r>
              <a:rPr lang="en-US" altLang="ja-JP" sz="2000" b="1" dirty="0" smtClean="0"/>
              <a:t>16</a:t>
            </a:r>
            <a:r>
              <a:rPr lang="ja-JP" altLang="en-US" sz="2000" b="1" dirty="0" smtClean="0"/>
              <a:t>　</a:t>
            </a:r>
            <a:r>
              <a:rPr lang="en-US" altLang="ja-JP" sz="2000" b="1" dirty="0" smtClean="0"/>
              <a:t>14 }</a:t>
            </a:r>
          </a:p>
          <a:p>
            <a:pPr eaLnBrk="1" hangingPunct="1"/>
            <a:endParaRPr lang="en-US" altLang="ja-JP" sz="2000" b="1" dirty="0" smtClean="0"/>
          </a:p>
          <a:p>
            <a:pPr algn="ctr" eaLnBrk="1" hangingPunct="1"/>
            <a:r>
              <a:rPr lang="en-US" altLang="ja-JP" sz="2000" b="1" dirty="0">
                <a:solidFill>
                  <a:srgbClr val="FF0000"/>
                </a:solidFill>
              </a:rPr>
              <a:t>43</a:t>
            </a:r>
            <a:r>
              <a:rPr lang="ja-JP" altLang="en-US" sz="2000" b="1" dirty="0"/>
              <a:t>を</a:t>
            </a:r>
            <a:r>
              <a:rPr lang="ja-JP" altLang="en-US" sz="2000" b="1" dirty="0" smtClean="0"/>
              <a:t>出力</a:t>
            </a:r>
            <a:endParaRPr lang="ja-JP" alt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30519"/>
            <a:ext cx="17907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矢印コネクタ 10"/>
          <p:cNvCxnSpPr/>
          <p:nvPr/>
        </p:nvCxnSpPr>
        <p:spPr>
          <a:xfrm>
            <a:off x="2546276" y="5229200"/>
            <a:ext cx="2673796" cy="652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58838" y="497305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３</a:t>
            </a:r>
            <a:r>
              <a:rPr lang="en-US" altLang="ja-JP" b="1" dirty="0" smtClean="0"/>
              <a:t>×</a:t>
            </a:r>
            <a:r>
              <a:rPr lang="ja-JP" altLang="en-US" b="1" dirty="0" smtClean="0"/>
              <a:t>３の場合</a:t>
            </a:r>
            <a:endParaRPr lang="en-US" altLang="ja-JP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112" y="4973053"/>
            <a:ext cx="17811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線矢印コネクタ 12"/>
          <p:cNvCxnSpPr/>
          <p:nvPr/>
        </p:nvCxnSpPr>
        <p:spPr>
          <a:xfrm>
            <a:off x="5940152" y="4581128"/>
            <a:ext cx="324036" cy="12825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91680" y="2420888"/>
            <a:ext cx="110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元画像</a:t>
            </a:r>
            <a:endParaRPr lang="en-US" altLang="ja-JP" b="1" dirty="0"/>
          </a:p>
        </p:txBody>
      </p:sp>
      <p:pic>
        <p:nvPicPr>
          <p:cNvPr id="1026" name="Picture 2" descr="C:\Users\natsumi\Pictures\RalphaPlus\resize\元画像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30536"/>
            <a:ext cx="1022201" cy="102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381733" y="60212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メディアンフィルタ</a:t>
            </a:r>
            <a:endParaRPr lang="en-US" altLang="ja-JP" b="1" dirty="0"/>
          </a:p>
        </p:txBody>
      </p:sp>
      <p:pic>
        <p:nvPicPr>
          <p:cNvPr id="2050" name="Picture 2" descr="C:\Users\natsumi\Pictures\RalphaPlus\resize\tmp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844595"/>
            <a:ext cx="987922" cy="98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99381"/>
            <a:ext cx="2396302" cy="248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97855"/>
            <a:ext cx="2468310" cy="268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右矢印 8"/>
          <p:cNvSpPr/>
          <p:nvPr/>
        </p:nvSpPr>
        <p:spPr>
          <a:xfrm>
            <a:off x="2987824" y="1541437"/>
            <a:ext cx="1368152" cy="9113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拡大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2987824" y="4844595"/>
            <a:ext cx="1368152" cy="9113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拡大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平滑化・</a:t>
            </a:r>
            <a:r>
              <a:rPr lang="ja-JP" altLang="en-US" dirty="0" smtClean="0"/>
              <a:t>ガウシアンフィルタ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66622"/>
              </p:ext>
            </p:extLst>
          </p:nvPr>
        </p:nvGraphicFramePr>
        <p:xfrm>
          <a:off x="5868144" y="3708648"/>
          <a:ext cx="1944216" cy="172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648072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1</a:t>
                      </a:r>
                      <a:endParaRPr kumimoji="1" lang="ja-JP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>
          <a:xfrm>
            <a:off x="107504" y="1484784"/>
            <a:ext cx="8927876" cy="15121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 smtClean="0">
                <a:solidFill>
                  <a:schemeClr val="tx1"/>
                </a:solidFill>
              </a:rPr>
              <a:t>注目</a:t>
            </a:r>
            <a:r>
              <a:rPr lang="ja-JP" altLang="en-US" sz="2400" b="1" dirty="0">
                <a:solidFill>
                  <a:schemeClr val="tx1"/>
                </a:solidFill>
              </a:rPr>
              <a:t>画素に近いほど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、重み</a:t>
            </a:r>
            <a:r>
              <a:rPr lang="ja-JP" altLang="en-US" sz="2400" b="1" dirty="0">
                <a:solidFill>
                  <a:schemeClr val="tx1"/>
                </a:solidFill>
              </a:rPr>
              <a:t>を大きくし、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遠いほど</a:t>
            </a:r>
            <a:r>
              <a:rPr lang="ja-JP" altLang="en-US" sz="2400" b="1" dirty="0">
                <a:solidFill>
                  <a:schemeClr val="tx1"/>
                </a:solidFill>
              </a:rPr>
              <a:t>重みを小さくなるようにガウス分布の関数 を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用いて領域中央の画素値を求める手法</a:t>
            </a:r>
            <a:endParaRPr lang="en-US" altLang="ja-JP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 6"/>
              <p:cNvSpPr/>
              <p:nvPr/>
            </p:nvSpPr>
            <p:spPr>
              <a:xfrm>
                <a:off x="323528" y="3356992"/>
                <a:ext cx="4468366" cy="121575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sz="2400" b="1" dirty="0" smtClean="0">
                    <a:solidFill>
                      <a:prstClr val="black"/>
                    </a:solidFill>
                  </a:rPr>
                  <a:t>ガウス関数</a:t>
                </a:r>
                <a:endParaRPr lang="en-US" altLang="ja-JP" sz="2400" b="1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ja-JP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ja-JP" altLang="en-US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𝝅𝝈</m:t>
                          </m:r>
                        </m:den>
                      </m:f>
                      <m:r>
                        <a:rPr lang="en-US" altLang="ja-JP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𝒆𝒙𝒑</m:t>
                      </m:r>
                      <m:r>
                        <a:rPr lang="en-US" altLang="ja-JP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(−</m:t>
                      </m:r>
                      <m:f>
                        <m:fPr>
                          <m:ctrlP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ja-JP" altLang="en-US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ja-JP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角丸四角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56992"/>
                <a:ext cx="4468366" cy="1215752"/>
              </a:xfrm>
              <a:prstGeom prst="roundRect">
                <a:avLst/>
              </a:prstGeom>
              <a:blipFill rotWithShape="1">
                <a:blip r:embed="rId2"/>
                <a:stretch>
                  <a:fillRect l="-543" t="-3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580112" y="554706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３</a:t>
            </a:r>
            <a:r>
              <a:rPr lang="en-US" altLang="ja-JP" b="1" dirty="0" smtClean="0"/>
              <a:t>×</a:t>
            </a:r>
            <a:r>
              <a:rPr lang="ja-JP" altLang="en-US" b="1" dirty="0" smtClean="0"/>
              <a:t>３の</a:t>
            </a:r>
            <a:r>
              <a:rPr lang="ja-JP" altLang="en-US" b="1" dirty="0"/>
              <a:t>場合</a:t>
            </a:r>
            <a:r>
              <a:rPr lang="ja-JP" altLang="en-US" b="1" dirty="0" smtClean="0"/>
              <a:t>の</a:t>
            </a:r>
            <a:endParaRPr lang="en-US" altLang="ja-JP" b="1" dirty="0" smtClean="0"/>
          </a:p>
          <a:p>
            <a:r>
              <a:rPr lang="ja-JP" altLang="en-US" b="1" dirty="0" smtClean="0"/>
              <a:t>ガウシアンフィルタ</a:t>
            </a:r>
            <a:r>
              <a:rPr lang="ja-JP" altLang="en-US" b="1" dirty="0"/>
              <a:t>の係数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6572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7664" y="3098791"/>
            <a:ext cx="1940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元画像</a:t>
            </a:r>
            <a:endParaRPr lang="en-US" altLang="ja-JP" b="1" dirty="0" smtClean="0"/>
          </a:p>
          <a:p>
            <a:endParaRPr lang="en-US" altLang="ja-JP" b="1" dirty="0"/>
          </a:p>
          <a:p>
            <a:endParaRPr lang="en-US" altLang="ja-JP" b="1" dirty="0" smtClean="0"/>
          </a:p>
        </p:txBody>
      </p:sp>
      <p:pic>
        <p:nvPicPr>
          <p:cNvPr id="1026" name="Picture 2" descr="C:\Users\natsumi\Pictures\RalphaPlus\resize\元画像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76590"/>
            <a:ext cx="1022201" cy="102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atsumi\Pictures\RalphaPlus\resize\t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573" y="4277593"/>
            <a:ext cx="987291" cy="98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039652" y="5299948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ガウシアンフィルタ</a:t>
            </a:r>
            <a:endParaRPr lang="en-US" altLang="ja-JP" b="1" dirty="0" smtClean="0"/>
          </a:p>
          <a:p>
            <a:endParaRPr lang="en-US" altLang="ja-JP" b="1" dirty="0"/>
          </a:p>
          <a:p>
            <a:endParaRPr lang="en-US" altLang="ja-JP" b="1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303" y="3789040"/>
            <a:ext cx="2468310" cy="268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99381"/>
            <a:ext cx="2396302" cy="248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矢印 3"/>
          <p:cNvSpPr/>
          <p:nvPr/>
        </p:nvSpPr>
        <p:spPr>
          <a:xfrm>
            <a:off x="2987824" y="1941636"/>
            <a:ext cx="1368152" cy="9113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拡大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2971153" y="4277593"/>
            <a:ext cx="1368152" cy="9113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拡大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905322" y="908720"/>
            <a:ext cx="7416824" cy="12017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300" b="1" dirty="0" smtClean="0"/>
              <a:t>しかし</a:t>
            </a:r>
            <a:endParaRPr lang="en-US" altLang="ja-JP" sz="2300" b="1" dirty="0" smtClean="0"/>
          </a:p>
          <a:p>
            <a:pPr algn="ctr">
              <a:defRPr/>
            </a:pPr>
            <a:r>
              <a:rPr lang="ja-JP" altLang="en-US" sz="2300" b="1" dirty="0" smtClean="0"/>
              <a:t>メディアン、ガウシアンフィルタでは</a:t>
            </a:r>
            <a:endParaRPr lang="en-US" altLang="ja-JP" sz="2300" b="1" dirty="0" smtClean="0"/>
          </a:p>
          <a:p>
            <a:pPr algn="ctr">
              <a:defRPr/>
            </a:pPr>
            <a:r>
              <a:rPr lang="ja-JP" altLang="en-US" sz="2400" b="1" dirty="0"/>
              <a:t>輪郭もボケ</a:t>
            </a:r>
            <a:r>
              <a:rPr lang="ja-JP" altLang="en-US" sz="2400" b="1" dirty="0" err="1"/>
              <a:t>て</a:t>
            </a:r>
            <a:r>
              <a:rPr lang="ja-JP" altLang="en-US" sz="2400" b="1" dirty="0"/>
              <a:t>しまう</a:t>
            </a:r>
            <a:endParaRPr lang="en-US" altLang="ja-JP" sz="2300" b="1" dirty="0"/>
          </a:p>
        </p:txBody>
      </p:sp>
      <p:sp>
        <p:nvSpPr>
          <p:cNvPr id="4" name="角丸四角形 3"/>
          <p:cNvSpPr/>
          <p:nvPr/>
        </p:nvSpPr>
        <p:spPr>
          <a:xfrm>
            <a:off x="905322" y="3694633"/>
            <a:ext cx="7416824" cy="12017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b="1" dirty="0" smtClean="0"/>
              <a:t>輪郭を強調するフィルタを提案</a:t>
            </a:r>
            <a:endParaRPr lang="en-US" altLang="ja-JP" sz="3600" b="1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325602" y="2600325"/>
            <a:ext cx="576263" cy="647700"/>
          </a:xfrm>
          <a:prstGeom prst="downArrow">
            <a:avLst>
              <a:gd name="adj1" fmla="val 50000"/>
              <a:gd name="adj2" fmla="val 5424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7106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輪郭保存フィルタ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014636" y="1484784"/>
            <a:ext cx="7632848" cy="1621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従来：近傍</a:t>
            </a:r>
            <a:r>
              <a:rPr lang="ja-JP" altLang="en-US" sz="3200" b="1" dirty="0"/>
              <a:t>画素値との差を少なく</a:t>
            </a:r>
            <a:r>
              <a:rPr lang="ja-JP" altLang="en-US" sz="3200" b="1" dirty="0" smtClean="0"/>
              <a:t>する</a:t>
            </a:r>
            <a:endParaRPr lang="en-US" altLang="ja-JP" sz="3200" b="1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1014636" y="4482257"/>
            <a:ext cx="7560840" cy="16110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</a:rPr>
              <a:t>近傍</a:t>
            </a:r>
            <a:r>
              <a:rPr lang="ja-JP" altLang="en-US" sz="3200" b="1" dirty="0" smtClean="0">
                <a:solidFill>
                  <a:schemeClr val="tx1"/>
                </a:solidFill>
              </a:rPr>
              <a:t>画素値の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差</a:t>
            </a:r>
            <a:r>
              <a:rPr lang="ja-JP" altLang="en-US" sz="3200" b="1" dirty="0" smtClean="0">
                <a:solidFill>
                  <a:schemeClr val="tx1"/>
                </a:solidFill>
              </a:rPr>
              <a:t>による重み付け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87364" y="3320988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/>
              <a:t>＋</a:t>
            </a:r>
            <a:endParaRPr kumimoji="1" lang="ja-JP" altLang="en-US" sz="6000" dirty="0"/>
          </a:p>
        </p:txBody>
      </p:sp>
      <p:sp>
        <p:nvSpPr>
          <p:cNvPr id="8" name="角丸四角形 7"/>
          <p:cNvSpPr/>
          <p:nvPr/>
        </p:nvSpPr>
        <p:spPr>
          <a:xfrm>
            <a:off x="1093307" y="4586788"/>
            <a:ext cx="7560840" cy="161103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</a:rPr>
              <a:t>近傍</a:t>
            </a:r>
            <a:r>
              <a:rPr lang="ja-JP" altLang="en-US" sz="3200" b="1" dirty="0" smtClean="0">
                <a:solidFill>
                  <a:schemeClr val="tx1"/>
                </a:solidFill>
              </a:rPr>
              <a:t>画素値の差が</a:t>
            </a:r>
            <a:r>
              <a:rPr lang="ja-JP" altLang="en-US" sz="4400" b="1" dirty="0" smtClean="0">
                <a:solidFill>
                  <a:srgbClr val="FF0000"/>
                </a:solidFill>
              </a:rPr>
              <a:t>大</a:t>
            </a:r>
            <a:endParaRPr lang="en-US" altLang="ja-JP" sz="4400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3200" b="1" dirty="0">
                <a:solidFill>
                  <a:schemeClr val="tx1"/>
                </a:solidFill>
              </a:rPr>
              <a:t>→</a:t>
            </a:r>
            <a:r>
              <a:rPr lang="ja-JP" altLang="en-US" sz="3200" b="1" dirty="0" smtClean="0">
                <a:solidFill>
                  <a:schemeClr val="tx1"/>
                </a:solidFill>
              </a:rPr>
              <a:t>重みを</a:t>
            </a:r>
            <a:r>
              <a:rPr lang="ja-JP" altLang="en-US" sz="4400" b="1" dirty="0" smtClean="0">
                <a:solidFill>
                  <a:srgbClr val="FF0000"/>
                </a:solidFill>
              </a:rPr>
              <a:t>小</a:t>
            </a:r>
            <a:r>
              <a:rPr lang="ja-JP" altLang="en-US" sz="3200" b="1" dirty="0" smtClean="0">
                <a:solidFill>
                  <a:schemeClr val="tx1"/>
                </a:solidFill>
              </a:rPr>
              <a:t>さく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229003" y="4673562"/>
            <a:ext cx="7560840" cy="16110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</a:rPr>
              <a:t>近傍</a:t>
            </a:r>
            <a:r>
              <a:rPr lang="ja-JP" altLang="en-US" sz="3200" b="1" dirty="0" smtClean="0">
                <a:solidFill>
                  <a:schemeClr val="tx1"/>
                </a:solidFill>
              </a:rPr>
              <a:t>画素値の差が</a:t>
            </a:r>
            <a:r>
              <a:rPr lang="ja-JP" altLang="en-US" sz="4400" b="1" dirty="0" smtClean="0">
                <a:solidFill>
                  <a:srgbClr val="FF0000"/>
                </a:solidFill>
              </a:rPr>
              <a:t>小</a:t>
            </a:r>
            <a:endParaRPr lang="en-US" altLang="ja-JP" sz="4400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3200" b="1" dirty="0">
                <a:solidFill>
                  <a:schemeClr val="tx1"/>
                </a:solidFill>
              </a:rPr>
              <a:t>→</a:t>
            </a:r>
            <a:r>
              <a:rPr lang="ja-JP" altLang="en-US" sz="3200" b="1" dirty="0" smtClean="0">
                <a:solidFill>
                  <a:schemeClr val="tx1"/>
                </a:solidFill>
              </a:rPr>
              <a:t>重みを</a:t>
            </a:r>
            <a:r>
              <a:rPr lang="ja-JP" altLang="en-US" sz="4400" b="1" dirty="0" smtClean="0">
                <a:solidFill>
                  <a:srgbClr val="FF0000"/>
                </a:solidFill>
              </a:rPr>
              <a:t>大</a:t>
            </a:r>
            <a:r>
              <a:rPr lang="ja-JP" altLang="en-US" sz="3200" b="1" dirty="0" smtClean="0">
                <a:solidFill>
                  <a:schemeClr val="tx1"/>
                </a:solidFill>
              </a:rPr>
              <a:t>きく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900121" y="1992615"/>
            <a:ext cx="5328592" cy="367240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</a:rPr>
              <a:t>輪郭部分を強調した画像を生成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8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 smtClean="0"/>
              <a:t>研究の背景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64063"/>
          </a:xfrm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2916238" y="1773238"/>
            <a:ext cx="3239938" cy="719137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b="1" dirty="0"/>
              <a:t>サッカー選手の評価</a:t>
            </a:r>
            <a:r>
              <a:rPr lang="en-US" altLang="ja-JP" b="1" dirty="0"/>
              <a:t>or</a:t>
            </a:r>
            <a:r>
              <a:rPr lang="ja-JP" altLang="en-US" b="1" dirty="0"/>
              <a:t>試合分析</a:t>
            </a:r>
            <a:endParaRPr lang="en-US" altLang="ja-JP" b="1" dirty="0"/>
          </a:p>
        </p:txBody>
      </p:sp>
      <p:sp>
        <p:nvSpPr>
          <p:cNvPr id="95239" name="AutoShape 7"/>
          <p:cNvSpPr>
            <a:spLocks noChangeArrowheads="1"/>
          </p:cNvSpPr>
          <p:nvPr/>
        </p:nvSpPr>
        <p:spPr bwMode="auto">
          <a:xfrm>
            <a:off x="1691680" y="5229225"/>
            <a:ext cx="5328592" cy="720055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選手評価と試合分析の手助けとなるシステムが</a:t>
            </a:r>
            <a:r>
              <a:rPr lang="ja-JP" altLang="en-US" b="1" dirty="0" smtClean="0">
                <a:solidFill>
                  <a:srgbClr val="FF0000"/>
                </a:solidFill>
              </a:rPr>
              <a:t>必要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5243" name="AutoShape 11"/>
          <p:cNvSpPr>
            <a:spLocks noChangeArrowheads="1"/>
          </p:cNvSpPr>
          <p:nvPr/>
        </p:nvSpPr>
        <p:spPr bwMode="auto">
          <a:xfrm>
            <a:off x="1691680" y="2852738"/>
            <a:ext cx="5472608" cy="863600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b="1" dirty="0"/>
              <a:t>選手とボールを含めたピッチ全体をとらえる必要がある</a:t>
            </a:r>
            <a:endParaRPr lang="en-US" altLang="ja-JP" b="1" dirty="0"/>
          </a:p>
        </p:txBody>
      </p:sp>
      <p:sp>
        <p:nvSpPr>
          <p:cNvPr id="95244" name="AutoShape 12"/>
          <p:cNvSpPr>
            <a:spLocks noChangeArrowheads="1"/>
          </p:cNvSpPr>
          <p:nvPr/>
        </p:nvSpPr>
        <p:spPr bwMode="auto">
          <a:xfrm>
            <a:off x="2916238" y="4149725"/>
            <a:ext cx="2808287" cy="719138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b="1" dirty="0"/>
              <a:t>人間では負担がかかる</a:t>
            </a:r>
            <a:endParaRPr lang="en-US" altLang="ja-JP" b="1" dirty="0"/>
          </a:p>
        </p:txBody>
      </p:sp>
      <p:sp>
        <p:nvSpPr>
          <p:cNvPr id="95249" name="AutoShape 17"/>
          <p:cNvSpPr>
            <a:spLocks noChangeArrowheads="1"/>
          </p:cNvSpPr>
          <p:nvPr/>
        </p:nvSpPr>
        <p:spPr bwMode="auto">
          <a:xfrm>
            <a:off x="4211638" y="3860800"/>
            <a:ext cx="360362" cy="287338"/>
          </a:xfrm>
          <a:prstGeom prst="downArrow">
            <a:avLst>
              <a:gd name="adj1" fmla="val 49778"/>
              <a:gd name="adj2" fmla="val 5414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ja-JP"/>
          </a:p>
        </p:txBody>
      </p:sp>
      <p:sp>
        <p:nvSpPr>
          <p:cNvPr id="95251" name="AutoShape 19"/>
          <p:cNvSpPr>
            <a:spLocks noChangeArrowheads="1"/>
          </p:cNvSpPr>
          <p:nvPr/>
        </p:nvSpPr>
        <p:spPr bwMode="auto">
          <a:xfrm>
            <a:off x="4211638" y="4941888"/>
            <a:ext cx="360362" cy="288925"/>
          </a:xfrm>
          <a:prstGeom prst="downArrow">
            <a:avLst>
              <a:gd name="adj1" fmla="val 49778"/>
              <a:gd name="adj2" fmla="val 4890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ja-JP"/>
          </a:p>
        </p:txBody>
      </p:sp>
      <p:sp>
        <p:nvSpPr>
          <p:cNvPr id="2" name="AutoShape 17"/>
          <p:cNvSpPr>
            <a:spLocks noChangeArrowheads="1"/>
          </p:cNvSpPr>
          <p:nvPr/>
        </p:nvSpPr>
        <p:spPr bwMode="auto">
          <a:xfrm>
            <a:off x="4211638" y="2563813"/>
            <a:ext cx="360362" cy="288925"/>
          </a:xfrm>
          <a:prstGeom prst="downArrow">
            <a:avLst>
              <a:gd name="adj1" fmla="val 49778"/>
              <a:gd name="adj2" fmla="val 5879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8806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角丸四角形 12"/>
              <p:cNvSpPr/>
              <p:nvPr/>
            </p:nvSpPr>
            <p:spPr>
              <a:xfrm>
                <a:off x="1696194" y="5642248"/>
                <a:ext cx="6039640" cy="1215752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z="2400" b="1" dirty="0" smtClean="0">
                          <a:solidFill>
                            <a:schemeClr val="bg1"/>
                          </a:solidFill>
                        </a:rPr>
                        <m:t>輪郭を残しつつノイズだけを除去できる</m:t>
                      </m:r>
                    </m:oMath>
                  </m:oMathPara>
                </a14:m>
                <a:endParaRPr lang="en-US" altLang="ja-JP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角丸四角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194" y="5642248"/>
                <a:ext cx="6039640" cy="1215752"/>
              </a:xfrm>
              <a:prstGeom prst="round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タイトル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輪郭保存フィルタ</a:t>
            </a:r>
            <a:endParaRPr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290763"/>
            <a:ext cx="29813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吹き出し 9"/>
          <p:cNvSpPr/>
          <p:nvPr/>
        </p:nvSpPr>
        <p:spPr>
          <a:xfrm>
            <a:off x="971600" y="4268871"/>
            <a:ext cx="2629338" cy="1320835"/>
          </a:xfrm>
          <a:prstGeom prst="wedgeRoundRectCallout">
            <a:avLst>
              <a:gd name="adj1" fmla="val 61349"/>
              <a:gd name="adj2" fmla="val -7919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b="1" dirty="0"/>
              <a:t>中心の輝度値に近い部分</a:t>
            </a:r>
            <a:r>
              <a:rPr lang="ja-JP" altLang="en-US" sz="2400" b="1" dirty="0" smtClean="0"/>
              <a:t>を強く重み付け</a:t>
            </a:r>
            <a:endParaRPr lang="ja-JP" altLang="en-US" sz="2400" b="1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4559583" y="1412776"/>
            <a:ext cx="2413959" cy="1276846"/>
          </a:xfrm>
          <a:prstGeom prst="wedgeRoundRectCallout">
            <a:avLst>
              <a:gd name="adj1" fmla="val -35323"/>
              <a:gd name="adj2" fmla="val 87152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b="1" dirty="0" smtClean="0"/>
              <a:t>輝度差が激しい部分は小さい重み付け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118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40865" y="2780371"/>
            <a:ext cx="1940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元画像</a:t>
            </a:r>
            <a:endParaRPr lang="en-US" altLang="ja-JP" b="1" dirty="0" smtClean="0"/>
          </a:p>
          <a:p>
            <a:endParaRPr lang="en-US" altLang="ja-JP" b="1" dirty="0"/>
          </a:p>
          <a:p>
            <a:endParaRPr lang="en-US" altLang="ja-JP" b="1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85898" y="5298970"/>
            <a:ext cx="194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輪郭保存フィルタ</a:t>
            </a:r>
            <a:endParaRPr lang="en-US" altLang="ja-JP" b="1" dirty="0" smtClean="0"/>
          </a:p>
          <a:p>
            <a:endParaRPr lang="en-US" altLang="ja-JP" b="1" dirty="0"/>
          </a:p>
        </p:txBody>
      </p:sp>
      <p:sp>
        <p:nvSpPr>
          <p:cNvPr id="9" name="右矢印 8"/>
          <p:cNvSpPr/>
          <p:nvPr/>
        </p:nvSpPr>
        <p:spPr>
          <a:xfrm>
            <a:off x="3197654" y="1845499"/>
            <a:ext cx="1368152" cy="9113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拡大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右矢印 12"/>
          <p:cNvSpPr/>
          <p:nvPr/>
        </p:nvSpPr>
        <p:spPr>
          <a:xfrm>
            <a:off x="3197654" y="4387670"/>
            <a:ext cx="1368152" cy="9113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拡大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98" y="4058026"/>
            <a:ext cx="2788925" cy="248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98" y="674954"/>
            <a:ext cx="2800385" cy="257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C:\Users\natsumi\Pictures\RalphaPlus\resize\元画像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323" y="1824142"/>
            <a:ext cx="954013" cy="9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natsumi\Pictures\RalphaPlus\resize\tmp0[13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323" y="4227438"/>
            <a:ext cx="892471" cy="89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各フィルタ比較画像</a:t>
            </a:r>
            <a:endParaRPr kumimoji="1" lang="ja-JP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576" y="4406937"/>
            <a:ext cx="2232248" cy="183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420" y="4311821"/>
            <a:ext cx="2137284" cy="190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8" y="4431975"/>
            <a:ext cx="2109560" cy="178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390602" y="6306888"/>
            <a:ext cx="2043516" cy="5040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メディアン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618680" y="6309070"/>
            <a:ext cx="2043516" cy="5040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ガウシ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アン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6588224" y="6306889"/>
            <a:ext cx="2448271" cy="5040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輪郭保存フィルタ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678" y="1628800"/>
            <a:ext cx="1861520" cy="171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矢印コネクタ 5"/>
          <p:cNvCxnSpPr/>
          <p:nvPr/>
        </p:nvCxnSpPr>
        <p:spPr>
          <a:xfrm flipH="1">
            <a:off x="1763688" y="2708920"/>
            <a:ext cx="1584176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6156176" y="2708920"/>
            <a:ext cx="158988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624470" y="3398132"/>
            <a:ext cx="0" cy="750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2912246" y="3429000"/>
            <a:ext cx="3456384" cy="5040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元画像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(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フィルタ処理なし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)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3890376" y="3292701"/>
            <a:ext cx="2787044" cy="1424726"/>
          </a:xfrm>
          <a:prstGeom prst="wedgeRoundRectCallout">
            <a:avLst>
              <a:gd name="adj1" fmla="val 63728"/>
              <a:gd name="adj2" fmla="val 7928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>
                <a:solidFill>
                  <a:schemeClr val="tx1"/>
                </a:solidFill>
              </a:rPr>
              <a:t>メディアンフィルタ・ガウシアンフィルタより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輪郭が保たれている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4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b="1" dirty="0"/>
              <a:t>本研究のイメージ図</a:t>
            </a:r>
            <a:endParaRPr lang="ja-JP" altLang="ja-JP" sz="4000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ja-JP" altLang="en-US" dirty="0" smtClean="0"/>
              <a:t>　</a:t>
            </a:r>
            <a:endParaRPr lang="ja-JP" altLang="ja-JP" dirty="0" smtClean="0"/>
          </a:p>
        </p:txBody>
      </p:sp>
      <p:sp>
        <p:nvSpPr>
          <p:cNvPr id="33796" name="AutoShape 5"/>
          <p:cNvSpPr>
            <a:spLocks noChangeArrowheads="1"/>
          </p:cNvSpPr>
          <p:nvPr/>
        </p:nvSpPr>
        <p:spPr bwMode="auto">
          <a:xfrm>
            <a:off x="1331913" y="2924175"/>
            <a:ext cx="2303462" cy="2305050"/>
          </a:xfrm>
          <a:prstGeom prst="flowChartConnector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 dirty="0" smtClean="0"/>
              <a:t>テンプレートマッチング</a:t>
            </a:r>
            <a:endParaRPr lang="en-US" altLang="ja-JP" b="1" dirty="0"/>
          </a:p>
        </p:txBody>
      </p:sp>
      <p:sp>
        <p:nvSpPr>
          <p:cNvPr id="33797" name="AutoShape 8"/>
          <p:cNvSpPr>
            <a:spLocks noChangeArrowheads="1"/>
          </p:cNvSpPr>
          <p:nvPr/>
        </p:nvSpPr>
        <p:spPr bwMode="auto">
          <a:xfrm>
            <a:off x="3635375" y="2924175"/>
            <a:ext cx="2089150" cy="733425"/>
          </a:xfrm>
          <a:prstGeom prst="curvedDownArrow">
            <a:avLst>
              <a:gd name="adj1" fmla="val 56970"/>
              <a:gd name="adj2" fmla="val 113939"/>
              <a:gd name="adj3" fmla="val 333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ja-JP"/>
          </a:p>
        </p:txBody>
      </p:sp>
      <p:sp>
        <p:nvSpPr>
          <p:cNvPr id="33798" name="AutoShape 12"/>
          <p:cNvSpPr>
            <a:spLocks noChangeArrowheads="1"/>
          </p:cNvSpPr>
          <p:nvPr/>
        </p:nvSpPr>
        <p:spPr bwMode="auto">
          <a:xfrm rot="5400000">
            <a:off x="4025106" y="3831432"/>
            <a:ext cx="733425" cy="2087562"/>
          </a:xfrm>
          <a:prstGeom prst="curvedLeftArrow">
            <a:avLst>
              <a:gd name="adj1" fmla="val 56926"/>
              <a:gd name="adj2" fmla="val 113853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ja-JP"/>
          </a:p>
        </p:txBody>
      </p:sp>
      <p:sp>
        <p:nvSpPr>
          <p:cNvPr id="33799" name="AutoShape 6"/>
          <p:cNvSpPr>
            <a:spLocks noChangeArrowheads="1"/>
          </p:cNvSpPr>
          <p:nvPr/>
        </p:nvSpPr>
        <p:spPr bwMode="auto">
          <a:xfrm>
            <a:off x="5435600" y="2924175"/>
            <a:ext cx="2303463" cy="2305050"/>
          </a:xfrm>
          <a:prstGeom prst="flowChartConnector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 dirty="0" smtClean="0"/>
              <a:t>パーティクルフィルタ</a:t>
            </a:r>
            <a:endParaRPr lang="en-US" altLang="ja-JP" b="1" dirty="0"/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7812088" y="3429000"/>
            <a:ext cx="733425" cy="1430338"/>
          </a:xfrm>
          <a:prstGeom prst="curvedLeftArrow">
            <a:avLst>
              <a:gd name="adj1" fmla="val 39004"/>
              <a:gd name="adj2" fmla="val 78009"/>
              <a:gd name="adj3" fmla="val 333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 rot="10800000">
            <a:off x="598488" y="3429000"/>
            <a:ext cx="733425" cy="1439863"/>
          </a:xfrm>
          <a:prstGeom prst="curvedLeftArrow">
            <a:avLst>
              <a:gd name="adj1" fmla="val 39264"/>
              <a:gd name="adj2" fmla="val 78528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1719263" y="1557338"/>
            <a:ext cx="1584325" cy="6096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/>
              <a:t>初期フレーム</a:t>
            </a:r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2268538" y="2276475"/>
            <a:ext cx="485775" cy="649288"/>
          </a:xfrm>
          <a:prstGeom prst="downArrow">
            <a:avLst>
              <a:gd name="adj1" fmla="val 50000"/>
              <a:gd name="adj2" fmla="val 3341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3804" name="AutoShape 12"/>
          <p:cNvSpPr>
            <a:spLocks noChangeArrowheads="1"/>
          </p:cNvSpPr>
          <p:nvPr/>
        </p:nvSpPr>
        <p:spPr bwMode="auto">
          <a:xfrm>
            <a:off x="3924300" y="2205038"/>
            <a:ext cx="1223963" cy="649287"/>
          </a:xfrm>
          <a:prstGeom prst="flowChartProcess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 dirty="0"/>
              <a:t>検出</a:t>
            </a:r>
            <a:r>
              <a:rPr lang="ja-JP" altLang="en-US" b="1" dirty="0" smtClean="0"/>
              <a:t>成功</a:t>
            </a:r>
            <a:endParaRPr lang="ja-JP" altLang="en-US" b="1" dirty="0"/>
          </a:p>
        </p:txBody>
      </p:sp>
      <p:sp>
        <p:nvSpPr>
          <p:cNvPr id="33805" name="AutoShape 13"/>
          <p:cNvSpPr>
            <a:spLocks noChangeArrowheads="1"/>
          </p:cNvSpPr>
          <p:nvPr/>
        </p:nvSpPr>
        <p:spPr bwMode="auto">
          <a:xfrm>
            <a:off x="7380288" y="2565400"/>
            <a:ext cx="1203325" cy="681038"/>
          </a:xfrm>
          <a:prstGeom prst="flowChartProcess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 dirty="0" smtClean="0"/>
              <a:t>追跡成功</a:t>
            </a:r>
            <a:endParaRPr lang="ja-JP" altLang="en-US" b="1" dirty="0"/>
          </a:p>
        </p:txBody>
      </p:sp>
      <p:sp>
        <p:nvSpPr>
          <p:cNvPr id="33806" name="AutoShape 14"/>
          <p:cNvSpPr>
            <a:spLocks noChangeArrowheads="1"/>
          </p:cNvSpPr>
          <p:nvPr/>
        </p:nvSpPr>
        <p:spPr bwMode="auto">
          <a:xfrm>
            <a:off x="3924300" y="5300663"/>
            <a:ext cx="1223963" cy="6477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 dirty="0" smtClean="0"/>
              <a:t>追跡失敗</a:t>
            </a:r>
            <a:endParaRPr lang="ja-JP" altLang="en-US" b="1" dirty="0"/>
          </a:p>
        </p:txBody>
      </p:sp>
      <p:sp>
        <p:nvSpPr>
          <p:cNvPr id="33807" name="AutoShape 15"/>
          <p:cNvSpPr>
            <a:spLocks noChangeArrowheads="1"/>
          </p:cNvSpPr>
          <p:nvPr/>
        </p:nvSpPr>
        <p:spPr bwMode="auto">
          <a:xfrm>
            <a:off x="539750" y="5013325"/>
            <a:ext cx="1223963" cy="6477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 dirty="0"/>
              <a:t>検出</a:t>
            </a:r>
            <a:r>
              <a:rPr lang="ja-JP" altLang="en-US" b="1" dirty="0" smtClean="0"/>
              <a:t>失敗</a:t>
            </a:r>
            <a:endParaRPr lang="ja-JP" altLang="en-US" b="1" dirty="0"/>
          </a:p>
        </p:txBody>
      </p:sp>
      <p:sp>
        <p:nvSpPr>
          <p:cNvPr id="3" name="角丸四角形 2"/>
          <p:cNvSpPr/>
          <p:nvPr/>
        </p:nvSpPr>
        <p:spPr>
          <a:xfrm>
            <a:off x="1366571" y="3537167"/>
            <a:ext cx="2240595" cy="111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平滑化</a:t>
            </a:r>
            <a:r>
              <a:rPr lang="ja-JP" altLang="en-US" sz="2400" b="1" dirty="0" smtClean="0"/>
              <a:t>処理</a:t>
            </a:r>
            <a:endParaRPr kumimoji="1" lang="ja-JP" altLang="en-US" sz="2400" b="1" dirty="0"/>
          </a:p>
        </p:txBody>
      </p:sp>
      <p:sp>
        <p:nvSpPr>
          <p:cNvPr id="18" name="角丸四角形 17"/>
          <p:cNvSpPr/>
          <p:nvPr/>
        </p:nvSpPr>
        <p:spPr>
          <a:xfrm>
            <a:off x="5467033" y="3537168"/>
            <a:ext cx="2240595" cy="111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平滑化</a:t>
            </a:r>
            <a:r>
              <a:rPr lang="ja-JP" altLang="en-US" sz="2400" b="1" dirty="0" smtClean="0"/>
              <a:t>処理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805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33797" grpId="0" animBg="1"/>
      <p:bldP spid="33798" grpId="0" animBg="1"/>
      <p:bldP spid="33799" grpId="0" animBg="1"/>
      <p:bldP spid="33800" grpId="0" animBg="1"/>
      <p:bldP spid="33801" grpId="0" animBg="1"/>
      <p:bldP spid="33803" grpId="0" animBg="1"/>
      <p:bldP spid="33804" grpId="0" animBg="1"/>
      <p:bldP spid="33805" grpId="0" animBg="1"/>
      <p:bldP spid="33806" grpId="0" animBg="1"/>
      <p:bldP spid="33807" grpId="0" animBg="1"/>
      <p:bldP spid="3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20688"/>
            <a:ext cx="2967556" cy="24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20688"/>
            <a:ext cx="3096344" cy="24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564417" y="3284984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画像平滑化処理なし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01224" y="3284984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dirty="0" smtClean="0"/>
          </a:p>
          <a:p>
            <a:r>
              <a:rPr lang="ja-JP" altLang="en-US" dirty="0" smtClean="0">
                <a:solidFill>
                  <a:srgbClr val="FF0000"/>
                </a:solidFill>
              </a:rPr>
              <a:t>画像平滑化処理あり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364" y="4389697"/>
            <a:ext cx="2941744" cy="196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76117"/>
            <a:ext cx="2938801" cy="196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539552" y="1988840"/>
            <a:ext cx="8064896" cy="28803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 smtClean="0"/>
              <a:t>平滑化処理を行わない場合では</a:t>
            </a:r>
            <a:endParaRPr lang="en-US" altLang="ja-JP" sz="2800" b="1" dirty="0" smtClean="0"/>
          </a:p>
          <a:p>
            <a:pPr algn="ctr">
              <a:defRPr/>
            </a:pPr>
            <a:r>
              <a:rPr lang="ja-JP" altLang="en-US" sz="2800" b="1" dirty="0" smtClean="0"/>
              <a:t>誤検出したが</a:t>
            </a:r>
            <a:endParaRPr lang="en-US" altLang="ja-JP" sz="2800" b="1" dirty="0" smtClean="0"/>
          </a:p>
          <a:p>
            <a:pPr algn="ctr">
              <a:defRPr/>
            </a:pPr>
            <a:r>
              <a:rPr lang="ja-JP" altLang="en-US" sz="2800" b="1" dirty="0" smtClean="0"/>
              <a:t>平滑化処理を用いた場合では</a:t>
            </a:r>
            <a:endParaRPr lang="en-US" altLang="ja-JP" sz="2800" b="1" dirty="0" smtClean="0"/>
          </a:p>
          <a:p>
            <a:pPr algn="ctr">
              <a:defRPr/>
            </a:pPr>
            <a:r>
              <a:rPr lang="ja-JP" altLang="en-US" sz="2800" b="1" dirty="0" smtClean="0"/>
              <a:t>正しく検出・追跡できた</a:t>
            </a:r>
            <a:endParaRPr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120824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54612"/>
              </p:ext>
            </p:extLst>
          </p:nvPr>
        </p:nvGraphicFramePr>
        <p:xfrm>
          <a:off x="251522" y="3212976"/>
          <a:ext cx="8712965" cy="334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3845"/>
                <a:gridCol w="1383824"/>
                <a:gridCol w="1383824"/>
                <a:gridCol w="1383824"/>
                <a:gridCol w="1383824"/>
                <a:gridCol w="1383824"/>
              </a:tblGrid>
              <a:tr h="6502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data1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data2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data3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data4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data5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6502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平滑化処理なし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82.00%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79.10%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>
                          <a:effectLst/>
                        </a:rPr>
                        <a:t>89.60%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>
                          <a:effectLst/>
                        </a:rPr>
                        <a:t>83.30%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>
                          <a:effectLst/>
                        </a:rPr>
                        <a:t>84.50%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6502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</a:rPr>
                        <a:t>ガウシアン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85.20%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82.30%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90.50%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84.10%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>
                          <a:effectLst/>
                        </a:rPr>
                        <a:t>86.90%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6502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</a:rPr>
                        <a:t>メディアン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>
                          <a:effectLst/>
                        </a:rPr>
                        <a:t>85.10%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82.00%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90.32%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84.30%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86.90%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6502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 smtClean="0">
                          <a:effectLst/>
                        </a:rPr>
                        <a:t>輪郭保存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86.70%</a:t>
                      </a:r>
                      <a:endParaRPr lang="en-US" altLang="ja-JP" sz="24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85.40%</a:t>
                      </a:r>
                      <a:endParaRPr lang="en-US" altLang="ja-JP" sz="24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92.10%</a:t>
                      </a:r>
                      <a:endParaRPr lang="en-US" altLang="ja-JP" sz="24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85.10%</a:t>
                      </a:r>
                      <a:endParaRPr lang="en-US" altLang="ja-JP" sz="24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88.20%</a:t>
                      </a:r>
                      <a:endParaRPr lang="en-US" altLang="ja-JP" sz="24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59632" y="457250"/>
                <a:ext cx="6768752" cy="2281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/>
                  <a:t>追跡精度</a:t>
                </a:r>
                <a:r>
                  <a:rPr lang="en-US" altLang="ja-JP" b="1" dirty="0" smtClean="0"/>
                  <a:t>(%)</a:t>
                </a:r>
                <a:r>
                  <a:rPr lang="ja-JP" altLang="en-US" b="1" dirty="0" smtClean="0"/>
                  <a:t> </a:t>
                </a:r>
                <a:r>
                  <a:rPr lang="en-US" altLang="ja-JP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ja-JP" altLang="en-US" b="1" i="1">
                            <a:latin typeface="Cambria Math"/>
                          </a:rPr>
                          <m:t>追跡</m:t>
                        </m:r>
                        <m:r>
                          <a:rPr lang="ja-JP" altLang="en-US" b="1" i="1" smtClean="0">
                            <a:latin typeface="Cambria Math"/>
                          </a:rPr>
                          <m:t>の成功</m:t>
                        </m:r>
                        <m:r>
                          <a:rPr lang="ja-JP" altLang="en-US" b="1" i="1">
                            <a:latin typeface="Cambria Math"/>
                          </a:rPr>
                          <m:t>フレーム</m:t>
                        </m:r>
                        <m:r>
                          <a:rPr lang="ja-JP" altLang="en-US" b="1" i="1" smtClean="0">
                            <a:latin typeface="Cambria Math"/>
                          </a:rPr>
                          <m:t>の数</m:t>
                        </m:r>
                      </m:num>
                      <m:den>
                        <m:r>
                          <a:rPr lang="ja-JP" altLang="en-US" b="1" i="1" smtClean="0">
                            <a:latin typeface="Cambria Math"/>
                          </a:rPr>
                          <m:t>全</m:t>
                        </m:r>
                        <m:r>
                          <a:rPr lang="ja-JP" altLang="en-US" b="1" i="1">
                            <a:latin typeface="Cambria Math"/>
                          </a:rPr>
                          <m:t>フレーム数</m:t>
                        </m:r>
                      </m:den>
                    </m:f>
                    <m:r>
                      <a:rPr lang="en-US" altLang="ja-JP" b="1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altLang="ja-JP" b="1" dirty="0" smtClean="0"/>
                  <a:t>100(%)</a:t>
                </a:r>
              </a:p>
              <a:p>
                <a:endParaRPr lang="en-US" altLang="ja-JP" b="1" dirty="0" smtClean="0"/>
              </a:p>
              <a:p>
                <a:r>
                  <a:rPr lang="en-US" altLang="ja-JP" b="1" dirty="0" smtClean="0"/>
                  <a:t>data1…271</a:t>
                </a:r>
                <a:r>
                  <a:rPr lang="ja-JP" altLang="en-US" b="1" dirty="0" smtClean="0"/>
                  <a:t>フレーム</a:t>
                </a:r>
                <a:endParaRPr lang="en-US" altLang="ja-JP" b="1" dirty="0" smtClean="0"/>
              </a:p>
              <a:p>
                <a:r>
                  <a:rPr lang="en-US" altLang="ja-JP" b="1" dirty="0" smtClean="0"/>
                  <a:t>data2…243</a:t>
                </a:r>
                <a:r>
                  <a:rPr lang="ja-JP" altLang="en-US" b="1" dirty="0" smtClean="0"/>
                  <a:t>フレーム</a:t>
                </a:r>
                <a:endParaRPr lang="en-US" altLang="ja-JP" b="1" dirty="0" smtClean="0"/>
              </a:p>
              <a:p>
                <a:r>
                  <a:rPr lang="en-US" altLang="ja-JP" b="1" dirty="0" smtClean="0"/>
                  <a:t>data3…214</a:t>
                </a:r>
                <a:r>
                  <a:rPr lang="ja-JP" altLang="en-US" b="1" dirty="0" smtClean="0"/>
                  <a:t>フレーム</a:t>
                </a:r>
                <a:endParaRPr lang="en-US" altLang="ja-JP" b="1" dirty="0" smtClean="0"/>
              </a:p>
              <a:p>
                <a:r>
                  <a:rPr lang="en-US" altLang="ja-JP" b="1" dirty="0" smtClean="0"/>
                  <a:t>data4…203</a:t>
                </a:r>
                <a:r>
                  <a:rPr lang="ja-JP" altLang="en-US" b="1" dirty="0" smtClean="0"/>
                  <a:t>フレーム</a:t>
                </a:r>
                <a:endParaRPr lang="en-US" altLang="ja-JP" b="1" dirty="0" smtClean="0"/>
              </a:p>
              <a:p>
                <a:r>
                  <a:rPr lang="en-US" altLang="ja-JP" b="1" dirty="0" smtClean="0"/>
                  <a:t>data5…730</a:t>
                </a:r>
                <a:r>
                  <a:rPr lang="ja-JP" altLang="en-US" b="1" dirty="0" smtClean="0"/>
                  <a:t>フレーム</a:t>
                </a:r>
                <a:endParaRPr lang="en-US" altLang="ja-JP" b="1" dirty="0" smtClean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57250"/>
                <a:ext cx="6768752" cy="2281202"/>
              </a:xfrm>
              <a:prstGeom prst="rect">
                <a:avLst/>
              </a:prstGeom>
              <a:blipFill rotWithShape="1">
                <a:blip r:embed="rId2"/>
                <a:stretch>
                  <a:fillRect l="-811" b="-34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円/楕円 4"/>
              <p:cNvSpPr/>
              <p:nvPr/>
            </p:nvSpPr>
            <p:spPr>
              <a:xfrm>
                <a:off x="1835696" y="1597851"/>
                <a:ext cx="5616624" cy="4032448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3600" i="1" dirty="0">
                          <a:solidFill>
                            <a:schemeClr val="tx1"/>
                          </a:solidFill>
                          <a:latin typeface="Cambria Math"/>
                        </a:rPr>
                        <m:t>平滑化</m:t>
                      </m:r>
                      <m:r>
                        <a:rPr lang="ja-JP" altLang="en-US" sz="3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処理</m:t>
                      </m:r>
                      <m:r>
                        <a:rPr lang="ja-JP" altLang="en-US" sz="3600" dirty="0">
                          <a:solidFill>
                            <a:schemeClr val="tx1"/>
                          </a:solidFill>
                          <a:latin typeface="Cambria Math"/>
                        </a:rPr>
                        <m:t>により</m:t>
                      </m:r>
                    </m:oMath>
                  </m:oMathPara>
                </a14:m>
                <a:endParaRPr lang="en-US" altLang="ja-JP" sz="360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36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誤</m:t>
                      </m:r>
                      <m:r>
                        <a:rPr lang="ja-JP" altLang="en-US" sz="3600" i="1" dirty="0">
                          <a:solidFill>
                            <a:srgbClr val="FF0000"/>
                          </a:solidFill>
                          <a:latin typeface="Cambria Math"/>
                        </a:rPr>
                        <m:t>検出</m:t>
                      </m:r>
                      <m:r>
                        <a:rPr lang="ja-JP" altLang="en-US" sz="3600" i="1" dirty="0">
                          <a:solidFill>
                            <a:schemeClr val="tx1"/>
                          </a:solidFill>
                          <a:latin typeface="Cambria Math"/>
                        </a:rPr>
                        <m:t>を</m:t>
                      </m:r>
                      <m:r>
                        <a:rPr lang="ja-JP" altLang="en-US" sz="3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減らせた</m:t>
                      </m:r>
                    </m:oMath>
                  </m:oMathPara>
                </a14:m>
                <a:endParaRPr lang="en-US" altLang="ja-JP" sz="3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円/楕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597851"/>
                <a:ext cx="5616624" cy="4032448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86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/>
              <a:t>画像処理前よりも若干精度が向上した結果を得ることができた</a:t>
            </a:r>
            <a:endParaRPr lang="en-US" altLang="ja-JP" b="1" dirty="0"/>
          </a:p>
          <a:p>
            <a:endParaRPr lang="en-US" altLang="ja-JP" b="1" dirty="0" smtClean="0"/>
          </a:p>
          <a:p>
            <a:r>
              <a:rPr lang="ja-JP" altLang="en-US" b="1" dirty="0" smtClean="0"/>
              <a:t>これは輪郭保存によりボールをより強調できたので芝や人間のユニフォームと間違わずにボールを検出ができたからと考えられる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010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今後の課題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24" y="2420888"/>
            <a:ext cx="33845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吹き出し 5"/>
          <p:cNvSpPr/>
          <p:nvPr/>
        </p:nvSpPr>
        <p:spPr>
          <a:xfrm>
            <a:off x="7094512" y="3566368"/>
            <a:ext cx="1728788" cy="863600"/>
          </a:xfrm>
          <a:prstGeom prst="wedgeRoundRectCallout">
            <a:avLst>
              <a:gd name="adj1" fmla="val -35323"/>
              <a:gd name="adj2" fmla="val 87152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b="1" dirty="0"/>
              <a:t>ボールが</a:t>
            </a:r>
            <a:endParaRPr lang="en-US" altLang="ja-JP" b="1" dirty="0"/>
          </a:p>
          <a:p>
            <a:pPr algn="ctr">
              <a:defRPr/>
            </a:pPr>
            <a:r>
              <a:rPr lang="ja-JP" altLang="en-US" b="1" dirty="0"/>
              <a:t>選手に長時間</a:t>
            </a:r>
            <a:endParaRPr lang="en-US" altLang="ja-JP" b="1" dirty="0"/>
          </a:p>
          <a:p>
            <a:pPr algn="ctr">
              <a:defRPr/>
            </a:pPr>
            <a:r>
              <a:rPr lang="ja-JP" altLang="en-US" b="1" dirty="0"/>
              <a:t>隠れてしまう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539552" y="1988840"/>
            <a:ext cx="3384550" cy="1201737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300" b="1" dirty="0"/>
              <a:t>長時間の</a:t>
            </a:r>
            <a:r>
              <a:rPr lang="ja-JP" altLang="en-US" sz="2300" b="1" dirty="0" smtClean="0"/>
              <a:t>オクルージョンへの対応</a:t>
            </a:r>
            <a:endParaRPr lang="en-US" altLang="ja-JP" sz="2300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1857177" y="3854400"/>
            <a:ext cx="4133850" cy="2362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500" b="1" dirty="0">
                <a:solidFill>
                  <a:schemeClr val="tx1"/>
                </a:solidFill>
              </a:rPr>
              <a:t>隠してしまっている選手を</a:t>
            </a:r>
            <a:endParaRPr lang="en-US" altLang="ja-JP" sz="25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ja-JP" altLang="en-US" sz="2500" b="1" dirty="0">
                <a:solidFill>
                  <a:schemeClr val="tx1"/>
                </a:solidFill>
              </a:rPr>
              <a:t>追跡することによって</a:t>
            </a:r>
            <a:endParaRPr lang="en-US" altLang="ja-JP" sz="25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ja-JP" altLang="en-US" sz="2500" b="1" dirty="0">
                <a:solidFill>
                  <a:schemeClr val="tx1"/>
                </a:solidFill>
              </a:rPr>
              <a:t>ボールの位置を</a:t>
            </a:r>
          </a:p>
          <a:p>
            <a:pPr algn="ctr">
              <a:defRPr/>
            </a:pPr>
            <a:r>
              <a:rPr lang="ja-JP" altLang="en-US" sz="2500" b="1" dirty="0">
                <a:solidFill>
                  <a:schemeClr val="tx1"/>
                </a:solidFill>
              </a:rPr>
              <a:t>推定できるようになるだろう</a:t>
            </a:r>
          </a:p>
        </p:txBody>
      </p:sp>
    </p:spTree>
    <p:extLst>
      <p:ext uri="{BB962C8B-B14F-4D97-AF65-F5344CB8AC3E}">
        <p14:creationId xmlns:p14="http://schemas.microsoft.com/office/powerpoint/2010/main" val="74080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 dirty="0"/>
              <a:t>北川源四郎，竹村彰通</a:t>
            </a:r>
            <a:r>
              <a:rPr lang="en-US" altLang="ja-JP" dirty="0"/>
              <a:t>. 21</a:t>
            </a:r>
            <a:r>
              <a:rPr lang="ja-JP" altLang="ja-JP" dirty="0"/>
              <a:t>世紀の統計科学Ⅲ：数理・計算の統計科学</a:t>
            </a:r>
            <a:r>
              <a:rPr lang="en-US" altLang="ja-JP" dirty="0"/>
              <a:t>. </a:t>
            </a:r>
            <a:r>
              <a:rPr lang="ja-JP" altLang="ja-JP" dirty="0"/>
              <a:t>東京大学出版会</a:t>
            </a:r>
            <a:r>
              <a:rPr lang="en-US" altLang="ja-JP" dirty="0"/>
              <a:t>, 2008</a:t>
            </a:r>
            <a:r>
              <a:rPr lang="ja-JP" altLang="ja-JP" dirty="0" err="1" smtClean="0"/>
              <a:t>．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/>
              <a:t>OpenCV</a:t>
            </a:r>
            <a:r>
              <a:rPr lang="en-US" altLang="ja-JP" dirty="0"/>
              <a:t> </a:t>
            </a:r>
            <a:r>
              <a:rPr lang="ja-JP" altLang="en-US" dirty="0"/>
              <a:t>プログラミングブック 第</a:t>
            </a:r>
            <a:r>
              <a:rPr lang="en-US" altLang="ja-JP" dirty="0"/>
              <a:t>2</a:t>
            </a:r>
            <a:r>
              <a:rPr lang="ja-JP" altLang="en-US" dirty="0"/>
              <a:t>版 </a:t>
            </a:r>
            <a:r>
              <a:rPr lang="en-US" altLang="ja-JP" dirty="0" err="1"/>
              <a:t>OpenCV</a:t>
            </a:r>
            <a:r>
              <a:rPr lang="en-US" altLang="ja-JP" dirty="0"/>
              <a:t> </a:t>
            </a:r>
            <a:r>
              <a:rPr lang="en-US" altLang="ja-JP" dirty="0" smtClean="0"/>
              <a:t>1.1</a:t>
            </a:r>
            <a:r>
              <a:rPr lang="ja-JP" altLang="en-US" dirty="0" smtClean="0"/>
              <a:t>　</a:t>
            </a:r>
            <a:r>
              <a:rPr lang="ja-JP" altLang="en-US" dirty="0"/>
              <a:t> 奈良先端科学技術大学院大学 </a:t>
            </a:r>
            <a:r>
              <a:rPr lang="en-US" altLang="ja-JP" dirty="0" err="1"/>
              <a:t>OpenCV</a:t>
            </a:r>
            <a:r>
              <a:rPr lang="ja-JP" altLang="en-US" dirty="0"/>
              <a:t>プログラミングブック制作チーム 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53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終わり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93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研究で用いた手法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/>
              <a:t>テンプレートマッチング</a:t>
            </a:r>
            <a:endParaRPr kumimoji="1" lang="en-US" altLang="ja-JP" b="1" dirty="0" smtClean="0"/>
          </a:p>
          <a:p>
            <a:r>
              <a:rPr lang="ja-JP" altLang="en-US" b="1" dirty="0" smtClean="0"/>
              <a:t>パーティクルフィルタ</a:t>
            </a:r>
            <a:endParaRPr lang="en-US" altLang="ja-JP" b="1" dirty="0" smtClean="0"/>
          </a:p>
          <a:p>
            <a:r>
              <a:rPr kumimoji="1" lang="ja-JP" altLang="en-US" b="1" dirty="0"/>
              <a:t>画像</a:t>
            </a:r>
            <a:r>
              <a:rPr kumimoji="1" lang="ja-JP" altLang="en-US" b="1" dirty="0" smtClean="0"/>
              <a:t>処理</a:t>
            </a:r>
            <a:endParaRPr kumimoji="1" lang="en-US" altLang="ja-JP" b="1" dirty="0" smtClean="0"/>
          </a:p>
          <a:p>
            <a:pPr marL="0" indent="0">
              <a:buNone/>
            </a:pPr>
            <a:r>
              <a:rPr lang="ja-JP" altLang="en-US" b="1" dirty="0" smtClean="0"/>
              <a:t>　　　　平滑化処理</a:t>
            </a:r>
            <a:endParaRPr lang="en-US" altLang="ja-JP" b="1" dirty="0" smtClean="0"/>
          </a:p>
          <a:p>
            <a:pPr marL="0" indent="0">
              <a:buNone/>
            </a:pPr>
            <a:r>
              <a:rPr kumimoji="1" lang="ja-JP" altLang="en-US" b="1" dirty="0"/>
              <a:t>　</a:t>
            </a:r>
            <a:r>
              <a:rPr kumimoji="1" lang="ja-JP" altLang="en-US" b="1" dirty="0" smtClean="0"/>
              <a:t>　　　　・メディアンフィルタ</a:t>
            </a:r>
            <a:endParaRPr kumimoji="1" lang="en-US" altLang="ja-JP" b="1" dirty="0" smtClean="0"/>
          </a:p>
          <a:p>
            <a:pPr marL="0" indent="0">
              <a:buNone/>
            </a:pPr>
            <a:r>
              <a:rPr lang="ja-JP" altLang="en-US" b="1" dirty="0"/>
              <a:t>　</a:t>
            </a:r>
            <a:r>
              <a:rPr lang="ja-JP" altLang="en-US" b="1" dirty="0" smtClean="0"/>
              <a:t>　　　　・ガウシアンフィルタ</a:t>
            </a:r>
            <a:endParaRPr lang="en-US" altLang="ja-JP" b="1" dirty="0" smtClean="0"/>
          </a:p>
          <a:p>
            <a:pPr marL="0" indent="0">
              <a:buNone/>
            </a:pPr>
            <a:r>
              <a:rPr kumimoji="1" lang="ja-JP" altLang="en-US" b="1" dirty="0"/>
              <a:t>　</a:t>
            </a:r>
            <a:r>
              <a:rPr kumimoji="1" lang="ja-JP" altLang="en-US" b="1" dirty="0" smtClean="0"/>
              <a:t>　　　　・輪郭保存フィルタ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3085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7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b="1" dirty="0" smtClean="0"/>
              <a:t>正規化相互相関法</a:t>
            </a:r>
            <a:r>
              <a:rPr lang="en-US" altLang="ja-JP" sz="3600" b="1" dirty="0" smtClean="0"/>
              <a:t>(NCC)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テンプレート画像の大きさを</a:t>
            </a:r>
            <a:r>
              <a:rPr lang="en-US" altLang="ja-JP" smtClean="0"/>
              <a:t>M×N</a:t>
            </a:r>
            <a:r>
              <a:rPr lang="ja-JP" altLang="en-US" smtClean="0"/>
              <a:t>、位置</a:t>
            </a:r>
            <a:r>
              <a:rPr lang="en-US" altLang="ja-JP" smtClean="0"/>
              <a:t>(i,j)</a:t>
            </a:r>
            <a:r>
              <a:rPr lang="ja-JP" altLang="en-US" smtClean="0"/>
              <a:t>におけるテンプレート画像の輝度値の値を</a:t>
            </a:r>
            <a:r>
              <a:rPr lang="en-US" altLang="ja-JP" smtClean="0"/>
              <a:t>T(i,j)</a:t>
            </a:r>
            <a:r>
              <a:rPr lang="ja-JP" altLang="en-US" smtClean="0"/>
              <a:t>、位置</a:t>
            </a:r>
            <a:r>
              <a:rPr lang="en-US" altLang="ja-JP" smtClean="0"/>
              <a:t>(x,y)</a:t>
            </a:r>
            <a:r>
              <a:rPr lang="ja-JP" altLang="en-US" smtClean="0"/>
              <a:t>おける探索画像の輝度値の値を</a:t>
            </a:r>
            <a:r>
              <a:rPr lang="en-US" altLang="ja-JP" smtClean="0"/>
              <a:t>I(x,y)</a:t>
            </a:r>
            <a:r>
              <a:rPr lang="ja-JP" altLang="en-US" smtClean="0"/>
              <a:t>とする。</a:t>
            </a:r>
          </a:p>
        </p:txBody>
      </p:sp>
      <p:graphicFrame>
        <p:nvGraphicFramePr>
          <p:cNvPr id="3584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11225" y="3789363"/>
          <a:ext cx="7394575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数式" r:id="rId4" imgW="3149600" imgH="927100" progId="Equation.3">
                  <p:embed/>
                </p:oleObj>
              </mc:Choice>
              <mc:Fallback>
                <p:oleObj name="数式" r:id="rId4" imgW="31496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789363"/>
                        <a:ext cx="7394575" cy="217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6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b="1" dirty="0" smtClean="0"/>
              <a:t>距離、評価値、重みの計算</a:t>
            </a:r>
          </a:p>
        </p:txBody>
      </p:sp>
      <p:sp>
        <p:nvSpPr>
          <p:cNvPr id="45059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mtClean="0"/>
              <a:t>距離</a:t>
            </a:r>
            <a:r>
              <a:rPr lang="ja-JP" altLang="en-US" sz="2600" smtClean="0"/>
              <a:t>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ja-JP" altLang="en-US" sz="26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2600" smtClean="0"/>
              <a:t>		</a:t>
            </a:r>
            <a:r>
              <a:rPr lang="en-US" altLang="ja-JP" sz="2600" smtClean="0"/>
              <a:t>b</a:t>
            </a:r>
            <a:r>
              <a:rPr lang="ja-JP" altLang="en-US" sz="2600" smtClean="0"/>
              <a:t>はボール領域の中心の座標であるボール座標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ja-JP" altLang="en-US" sz="26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mtClean="0"/>
              <a:t>評価値</a:t>
            </a:r>
            <a:r>
              <a:rPr lang="ja-JP" altLang="en-US" sz="2600" smtClean="0"/>
              <a:t>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ja-JP" altLang="en-US" sz="26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2600" smtClean="0"/>
              <a:t>		標準偏差</a:t>
            </a:r>
            <a:r>
              <a:rPr lang="en-US" altLang="ja-JP" sz="2600" smtClean="0"/>
              <a:t>σ</a:t>
            </a:r>
            <a:r>
              <a:rPr lang="ja-JP" altLang="en-US" sz="2600" smtClean="0"/>
              <a:t>は経験的</a:t>
            </a:r>
            <a:r>
              <a:rPr lang="en-US" altLang="ja-JP" sz="2600" smtClean="0"/>
              <a:t>(</a:t>
            </a:r>
            <a:r>
              <a:rPr lang="ja-JP" altLang="en-US" sz="2600" smtClean="0"/>
              <a:t>実験的</a:t>
            </a:r>
            <a:r>
              <a:rPr lang="en-US" altLang="ja-JP" sz="2600" smtClean="0"/>
              <a:t>)</a:t>
            </a:r>
            <a:r>
              <a:rPr lang="ja-JP" altLang="en-US" sz="2600" smtClean="0"/>
              <a:t>に決定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ja-JP" altLang="en-US" sz="26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mtClean="0"/>
              <a:t>重み</a:t>
            </a:r>
            <a:r>
              <a:rPr lang="ja-JP" altLang="en-US" sz="2600" smtClean="0"/>
              <a:t>：</a:t>
            </a:r>
          </a:p>
        </p:txBody>
      </p:sp>
      <p:graphicFrame>
        <p:nvGraphicFramePr>
          <p:cNvPr id="4506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92275" y="1749425"/>
          <a:ext cx="57594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" name="数式" r:id="rId4" imgW="2819400" imgH="304800" progId="Equation.3">
                  <p:embed/>
                </p:oleObj>
              </mc:Choice>
              <mc:Fallback>
                <p:oleObj name="数式" r:id="rId4" imgW="28194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49425"/>
                        <a:ext cx="57594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12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5062" name="Rectangle 14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aphicFrame>
        <p:nvGraphicFramePr>
          <p:cNvPr id="45063" name="Object 13"/>
          <p:cNvGraphicFramePr>
            <a:graphicFrameLocks noChangeAspect="1"/>
          </p:cNvGraphicFramePr>
          <p:nvPr/>
        </p:nvGraphicFramePr>
        <p:xfrm>
          <a:off x="1998663" y="3344863"/>
          <a:ext cx="61023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" name="数式" r:id="rId6" imgW="1816100" imgH="457200" progId="Equation.3">
                  <p:embed/>
                </p:oleObj>
              </mc:Choice>
              <mc:Fallback>
                <p:oleObj name="数式" r:id="rId6" imgW="1816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3344863"/>
                        <a:ext cx="61023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Rectangle 15"/>
          <p:cNvSpPr>
            <a:spLocks noChangeArrowheads="1"/>
          </p:cNvSpPr>
          <p:nvPr/>
        </p:nvSpPr>
        <p:spPr bwMode="auto">
          <a:xfrm>
            <a:off x="0" y="3716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5065" name="Rectangle 17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aphicFrame>
        <p:nvGraphicFramePr>
          <p:cNvPr id="45066" name="Object 16"/>
          <p:cNvGraphicFramePr>
            <a:graphicFrameLocks noChangeAspect="1"/>
          </p:cNvGraphicFramePr>
          <p:nvPr/>
        </p:nvGraphicFramePr>
        <p:xfrm>
          <a:off x="1692275" y="5229225"/>
          <a:ext cx="547211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" name="数式" r:id="rId8" imgW="1397000" imgH="622300" progId="Equation.3">
                  <p:embed/>
                </p:oleObj>
              </mc:Choice>
              <mc:Fallback>
                <p:oleObj name="数式" r:id="rId8" imgW="13970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229225"/>
                        <a:ext cx="5472113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6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拡大・縮小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最近近傍法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206084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・最近近傍法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参照する位置に最も近い位置にある画素の輝度値を参照する．最も</a:t>
            </a:r>
            <a:r>
              <a:rPr lang="ja-JP" altLang="en-US" b="1" dirty="0"/>
              <a:t>近い</a:t>
            </a:r>
            <a:r>
              <a:rPr lang="ja-JP" altLang="en-US" b="1" dirty="0" smtClean="0"/>
              <a:t>座標</a:t>
            </a:r>
            <a:r>
              <a:rPr lang="ja-JP" altLang="en-US" b="1" dirty="0"/>
              <a:t>を選ぶ手法</a:t>
            </a:r>
            <a:r>
              <a:rPr lang="ja-JP" altLang="en-US" b="1" dirty="0" smtClean="0"/>
              <a:t>．拡大</a:t>
            </a:r>
            <a:r>
              <a:rPr lang="ja-JP" altLang="en-US" b="1" dirty="0"/>
              <a:t>したときに粗さが</a:t>
            </a:r>
            <a:r>
              <a:rPr lang="ja-JP" altLang="en-US" b="1" dirty="0" smtClean="0"/>
              <a:t>目立つ</a:t>
            </a:r>
            <a:endParaRPr lang="en-US" altLang="ja-JP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2702546" cy="263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E:\パーティクルフィルターによるサッカーボールの追跡\完成プログラム\particle-filter - matching\t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17032"/>
            <a:ext cx="2190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natsumi\Pictures\RalphaPlus\resize\元画像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315468"/>
            <a:ext cx="1022201" cy="102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円/楕円 4"/>
              <p:cNvSpPr/>
              <p:nvPr/>
            </p:nvSpPr>
            <p:spPr>
              <a:xfrm>
                <a:off x="5204791" y="4526354"/>
                <a:ext cx="3182441" cy="1512168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粗さ</m:t>
                      </m:r>
                      <m:r>
                        <a:rPr lang="ja-JP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が</m:t>
                      </m:r>
                      <m:r>
                        <a:rPr lang="ja-JP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目立</m:t>
                      </m:r>
                      <m:r>
                        <a:rPr lang="ja-JP" alt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って</m:t>
                      </m:r>
                      <m:r>
                        <a:rPr lang="ja-JP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しまう</m:t>
                      </m:r>
                      <m:r>
                        <a:rPr lang="ja-JP" alt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・・・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円/楕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791" y="4526354"/>
                <a:ext cx="3182441" cy="1512168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矢印 5"/>
          <p:cNvSpPr/>
          <p:nvPr/>
        </p:nvSpPr>
        <p:spPr>
          <a:xfrm>
            <a:off x="5940151" y="3610544"/>
            <a:ext cx="855859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21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画像の拡大・縮小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バイリニア法</a:t>
            </a:r>
            <a:endParaRPr kumimoji="1" lang="ja-JP" altLang="en-US" dirty="0"/>
          </a:p>
        </p:txBody>
      </p:sp>
      <p:pic>
        <p:nvPicPr>
          <p:cNvPr id="5" name="Picture 2" descr="E:\パーティクルフィルターによるサッカーボールの追跡\完成プログラム\particle-filter - matching\tmp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43" y="4365104"/>
            <a:ext cx="2190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natsumi\Pictures\RalphaPlus\resize\tmp0[4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63" y="4072654"/>
            <a:ext cx="895696" cy="89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矢印 8"/>
          <p:cNvSpPr/>
          <p:nvPr/>
        </p:nvSpPr>
        <p:spPr>
          <a:xfrm>
            <a:off x="5796136" y="4258617"/>
            <a:ext cx="855859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0" y="4083688"/>
            <a:ext cx="3987554" cy="23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017416" y="3104446"/>
                <a:ext cx="57770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1−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1−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+1,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kumimoji="1" lang="en-US" altLang="ja-JP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𝑣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𝛽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+1,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+1)</m:t>
                      </m:r>
                      <m:r>
                        <a:rPr lang="en-US" altLang="ja-JP" i="1">
                          <a:latin typeface="Cambria Math"/>
                        </a:rPr>
                        <m:t>𝛼𝛽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16" y="3104446"/>
                <a:ext cx="5777031" cy="646331"/>
              </a:xfrm>
              <a:prstGeom prst="rect">
                <a:avLst/>
              </a:prstGeom>
              <a:blipFill rotWithShape="1"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/>
          <p:cNvSpPr txBox="1"/>
          <p:nvPr/>
        </p:nvSpPr>
        <p:spPr>
          <a:xfrm>
            <a:off x="526212" y="155679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求めたい点に最も近い場所にある４ 点を基準にして，その点からの距離に基づいて，それぞれの点の色の加重平均を</a:t>
            </a:r>
            <a:r>
              <a:rPr lang="ja-JP" altLang="en-US" b="1" dirty="0" smtClean="0"/>
              <a:t>求める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/>
              <a:t>座標変換前の輝度値を</a:t>
            </a:r>
            <a:r>
              <a:rPr lang="en-US" altLang="ja-JP" b="1" dirty="0"/>
              <a:t>f</a:t>
            </a:r>
            <a:r>
              <a:rPr lang="ja-JP" altLang="en-US" b="1" dirty="0" err="1"/>
              <a:t>、</a:t>
            </a:r>
            <a:r>
              <a:rPr lang="ja-JP" altLang="en-US" b="1" dirty="0"/>
              <a:t>座標変換後の輝度値を</a:t>
            </a:r>
            <a:r>
              <a:rPr lang="en-US" altLang="ja-JP" b="1" dirty="0"/>
              <a:t>f´</a:t>
            </a:r>
            <a:r>
              <a:rPr lang="ja-JP" altLang="en-US" b="1" dirty="0"/>
              <a:t>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円/楕円 12"/>
              <p:cNvSpPr/>
              <p:nvPr/>
            </p:nvSpPr>
            <p:spPr>
              <a:xfrm>
                <a:off x="5203227" y="5041724"/>
                <a:ext cx="3182441" cy="1512168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最近近傍法に</m:t>
                      </m:r>
                      <m:r>
                        <a:rPr lang="ja-JP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比べ</m:t>
                      </m:r>
                    </m:oMath>
                  </m:oMathPara>
                </a14:m>
                <a:endParaRPr lang="en-US" altLang="ja-JP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粗さ</m:t>
                      </m:r>
                      <m:r>
                        <a:rPr lang="ja-JP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が</m:t>
                      </m:r>
                      <m:r>
                        <a:rPr lang="ja-JP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目立たない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円/楕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27" y="5041724"/>
                <a:ext cx="3182441" cy="1512168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92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テンプレートマッチング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7586" y="163462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5" name="右矢印 4"/>
          <p:cNvSpPr/>
          <p:nvPr/>
        </p:nvSpPr>
        <p:spPr>
          <a:xfrm>
            <a:off x="4139952" y="3897610"/>
            <a:ext cx="64807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850" y="2944575"/>
            <a:ext cx="3095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078" y="4652015"/>
            <a:ext cx="680839" cy="64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75" y="2944574"/>
            <a:ext cx="3095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7415956" y="3554710"/>
            <a:ext cx="1728788" cy="685800"/>
          </a:xfrm>
          <a:prstGeom prst="wedgeRoundRectCallout">
            <a:avLst>
              <a:gd name="adj1" fmla="val -80579"/>
              <a:gd name="adj2" fmla="val 5902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 dirty="0"/>
              <a:t>最大相関領域を検出</a:t>
            </a: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1547663" y="1556792"/>
            <a:ext cx="6129447" cy="935583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b="1" dirty="0"/>
              <a:t>探索画像に対してテンプレート画像との相関値を求め</a:t>
            </a:r>
            <a:r>
              <a:rPr lang="ja-JP" altLang="en-US" b="1" dirty="0" smtClean="0"/>
              <a:t>、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最も</a:t>
            </a:r>
            <a:r>
              <a:rPr lang="ja-JP" altLang="en-US" b="1" dirty="0"/>
              <a:t>値の高い領域を対象物体領域とする手法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043608" y="5416221"/>
            <a:ext cx="1440160" cy="467791"/>
          </a:xfrm>
          <a:prstGeom prst="flowChartAlternateProcess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b="1" dirty="0"/>
              <a:t>探索</a:t>
            </a:r>
            <a:r>
              <a:rPr lang="ja-JP" altLang="en-US" b="1" dirty="0" smtClean="0"/>
              <a:t>画像</a:t>
            </a:r>
            <a:endParaRPr lang="ja-JP" altLang="en-US" b="1" dirty="0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6420813" y="5416221"/>
            <a:ext cx="1351697" cy="467791"/>
          </a:xfrm>
          <a:prstGeom prst="flowChartAlternateProcess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b="1" dirty="0" smtClean="0"/>
              <a:t>探索結果</a:t>
            </a:r>
            <a:endParaRPr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AutoShape 4"/>
              <p:cNvSpPr>
                <a:spLocks noChangeArrowheads="1"/>
              </p:cNvSpPr>
              <p:nvPr/>
            </p:nvSpPr>
            <p:spPr bwMode="auto">
              <a:xfrm>
                <a:off x="3527460" y="5416221"/>
                <a:ext cx="1873055" cy="467791"/>
              </a:xfrm>
              <a:prstGeom prst="flowChartAlternateProcess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ＭＳ Ｐゴシック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b="1">
                          <a:latin typeface="Cambria Math"/>
                        </a:rPr>
                        <m:t>テンプレート</m:t>
                      </m:r>
                      <m:r>
                        <m:rPr>
                          <m:nor/>
                        </m:rPr>
                        <a:rPr lang="ja-JP" altLang="en-US" b="1"/>
                        <m:t>画像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5" name="Auto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460" y="5416221"/>
                <a:ext cx="1873055" cy="467791"/>
              </a:xfrm>
              <a:prstGeom prst="flowChartAlternateProcess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17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/>
              <a:t>パーティクルフィルタ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ja-JP" sz="2800" dirty="0" smtClean="0">
                <a:solidFill>
                  <a:schemeClr val="tx2">
                    <a:lumMod val="75000"/>
                  </a:schemeClr>
                </a:solidFill>
              </a:rPr>
              <a:t>		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>
                <a:solidFill>
                  <a:schemeClr val="tx2">
                    <a:lumMod val="75000"/>
                  </a:schemeClr>
                </a:solidFill>
              </a:rPr>
              <a:t>　　</a:t>
            </a:r>
            <a:endParaRPr lang="en-US" altLang="ja-JP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ja-JP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ja-JP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ja-JP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ja-JP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956204" y="1340715"/>
            <a:ext cx="5256584" cy="1080174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marL="365760" indent="-283464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ja-JP" b="1" dirty="0"/>
              <a:t>追跡対象の状態の</a:t>
            </a:r>
            <a:r>
              <a:rPr lang="ja-JP" altLang="ja-JP" b="1" dirty="0" smtClean="0"/>
              <a:t>仮説</a:t>
            </a:r>
            <a:r>
              <a:rPr lang="en-US" altLang="ja-JP" b="1" dirty="0" smtClean="0"/>
              <a:t>(</a:t>
            </a:r>
            <a:r>
              <a:rPr lang="ja-JP" altLang="ja-JP" b="1" dirty="0"/>
              <a:t>粒子</a:t>
            </a:r>
            <a:r>
              <a:rPr lang="en-US" altLang="ja-JP" b="1" dirty="0"/>
              <a:t>)</a:t>
            </a:r>
            <a:r>
              <a:rPr lang="ja-JP" altLang="ja-JP" b="1" dirty="0"/>
              <a:t>を多数生成し</a:t>
            </a:r>
            <a:r>
              <a:rPr lang="ja-JP" altLang="ja-JP" b="1" dirty="0" smtClean="0"/>
              <a:t>、</a:t>
            </a:r>
            <a:endParaRPr lang="en-US" altLang="ja-JP" b="1" dirty="0" smtClean="0"/>
          </a:p>
          <a:p>
            <a:pPr marL="365760" indent="-283464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ja-JP" b="1" dirty="0" smtClean="0"/>
              <a:t>評価値を</a:t>
            </a:r>
            <a:r>
              <a:rPr lang="ja-JP" altLang="en-US" b="1" dirty="0"/>
              <a:t>求め</a:t>
            </a:r>
            <a:r>
              <a:rPr lang="ja-JP" altLang="ja-JP" b="1" dirty="0"/>
              <a:t>、対象の</a:t>
            </a:r>
            <a:r>
              <a:rPr lang="ja-JP" altLang="ja-JP" b="1" dirty="0" smtClean="0"/>
              <a:t>状態推定</a:t>
            </a:r>
            <a:r>
              <a:rPr lang="ja-JP" altLang="ja-JP" b="1" dirty="0"/>
              <a:t>を行う方法</a:t>
            </a:r>
            <a:endParaRPr lang="en-US" altLang="ja-JP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24944"/>
            <a:ext cx="4777520" cy="356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56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 smtClean="0"/>
              <a:t>パーティクルフィルタ</a:t>
            </a:r>
          </a:p>
        </p:txBody>
      </p:sp>
      <p:pic>
        <p:nvPicPr>
          <p:cNvPr id="8195" name="Picture 4" descr="MC900198828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9350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1" name="AutoShape 7"/>
          <p:cNvSpPr>
            <a:spLocks noChangeArrowheads="1"/>
          </p:cNvSpPr>
          <p:nvPr/>
        </p:nvSpPr>
        <p:spPr bwMode="auto">
          <a:xfrm>
            <a:off x="6300788" y="4797425"/>
            <a:ext cx="288925" cy="314325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/>
          </a:p>
        </p:txBody>
      </p:sp>
      <p:sp>
        <p:nvSpPr>
          <p:cNvPr id="129033" name="AutoShape 9"/>
          <p:cNvSpPr>
            <a:spLocks noChangeArrowheads="1"/>
          </p:cNvSpPr>
          <p:nvPr/>
        </p:nvSpPr>
        <p:spPr bwMode="auto">
          <a:xfrm>
            <a:off x="3995738" y="3284538"/>
            <a:ext cx="288925" cy="314325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/>
          </a:p>
        </p:txBody>
      </p:sp>
      <p:sp>
        <p:nvSpPr>
          <p:cNvPr id="129038" name="AutoShape 14"/>
          <p:cNvSpPr>
            <a:spLocks noChangeArrowheads="1"/>
          </p:cNvSpPr>
          <p:nvPr/>
        </p:nvSpPr>
        <p:spPr bwMode="auto">
          <a:xfrm>
            <a:off x="0" y="1773238"/>
            <a:ext cx="2627313" cy="122396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/>
              <a:t>前時刻の粒子の状態</a:t>
            </a:r>
          </a:p>
        </p:txBody>
      </p:sp>
      <p:sp>
        <p:nvSpPr>
          <p:cNvPr id="129041" name="AutoShape 17"/>
          <p:cNvSpPr>
            <a:spLocks noChangeArrowheads="1"/>
          </p:cNvSpPr>
          <p:nvPr/>
        </p:nvSpPr>
        <p:spPr bwMode="auto">
          <a:xfrm>
            <a:off x="2339975" y="3284538"/>
            <a:ext cx="288925" cy="314325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/>
          </a:p>
        </p:txBody>
      </p:sp>
      <p:cxnSp>
        <p:nvCxnSpPr>
          <p:cNvPr id="129042" name="AutoShape 18"/>
          <p:cNvCxnSpPr>
            <a:cxnSpLocks noChangeShapeType="1"/>
          </p:cNvCxnSpPr>
          <p:nvPr/>
        </p:nvCxnSpPr>
        <p:spPr bwMode="auto">
          <a:xfrm flipH="1">
            <a:off x="2051050" y="3573463"/>
            <a:ext cx="360363" cy="431800"/>
          </a:xfrm>
          <a:prstGeom prst="straightConnector1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AutoShape 20"/>
          <p:cNvCxnSpPr>
            <a:cxnSpLocks noChangeShapeType="1"/>
          </p:cNvCxnSpPr>
          <p:nvPr/>
        </p:nvCxnSpPr>
        <p:spPr bwMode="auto">
          <a:xfrm>
            <a:off x="7092950" y="3455988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045" name="AutoShape 21"/>
          <p:cNvCxnSpPr>
            <a:cxnSpLocks noChangeShapeType="1"/>
          </p:cNvCxnSpPr>
          <p:nvPr/>
        </p:nvCxnSpPr>
        <p:spPr bwMode="auto">
          <a:xfrm flipV="1">
            <a:off x="6516688" y="3357563"/>
            <a:ext cx="474662" cy="1460500"/>
          </a:xfrm>
          <a:prstGeom prst="straightConnector1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048" name="AutoShape 24"/>
          <p:cNvCxnSpPr>
            <a:cxnSpLocks noChangeShapeType="1"/>
            <a:stCxn id="129033" idx="4"/>
          </p:cNvCxnSpPr>
          <p:nvPr/>
        </p:nvCxnSpPr>
        <p:spPr bwMode="auto">
          <a:xfrm>
            <a:off x="4140200" y="3598863"/>
            <a:ext cx="144463" cy="766762"/>
          </a:xfrm>
          <a:prstGeom prst="straightConnector1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053" name="AutoShape 29"/>
          <p:cNvSpPr>
            <a:spLocks noChangeArrowheads="1"/>
          </p:cNvSpPr>
          <p:nvPr/>
        </p:nvSpPr>
        <p:spPr bwMode="auto">
          <a:xfrm>
            <a:off x="1587" y="1773238"/>
            <a:ext cx="2627313" cy="122396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/>
              <a:t>状態を変位させ、</a:t>
            </a:r>
          </a:p>
          <a:p>
            <a:pPr algn="ctr" eaLnBrk="1" hangingPunct="1"/>
            <a:r>
              <a:rPr lang="ja-JP" altLang="en-US" sz="2400" b="1" dirty="0"/>
              <a:t>次時刻の粒子とする</a:t>
            </a:r>
          </a:p>
        </p:txBody>
      </p:sp>
      <p:sp>
        <p:nvSpPr>
          <p:cNvPr id="14368" name="AutoShape 32"/>
          <p:cNvSpPr>
            <a:spLocks noChangeArrowheads="1"/>
          </p:cNvSpPr>
          <p:nvPr/>
        </p:nvSpPr>
        <p:spPr bwMode="auto">
          <a:xfrm>
            <a:off x="1587" y="1773238"/>
            <a:ext cx="3384550" cy="122396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/>
              <a:t>各粒子を中心</a:t>
            </a:r>
            <a:r>
              <a:rPr lang="ja-JP" altLang="en-US" sz="2400" b="1" dirty="0" smtClean="0"/>
              <a:t>に</a:t>
            </a:r>
            <a:endParaRPr lang="en-US" altLang="ja-JP" sz="2400" b="1" dirty="0" smtClean="0"/>
          </a:p>
          <a:p>
            <a:pPr algn="ctr" eaLnBrk="1" hangingPunct="1"/>
            <a:r>
              <a:rPr lang="ja-JP" altLang="en-US" sz="2400" b="1" dirty="0" smtClean="0"/>
              <a:t>一定</a:t>
            </a:r>
            <a:r>
              <a:rPr lang="ja-JP" altLang="en-US" sz="2400" b="1" dirty="0"/>
              <a:t>の大きさで</a:t>
            </a:r>
          </a:p>
          <a:p>
            <a:pPr algn="ctr" eaLnBrk="1" hangingPunct="1"/>
            <a:r>
              <a:rPr lang="ja-JP" altLang="en-US" sz="2400" b="1" dirty="0"/>
              <a:t>動画像を切り取る</a:t>
            </a:r>
          </a:p>
        </p:txBody>
      </p:sp>
      <p:sp>
        <p:nvSpPr>
          <p:cNvPr id="14369" name="AutoShape 33"/>
          <p:cNvSpPr>
            <a:spLocks noChangeArrowheads="1"/>
          </p:cNvSpPr>
          <p:nvPr/>
        </p:nvSpPr>
        <p:spPr bwMode="auto">
          <a:xfrm>
            <a:off x="1587" y="1773238"/>
            <a:ext cx="3419475" cy="122396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800" b="1" dirty="0"/>
              <a:t>切り取った画像内で</a:t>
            </a:r>
          </a:p>
          <a:p>
            <a:pPr algn="ctr" eaLnBrk="1" hangingPunct="1"/>
            <a:r>
              <a:rPr lang="ja-JP" altLang="en-US" sz="2800" b="1" dirty="0"/>
              <a:t>テンプレートマッチング</a:t>
            </a:r>
          </a:p>
        </p:txBody>
      </p:sp>
      <p:sp>
        <p:nvSpPr>
          <p:cNvPr id="14370" name="AutoShape 34"/>
          <p:cNvSpPr>
            <a:spLocks noChangeArrowheads="1"/>
          </p:cNvSpPr>
          <p:nvPr/>
        </p:nvSpPr>
        <p:spPr bwMode="auto">
          <a:xfrm>
            <a:off x="1587" y="1773238"/>
            <a:ext cx="3455988" cy="122396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800" b="1" dirty="0"/>
              <a:t>各切り取り画像内の</a:t>
            </a:r>
          </a:p>
          <a:p>
            <a:pPr algn="ctr" eaLnBrk="1" hangingPunct="1"/>
            <a:r>
              <a:rPr lang="ja-JP" altLang="en-US" sz="2800" b="1" dirty="0"/>
              <a:t>最大相関値を比較</a:t>
            </a:r>
            <a:endParaRPr lang="en-US" altLang="ja-JP" sz="2800" b="1" dirty="0"/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3203575" y="3500438"/>
            <a:ext cx="2089150" cy="2016125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6011863" y="2205038"/>
            <a:ext cx="2089150" cy="2016125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900113" y="3141663"/>
            <a:ext cx="2089150" cy="2016125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4211638" y="3644900"/>
            <a:ext cx="936625" cy="936625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21" name="AutoShape 33"/>
          <p:cNvSpPr>
            <a:spLocks noChangeArrowheads="1"/>
          </p:cNvSpPr>
          <p:nvPr/>
        </p:nvSpPr>
        <p:spPr bwMode="auto">
          <a:xfrm>
            <a:off x="3419475" y="4868863"/>
            <a:ext cx="1947863" cy="1074737"/>
          </a:xfrm>
          <a:prstGeom prst="wedgeRoundRectCallout">
            <a:avLst>
              <a:gd name="adj1" fmla="val 18704"/>
              <a:gd name="adj2" fmla="val -68463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/>
              <a:t>この時最も</a:t>
            </a:r>
          </a:p>
          <a:p>
            <a:pPr algn="ctr" eaLnBrk="1" hangingPunct="1"/>
            <a:r>
              <a:rPr lang="ja-JP" altLang="en-US" sz="2000" b="1" dirty="0"/>
              <a:t>相関値が高い</a:t>
            </a:r>
            <a:r>
              <a:rPr lang="en-US" altLang="ja-JP" sz="2000" b="1" dirty="0"/>
              <a:t>(</a:t>
            </a:r>
            <a:r>
              <a:rPr lang="ja-JP" altLang="en-US" sz="2000" b="1" dirty="0"/>
              <a:t>ボール領域</a:t>
            </a:r>
            <a:r>
              <a:rPr lang="en-US" altLang="ja-JP" sz="2000" b="1" dirty="0"/>
              <a:t>)</a:t>
            </a:r>
          </a:p>
        </p:txBody>
      </p:sp>
      <p:sp>
        <p:nvSpPr>
          <p:cNvPr id="14378" name="AutoShape 69"/>
          <p:cNvSpPr>
            <a:spLocks noChangeArrowheads="1"/>
          </p:cNvSpPr>
          <p:nvPr/>
        </p:nvSpPr>
        <p:spPr bwMode="auto">
          <a:xfrm>
            <a:off x="4572000" y="3933825"/>
            <a:ext cx="287338" cy="287338"/>
          </a:xfrm>
          <a:prstGeom prst="flowChartDecision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2371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6 L 0.06302 -0.25185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1259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0.0158 0.1555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777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L -0.05521 0.10324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516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10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10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1000"/>
                                        <p:tgtEl>
                                          <p:spTgt spid="129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9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 animBg="1"/>
      <p:bldP spid="129031" grpId="1" animBg="1"/>
      <p:bldP spid="129033" grpId="0" animBg="1"/>
      <p:bldP spid="129033" grpId="1" animBg="1"/>
      <p:bldP spid="129038" grpId="0" animBg="1"/>
      <p:bldP spid="129038" grpId="1" animBg="1"/>
      <p:bldP spid="129041" grpId="0" animBg="1"/>
      <p:bldP spid="129041" grpId="1" animBg="1"/>
      <p:bldP spid="129053" grpId="0" animBg="1"/>
      <p:bldP spid="129053" grpId="1" animBg="1"/>
      <p:bldP spid="14368" grpId="0" animBg="1"/>
      <p:bldP spid="14368" grpId="1" animBg="1"/>
      <p:bldP spid="14369" grpId="0" animBg="1"/>
      <p:bldP spid="14369" grpId="1" animBg="1"/>
      <p:bldP spid="14370" grpId="0" animBg="1"/>
      <p:bldP spid="14371" grpId="0" animBg="1"/>
      <p:bldP spid="14374" grpId="0" animBg="1"/>
      <p:bldP spid="14375" grpId="0" animBg="1"/>
      <p:bldP spid="14376" grpId="0" animBg="1"/>
      <p:bldP spid="143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 smtClean="0"/>
              <a:t>パーティクルフィルタ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73238"/>
            <a:ext cx="8001000" cy="4267200"/>
          </a:xfrm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  <p:sp>
        <p:nvSpPr>
          <p:cNvPr id="129029" name="AutoShape 5"/>
          <p:cNvSpPr>
            <a:spLocks noChangeArrowheads="1"/>
          </p:cNvSpPr>
          <p:nvPr/>
        </p:nvSpPr>
        <p:spPr bwMode="auto">
          <a:xfrm>
            <a:off x="6443663" y="4437063"/>
            <a:ext cx="288925" cy="314325"/>
          </a:xfrm>
          <a:prstGeom prst="flowChartConnector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>
              <a:solidFill>
                <a:srgbClr val="000000"/>
              </a:solidFill>
            </a:endParaRPr>
          </a:p>
        </p:txBody>
      </p:sp>
      <p:sp>
        <p:nvSpPr>
          <p:cNvPr id="129036" name="AutoShape 12"/>
          <p:cNvSpPr>
            <a:spLocks noChangeArrowheads="1"/>
          </p:cNvSpPr>
          <p:nvPr/>
        </p:nvSpPr>
        <p:spPr bwMode="auto">
          <a:xfrm>
            <a:off x="1403350" y="5084763"/>
            <a:ext cx="288925" cy="314325"/>
          </a:xfrm>
          <a:prstGeom prst="flowChartConnector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>
              <a:solidFill>
                <a:srgbClr val="000000"/>
              </a:solidFill>
            </a:endParaRPr>
          </a:p>
        </p:txBody>
      </p:sp>
      <p:sp>
        <p:nvSpPr>
          <p:cNvPr id="16397" name="AutoShape 15"/>
          <p:cNvSpPr>
            <a:spLocks noChangeArrowheads="1"/>
          </p:cNvSpPr>
          <p:nvPr/>
        </p:nvSpPr>
        <p:spPr bwMode="auto">
          <a:xfrm>
            <a:off x="3851275" y="3141663"/>
            <a:ext cx="288925" cy="314325"/>
          </a:xfrm>
          <a:prstGeom prst="flowChartConnector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>
              <a:solidFill>
                <a:srgbClr val="000000"/>
              </a:solidFill>
            </a:endParaRPr>
          </a:p>
        </p:txBody>
      </p:sp>
      <p:cxnSp>
        <p:nvCxnSpPr>
          <p:cNvPr id="9223" name="AutoShape 20"/>
          <p:cNvCxnSpPr>
            <a:cxnSpLocks noChangeShapeType="1"/>
            <a:stCxn id="129029" idx="4"/>
            <a:endCxn id="129029" idx="4"/>
          </p:cNvCxnSpPr>
          <p:nvPr/>
        </p:nvCxnSpPr>
        <p:spPr bwMode="auto">
          <a:xfrm>
            <a:off x="6588125" y="4751388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054" name="AutoShape 30"/>
          <p:cNvSpPr>
            <a:spLocks noChangeArrowheads="1"/>
          </p:cNvSpPr>
          <p:nvPr/>
        </p:nvSpPr>
        <p:spPr bwMode="auto">
          <a:xfrm>
            <a:off x="611188" y="2636838"/>
            <a:ext cx="2736850" cy="100806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>
                <a:solidFill>
                  <a:srgbClr val="000000"/>
                </a:solidFill>
              </a:rPr>
              <a:t>各粒子とボール座標との</a:t>
            </a:r>
          </a:p>
          <a:p>
            <a:pPr algn="ctr" eaLnBrk="1" hangingPunct="1"/>
            <a:r>
              <a:rPr lang="ja-JP" altLang="en-US" sz="2000" b="1" dirty="0">
                <a:solidFill>
                  <a:srgbClr val="000000"/>
                </a:solidFill>
              </a:rPr>
              <a:t>距離から重みを求める</a:t>
            </a:r>
          </a:p>
        </p:txBody>
      </p:sp>
      <p:sp>
        <p:nvSpPr>
          <p:cNvPr id="129055" name="AutoShape 31"/>
          <p:cNvSpPr>
            <a:spLocks noChangeArrowheads="1"/>
          </p:cNvSpPr>
          <p:nvPr/>
        </p:nvSpPr>
        <p:spPr bwMode="auto">
          <a:xfrm>
            <a:off x="611188" y="2636838"/>
            <a:ext cx="2736850" cy="100806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>
                <a:solidFill>
                  <a:srgbClr val="000000"/>
                </a:solidFill>
              </a:rPr>
              <a:t>重みに基づいて</a:t>
            </a:r>
          </a:p>
          <a:p>
            <a:pPr algn="ctr" eaLnBrk="1" hangingPunct="1"/>
            <a:r>
              <a:rPr lang="ja-JP" altLang="en-US" sz="2400" b="1" dirty="0">
                <a:solidFill>
                  <a:srgbClr val="000000"/>
                </a:solidFill>
              </a:rPr>
              <a:t>各粒子を選択し直す</a:t>
            </a:r>
          </a:p>
        </p:txBody>
      </p:sp>
      <p:sp>
        <p:nvSpPr>
          <p:cNvPr id="149555" name="AutoShape 51"/>
          <p:cNvSpPr>
            <a:spLocks noChangeArrowheads="1"/>
          </p:cNvSpPr>
          <p:nvPr/>
        </p:nvSpPr>
        <p:spPr bwMode="auto">
          <a:xfrm>
            <a:off x="2124075" y="1773238"/>
            <a:ext cx="4321175" cy="1368425"/>
          </a:xfrm>
          <a:prstGeom prst="flowChartAlternateProcess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800" b="1">
                <a:solidFill>
                  <a:srgbClr val="000000"/>
                </a:solidFill>
              </a:rPr>
              <a:t>これらのステップを繰り返し</a:t>
            </a:r>
          </a:p>
          <a:p>
            <a:pPr algn="ctr" eaLnBrk="1" hangingPunct="1"/>
            <a:r>
              <a:rPr lang="ja-JP" altLang="en-US" sz="2800" b="1">
                <a:solidFill>
                  <a:srgbClr val="000000"/>
                </a:solidFill>
              </a:rPr>
              <a:t>追跡</a:t>
            </a:r>
          </a:p>
        </p:txBody>
      </p:sp>
      <p:grpSp>
        <p:nvGrpSpPr>
          <p:cNvPr id="16424" name="Group 40"/>
          <p:cNvGrpSpPr>
            <a:grpSpLocks/>
          </p:cNvGrpSpPr>
          <p:nvPr/>
        </p:nvGrpSpPr>
        <p:grpSpPr bwMode="auto">
          <a:xfrm>
            <a:off x="3995738" y="3500438"/>
            <a:ext cx="936625" cy="936625"/>
            <a:chOff x="2426" y="3022"/>
            <a:chExt cx="590" cy="590"/>
          </a:xfrm>
        </p:grpSpPr>
        <p:pic>
          <p:nvPicPr>
            <p:cNvPr id="9243" name="Picture 4" descr="MC900198828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3022"/>
              <a:ext cx="590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44" name="Rectangle 52"/>
            <p:cNvSpPr>
              <a:spLocks noChangeArrowheads="1"/>
            </p:cNvSpPr>
            <p:nvPr/>
          </p:nvSpPr>
          <p:spPr bwMode="auto">
            <a:xfrm>
              <a:off x="2426" y="3022"/>
              <a:ext cx="590" cy="590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9557" name="Line 53"/>
          <p:cNvSpPr>
            <a:spLocks noChangeShapeType="1"/>
          </p:cNvSpPr>
          <p:nvPr/>
        </p:nvSpPr>
        <p:spPr bwMode="auto">
          <a:xfrm flipH="1" flipV="1">
            <a:off x="4067175" y="3429000"/>
            <a:ext cx="360363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9561" name="Line 57"/>
          <p:cNvSpPr>
            <a:spLocks noChangeShapeType="1"/>
          </p:cNvSpPr>
          <p:nvPr/>
        </p:nvSpPr>
        <p:spPr bwMode="auto">
          <a:xfrm flipV="1">
            <a:off x="1692275" y="4005263"/>
            <a:ext cx="2663825" cy="1152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9562" name="Line 58"/>
          <p:cNvSpPr>
            <a:spLocks noChangeShapeType="1"/>
          </p:cNvSpPr>
          <p:nvPr/>
        </p:nvSpPr>
        <p:spPr bwMode="auto">
          <a:xfrm flipH="1" flipV="1">
            <a:off x="4572000" y="4005263"/>
            <a:ext cx="1871663" cy="576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15" name="AutoShape 69"/>
          <p:cNvSpPr>
            <a:spLocks noChangeArrowheads="1"/>
          </p:cNvSpPr>
          <p:nvPr/>
        </p:nvSpPr>
        <p:spPr bwMode="auto">
          <a:xfrm>
            <a:off x="4356100" y="3789363"/>
            <a:ext cx="287338" cy="287337"/>
          </a:xfrm>
          <a:prstGeom prst="flowChartDecision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6425" name="AutoShape 41"/>
          <p:cNvSpPr>
            <a:spLocks noChangeArrowheads="1"/>
          </p:cNvSpPr>
          <p:nvPr/>
        </p:nvSpPr>
        <p:spPr bwMode="auto">
          <a:xfrm>
            <a:off x="3851275" y="3141663"/>
            <a:ext cx="288925" cy="312737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6426" name="AutoShape 42"/>
          <p:cNvSpPr>
            <a:spLocks noChangeArrowheads="1"/>
          </p:cNvSpPr>
          <p:nvPr/>
        </p:nvSpPr>
        <p:spPr bwMode="auto">
          <a:xfrm>
            <a:off x="4500563" y="2636838"/>
            <a:ext cx="1584325" cy="360362"/>
          </a:xfrm>
          <a:prstGeom prst="wedgeRoundRectCallout">
            <a:avLst>
              <a:gd name="adj1" fmla="val -70241"/>
              <a:gd name="adj2" fmla="val 10506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 dirty="0">
                <a:solidFill>
                  <a:srgbClr val="000000"/>
                </a:solidFill>
              </a:rPr>
              <a:t>重み</a:t>
            </a:r>
            <a:r>
              <a:rPr lang="ja-JP" altLang="en-US" b="1" dirty="0" smtClean="0">
                <a:solidFill>
                  <a:srgbClr val="000000"/>
                </a:solidFill>
              </a:rPr>
              <a:t>が</a:t>
            </a:r>
            <a:r>
              <a:rPr lang="ja-JP" altLang="en-US" b="1" dirty="0" smtClean="0">
                <a:solidFill>
                  <a:srgbClr val="FF0000"/>
                </a:solidFill>
              </a:rPr>
              <a:t>大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6427" name="AutoShape 43"/>
          <p:cNvSpPr>
            <a:spLocks noChangeArrowheads="1"/>
          </p:cNvSpPr>
          <p:nvPr/>
        </p:nvSpPr>
        <p:spPr bwMode="auto">
          <a:xfrm>
            <a:off x="3924300" y="4076700"/>
            <a:ext cx="288925" cy="312738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6428" name="AutoShape 44"/>
          <p:cNvSpPr>
            <a:spLocks noChangeArrowheads="1"/>
          </p:cNvSpPr>
          <p:nvPr/>
        </p:nvSpPr>
        <p:spPr bwMode="auto">
          <a:xfrm>
            <a:off x="4932363" y="3716338"/>
            <a:ext cx="288925" cy="312737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pic>
        <p:nvPicPr>
          <p:cNvPr id="16430" name="Picture 4" descr="MC900198828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284538"/>
            <a:ext cx="9366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32" name="AutoShape 48"/>
          <p:cNvSpPr>
            <a:spLocks noChangeArrowheads="1"/>
          </p:cNvSpPr>
          <p:nvPr/>
        </p:nvSpPr>
        <p:spPr bwMode="auto">
          <a:xfrm>
            <a:off x="1187450" y="3141663"/>
            <a:ext cx="288925" cy="312737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6433" name="AutoShape 49"/>
          <p:cNvSpPr>
            <a:spLocks noChangeArrowheads="1"/>
          </p:cNvSpPr>
          <p:nvPr/>
        </p:nvSpPr>
        <p:spPr bwMode="auto">
          <a:xfrm>
            <a:off x="1187450" y="3860800"/>
            <a:ext cx="288925" cy="312738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6434" name="AutoShape 50"/>
          <p:cNvSpPr>
            <a:spLocks noChangeArrowheads="1"/>
          </p:cNvSpPr>
          <p:nvPr/>
        </p:nvSpPr>
        <p:spPr bwMode="auto">
          <a:xfrm>
            <a:off x="2124075" y="3500438"/>
            <a:ext cx="288925" cy="312737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6435" name="AutoShape 51"/>
          <p:cNvSpPr>
            <a:spLocks noChangeArrowheads="1"/>
          </p:cNvSpPr>
          <p:nvPr/>
        </p:nvSpPr>
        <p:spPr bwMode="auto">
          <a:xfrm>
            <a:off x="3419475" y="3500438"/>
            <a:ext cx="287338" cy="312737"/>
          </a:xfrm>
          <a:prstGeom prst="flowChartConnector">
            <a:avLst/>
          </a:pr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>
              <a:solidFill>
                <a:srgbClr val="000000"/>
              </a:solidFill>
            </a:endParaRPr>
          </a:p>
          <a:p>
            <a:pPr algn="ctr"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6437" name="AutoShape 53"/>
          <p:cNvSpPr>
            <a:spLocks noChangeArrowheads="1"/>
          </p:cNvSpPr>
          <p:nvPr/>
        </p:nvSpPr>
        <p:spPr bwMode="auto">
          <a:xfrm>
            <a:off x="7812088" y="4437063"/>
            <a:ext cx="287337" cy="312737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6438" name="AutoShape 54"/>
          <p:cNvSpPr>
            <a:spLocks noChangeArrowheads="1"/>
          </p:cNvSpPr>
          <p:nvPr/>
        </p:nvSpPr>
        <p:spPr bwMode="auto">
          <a:xfrm>
            <a:off x="7092950" y="5661025"/>
            <a:ext cx="287338" cy="312738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3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xit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down)">
                                      <p:cBhvr>
                                        <p:cTn id="43" dur="500"/>
                                        <p:tgtEl>
                                          <p:spTgt spid="149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149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149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40741E-7 L 0.26389 0.0581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16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4" y="289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3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7778E-7 2.96296E-6 L 0.35434 0.02963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16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148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3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1.85185E-6 L 0.07083 0.29236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16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14606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7778E-7 1.85185E-6 L 0.30712 0.10324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164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164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99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64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64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164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99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64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64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30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6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16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6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6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89 0.0581 L 0.5868 0.20509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16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7338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56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35434 0.02963 L 0.70868 0.05069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16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1042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3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33333E-6 -1.85185E-6 L 0.17344 0.0088 " pathEditMode="relative" rAng="0" ptsTypes="AA">
                                      <p:cBhvr>
                                        <p:cTn id="147" dur="1000" fill="hold"/>
                                        <p:tgtEl>
                                          <p:spTgt spid="16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44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49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30712 0.10324 L 0.57483 0.16643 " pathEditMode="relative" rAng="0" ptsTypes="AA">
                                      <p:cBhvr>
                                        <p:cTn id="149" dur="1000" fill="hold"/>
                                        <p:tgtEl>
                                          <p:spTgt spid="164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5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164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64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64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56" presetID="42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6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16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6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16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7" grpId="0" animBg="1"/>
      <p:bldP spid="129054" grpId="0" animBg="1"/>
      <p:bldP spid="129054" grpId="1" animBg="1"/>
      <p:bldP spid="149555" grpId="0" animBg="1"/>
      <p:bldP spid="149557" grpId="0" animBg="1"/>
      <p:bldP spid="149557" grpId="1" animBg="1"/>
      <p:bldP spid="149561" grpId="0" animBg="1"/>
      <p:bldP spid="149561" grpId="1" animBg="1"/>
      <p:bldP spid="149562" grpId="0" animBg="1"/>
      <p:bldP spid="149562" grpId="1" animBg="1"/>
      <p:bldP spid="16415" grpId="0" animBg="1"/>
      <p:bldP spid="16425" grpId="0" animBg="1"/>
      <p:bldP spid="16425" grpId="1" animBg="1"/>
      <p:bldP spid="16426" grpId="0" animBg="1"/>
      <p:bldP spid="16426" grpId="1" animBg="1"/>
      <p:bldP spid="16427" grpId="0" animBg="1"/>
      <p:bldP spid="16427" grpId="1" animBg="1"/>
      <p:bldP spid="16428" grpId="0" animBg="1"/>
      <p:bldP spid="16428" grpId="1" animBg="1"/>
      <p:bldP spid="16432" grpId="0" animBg="1"/>
      <p:bldP spid="16432" grpId="1" animBg="1"/>
      <p:bldP spid="16432" grpId="2" animBg="1"/>
      <p:bldP spid="16432" grpId="3" animBg="1"/>
      <p:bldP spid="16433" grpId="0" animBg="1"/>
      <p:bldP spid="16433" grpId="1" animBg="1"/>
      <p:bldP spid="16433" grpId="2" animBg="1"/>
      <p:bldP spid="16434" grpId="0" animBg="1"/>
      <p:bldP spid="16434" grpId="1" animBg="1"/>
      <p:bldP spid="16434" grpId="2" animBg="1"/>
      <p:bldP spid="16435" grpId="0" animBg="1"/>
      <p:bldP spid="16435" grpId="1" animBg="1"/>
      <p:bldP spid="16435" grpId="2" animBg="1"/>
      <p:bldP spid="16437" grpId="0" animBg="1"/>
      <p:bldP spid="164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切り替え追跡</a:t>
            </a:r>
            <a:r>
              <a:rPr lang="ja-JP" altLang="ja-JP" dirty="0" smtClean="0"/>
              <a:t>手法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59632" y="1699668"/>
            <a:ext cx="2357454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テンプレート</a:t>
            </a:r>
            <a:endParaRPr kumimoji="1" lang="en-US" altLang="ja-JP" sz="2400" b="1" dirty="0" smtClean="0"/>
          </a:p>
          <a:p>
            <a:pPr algn="ctr"/>
            <a:r>
              <a:rPr kumimoji="1" lang="ja-JP" altLang="en-US" sz="2400" b="1" dirty="0" smtClean="0"/>
              <a:t>マッチング</a:t>
            </a:r>
            <a:endParaRPr kumimoji="1" lang="ja-JP" altLang="en-US" sz="2400" b="1" dirty="0"/>
          </a:p>
        </p:txBody>
      </p:sp>
      <p:sp>
        <p:nvSpPr>
          <p:cNvPr id="7" name="角丸四角形 6"/>
          <p:cNvSpPr/>
          <p:nvPr/>
        </p:nvSpPr>
        <p:spPr>
          <a:xfrm>
            <a:off x="5845928" y="4437112"/>
            <a:ext cx="2500298" cy="150019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パーティクルフィルタ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964365" y="4357694"/>
            <a:ext cx="3429056" cy="150019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bg1"/>
                </a:solidFill>
              </a:rPr>
              <a:t>オクルージョン</a:t>
            </a:r>
            <a:r>
              <a:rPr kumimoji="1" lang="en-US" altLang="ja-JP" sz="2400" b="1" dirty="0" smtClean="0">
                <a:solidFill>
                  <a:schemeClr val="bg1"/>
                </a:solidFill>
              </a:rPr>
              <a:t>*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が発生すると検出が困難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2051719" y="3429000"/>
            <a:ext cx="890695" cy="64807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4572000" y="4636036"/>
            <a:ext cx="720080" cy="9435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510758" y="2787442"/>
            <a:ext cx="4320480" cy="2004311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粒子の予測により短時間</a:t>
            </a:r>
            <a:r>
              <a:rPr lang="ja-JP" altLang="en-US" sz="2400" b="1" dirty="0">
                <a:solidFill>
                  <a:schemeClr val="tx1"/>
                </a:solidFill>
              </a:rPr>
              <a:t>であればオクルージョンが起きてもボールの位置を推定できる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5429224" y="1714488"/>
            <a:ext cx="3429056" cy="150019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bg1"/>
                </a:solidFill>
              </a:rPr>
              <a:t>一度ボールを見失うと再び追跡することが</a:t>
            </a:r>
            <a:endParaRPr kumimoji="1" lang="en-US" altLang="ja-JP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400" b="1" dirty="0" smtClean="0">
                <a:solidFill>
                  <a:schemeClr val="bg1"/>
                </a:solidFill>
              </a:rPr>
              <a:t>困難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上矢印 8"/>
          <p:cNvSpPr/>
          <p:nvPr/>
        </p:nvSpPr>
        <p:spPr>
          <a:xfrm>
            <a:off x="6732240" y="3446252"/>
            <a:ext cx="864096" cy="7560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左矢印 9"/>
          <p:cNvSpPr/>
          <p:nvPr/>
        </p:nvSpPr>
        <p:spPr>
          <a:xfrm>
            <a:off x="4048894" y="1904919"/>
            <a:ext cx="864096" cy="108012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497066" y="2837435"/>
            <a:ext cx="4320480" cy="200431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>
                <a:solidFill>
                  <a:schemeClr val="tx1"/>
                </a:solidFill>
              </a:rPr>
              <a:t>常に全画面を探索するのでボールの位置を検出できる</a:t>
            </a:r>
            <a:endParaRPr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64365" y="6165304"/>
            <a:ext cx="7893915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* </a:t>
            </a:r>
            <a:r>
              <a:rPr lang="ja-JP" altLang="en-US" b="1" dirty="0" smtClean="0">
                <a:solidFill>
                  <a:schemeClr val="tx1"/>
                </a:solidFill>
              </a:rPr>
              <a:t>ボール</a:t>
            </a:r>
            <a:r>
              <a:rPr lang="ja-JP" altLang="en-US" b="1" dirty="0">
                <a:solidFill>
                  <a:schemeClr val="tx1"/>
                </a:solidFill>
              </a:rPr>
              <a:t>が人間の足などに隠れて</a:t>
            </a:r>
            <a:r>
              <a:rPr lang="ja-JP" altLang="en-US" b="1" dirty="0" smtClean="0">
                <a:solidFill>
                  <a:schemeClr val="tx1"/>
                </a:solidFill>
              </a:rPr>
              <a:t>しまう現象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9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5" grpId="0" animBg="1"/>
      <p:bldP spid="6" grpId="0" animBg="1"/>
      <p:bldP spid="12" grpId="0" animBg="1"/>
      <p:bldP spid="11" grpId="0" animBg="1"/>
      <p:bldP spid="9" grpId="0" animBg="1"/>
      <p:bldP spid="10" grpId="0" animBg="1"/>
      <p:bldP spid="1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切り替え追跡手法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890142" y="1556792"/>
            <a:ext cx="7104282" cy="9898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テンプレートマッチング　→　パーティクルフィルタ</a:t>
            </a:r>
            <a:endParaRPr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895078" y="3296742"/>
            <a:ext cx="7104282" cy="9898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パーティクルフィルタ　→　テンプレートマッチング</a:t>
            </a:r>
            <a:endParaRPr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860376" y="2546648"/>
            <a:ext cx="5053609" cy="750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ja-JP" altLang="en-US" sz="2800" dirty="0" smtClean="0"/>
              <a:t>の場合でも</a:t>
            </a:r>
            <a:endParaRPr lang="ja-JP" altLang="en-US" sz="28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860376" y="4286598"/>
            <a:ext cx="5105773" cy="750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ja-JP" altLang="en-US" sz="2800" dirty="0" smtClean="0"/>
              <a:t>の場合でも</a:t>
            </a:r>
            <a:endParaRPr lang="ja-JP" altLang="en-US" sz="2800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912540" y="6107906"/>
            <a:ext cx="8022826" cy="750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ja-JP" sz="2800" dirty="0"/>
          </a:p>
          <a:p>
            <a:pPr algn="l">
              <a:defRPr/>
            </a:pPr>
            <a:endParaRPr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1242863" y="1558702"/>
            <a:ext cx="6408712" cy="3528392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>
                <a:solidFill>
                  <a:schemeClr val="tx1"/>
                </a:solidFill>
              </a:rPr>
              <a:t>互いの欠点を補えるので切り替え追跡手法は</a:t>
            </a:r>
            <a:r>
              <a:rPr lang="ja-JP" altLang="en-US" sz="2800" b="1" dirty="0">
                <a:solidFill>
                  <a:srgbClr val="FF0000"/>
                </a:solidFill>
              </a:rPr>
              <a:t>効果がある</a:t>
            </a:r>
          </a:p>
        </p:txBody>
      </p:sp>
    </p:spTree>
    <p:extLst>
      <p:ext uri="{BB962C8B-B14F-4D97-AF65-F5344CB8AC3E}">
        <p14:creationId xmlns:p14="http://schemas.microsoft.com/office/powerpoint/2010/main" val="3182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 animBg="1"/>
    </p:bld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5802</TotalTime>
  <Words>1169</Words>
  <Application>Microsoft Office PowerPoint</Application>
  <PresentationFormat>画面に合わせる (4:3)</PresentationFormat>
  <Paragraphs>286</Paragraphs>
  <Slides>34</Slides>
  <Notes>9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6" baseType="lpstr">
      <vt:lpstr>Office ​​テーマ</vt:lpstr>
      <vt:lpstr>数式</vt:lpstr>
      <vt:lpstr>画像の平滑化処理を用いた パーティクルフィルタによる物体追跡</vt:lpstr>
      <vt:lpstr>研究の背景</vt:lpstr>
      <vt:lpstr>研究で用いた手法</vt:lpstr>
      <vt:lpstr>テンプレートマッチング</vt:lpstr>
      <vt:lpstr>パーティクルフィルタ</vt:lpstr>
      <vt:lpstr>パーティクルフィルタ</vt:lpstr>
      <vt:lpstr>パーティクルフィルタ</vt:lpstr>
      <vt:lpstr>切り替え追跡手法</vt:lpstr>
      <vt:lpstr>切り替え追跡手法</vt:lpstr>
      <vt:lpstr>切り替え追跡手法アルゴリズム</vt:lpstr>
      <vt:lpstr>切り替え追跡手法アルゴリズム</vt:lpstr>
      <vt:lpstr>　</vt:lpstr>
      <vt:lpstr>平滑化処理</vt:lpstr>
      <vt:lpstr>平滑化・メディアンフィルタ</vt:lpstr>
      <vt:lpstr>　</vt:lpstr>
      <vt:lpstr>平滑化・ガウシアンフィルタ</vt:lpstr>
      <vt:lpstr>　</vt:lpstr>
      <vt:lpstr>PowerPoint プレゼンテーション</vt:lpstr>
      <vt:lpstr>輪郭保存フィルタ</vt:lpstr>
      <vt:lpstr>　</vt:lpstr>
      <vt:lpstr>　</vt:lpstr>
      <vt:lpstr>各フィルタ比較画像</vt:lpstr>
      <vt:lpstr>本研究のイメージ図</vt:lpstr>
      <vt:lpstr>PowerPoint プレゼンテーション</vt:lpstr>
      <vt:lpstr>　</vt:lpstr>
      <vt:lpstr>考察</vt:lpstr>
      <vt:lpstr>今後の課題</vt:lpstr>
      <vt:lpstr>参考文献</vt:lpstr>
      <vt:lpstr>終わり</vt:lpstr>
      <vt:lpstr>補足</vt:lpstr>
      <vt:lpstr>正規化相互相関法(NCC)</vt:lpstr>
      <vt:lpstr>距離、評価値、重みの計算</vt:lpstr>
      <vt:lpstr>拡大・縮小 最近近傍法</vt:lpstr>
      <vt:lpstr>画像の拡大・縮小 バイリニア法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卒業研究　中間発表 パーティクルフィルタを用いた物体追跡</dc:title>
  <dc:creator>井垣　円</dc:creator>
  <cp:lastModifiedBy>　</cp:lastModifiedBy>
  <cp:revision>348</cp:revision>
  <dcterms:created xsi:type="dcterms:W3CDTF">2014-07-14T06:57:52Z</dcterms:created>
  <dcterms:modified xsi:type="dcterms:W3CDTF">2015-09-27T19:10:10Z</dcterms:modified>
</cp:coreProperties>
</file>