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1"/>
  </p:notesMasterIdLst>
  <p:sldIdLst>
    <p:sldId id="256" r:id="rId2"/>
    <p:sldId id="289" r:id="rId3"/>
    <p:sldId id="290" r:id="rId4"/>
    <p:sldId id="401" r:id="rId5"/>
    <p:sldId id="306" r:id="rId6"/>
    <p:sldId id="307" r:id="rId7"/>
    <p:sldId id="308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402" r:id="rId24"/>
    <p:sldId id="367" r:id="rId25"/>
    <p:sldId id="368" r:id="rId26"/>
    <p:sldId id="369" r:id="rId27"/>
    <p:sldId id="370" r:id="rId28"/>
    <p:sldId id="371" r:id="rId29"/>
    <p:sldId id="372" r:id="rId30"/>
    <p:sldId id="374" r:id="rId31"/>
    <p:sldId id="373" r:id="rId32"/>
    <p:sldId id="375" r:id="rId33"/>
    <p:sldId id="376" r:id="rId34"/>
    <p:sldId id="403" r:id="rId35"/>
    <p:sldId id="278" r:id="rId36"/>
    <p:sldId id="302" r:id="rId37"/>
    <p:sldId id="300" r:id="rId38"/>
    <p:sldId id="280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01" r:id="rId55"/>
    <p:sldId id="297" r:id="rId56"/>
    <p:sldId id="351" r:id="rId57"/>
    <p:sldId id="404" r:id="rId58"/>
    <p:sldId id="405" r:id="rId59"/>
    <p:sldId id="407" r:id="rId60"/>
    <p:sldId id="349" r:id="rId61"/>
    <p:sldId id="298" r:id="rId62"/>
    <p:sldId id="299" r:id="rId63"/>
    <p:sldId id="292" r:id="rId64"/>
    <p:sldId id="295" r:id="rId65"/>
    <p:sldId id="304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</p:sldIdLst>
  <p:sldSz cx="9144000" cy="68595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  <a:srgbClr val="60FA22"/>
    <a:srgbClr val="A6E40A"/>
    <a:srgbClr val="00FF00"/>
    <a:srgbClr val="FF99FF"/>
    <a:srgbClr val="DC52CC"/>
    <a:srgbClr val="DDC5BD"/>
    <a:srgbClr val="E9C1C1"/>
    <a:srgbClr val="E3CEC7"/>
    <a:srgbClr val="A7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78492" autoAdjust="0"/>
  </p:normalViewPr>
  <p:slideViewPr>
    <p:cSldViewPr>
      <p:cViewPr>
        <p:scale>
          <a:sx n="95" d="100"/>
          <a:sy n="95" d="100"/>
        </p:scale>
        <p:origin x="-2160" y="-552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637EF-263B-4E6A-90AD-AFF316C9272F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3B787-99E4-40BE-86E0-4B2FAB9BA2D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95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B787-99E4-40BE-86E0-4B2FAB9BA2D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現代社会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では、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セキュリティシステムは必要不可欠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→代表的なもの　キャッシュカードや暗証番号など　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→欠点として、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忘却，偽装，盗難，紛失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の恐れがある。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→解決策として、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顔や掌紋，指紋など，身体的特徴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を用いた個人認証システム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→利点として、紛失や盗難の心配がない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顔認証の場合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顔の位置や表情，髪型等による時期的な変化，照明の当たり具合等による環境の変化など，さまざまな事象が，認証精度を低下させる要因となる．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利用者への負担も大きくなってしまう．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掌紋や指紋は，時期的な変化や環境の変化に左右されない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→しかし、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手の位置ずれなどの問題がある．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従来研究においても，利用者に対して，手の位置合わせを行わせるといった制約が設けられており，利用者への負担も少なからず存在している．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かつ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負担をより少ないものに</a:t>
            </a:r>
            <a:endParaRPr kumimoji="1" lang="ja-JP" altLang="ja-JP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B787-99E4-40BE-86E0-4B2FAB9BA2D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ACD1-57D2-4369-8372-FE24D94A85A0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見本画像と対象画像を比べて、最も似たところを探す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B787-99E4-40BE-86E0-4B2FAB9BA2D3}" type="slidenum">
              <a:rPr kumimoji="1" lang="ja-JP" altLang="en-US" smtClean="0"/>
              <a:pPr/>
              <a:t>54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見本画像と対象画像を比べて、最も似たところを探す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B787-99E4-40BE-86E0-4B2FAB9BA2D3}" type="slidenum">
              <a:rPr kumimoji="1" lang="ja-JP" altLang="en-US" smtClean="0"/>
              <a:pPr/>
              <a:t>56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見本画像と対象画像を比べて、最も似たところを探す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B787-99E4-40BE-86E0-4B2FAB9BA2D3}" type="slidenum">
              <a:rPr kumimoji="1" lang="ja-JP" altLang="en-US" smtClean="0"/>
              <a:pPr/>
              <a:t>57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見本画像と対象画像を比べて、最も似たところを探す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B787-99E4-40BE-86E0-4B2FAB9BA2D3}" type="slidenum">
              <a:rPr kumimoji="1" lang="ja-JP" altLang="en-US" smtClean="0"/>
              <a:pPr/>
              <a:t>58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ACD1-57D2-4369-8372-FE24D94A85A0}" type="slidenum">
              <a:rPr kumimoji="1" lang="ja-JP" altLang="en-US" smtClean="0"/>
              <a:pPr/>
              <a:t>63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7099"/>
            <a:ext cx="6858000" cy="99083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5637"/>
            <a:ext cx="6858000" cy="533524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400800" y="6356552"/>
            <a:ext cx="2286000" cy="365845"/>
          </a:xfrm>
        </p:spPr>
        <p:txBody>
          <a:bodyPr/>
          <a:lstStyle>
            <a:lvl1pPr>
              <a:defRPr sz="1400"/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898648" y="6356552"/>
            <a:ext cx="3474720" cy="36584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216152" y="6356552"/>
            <a:ext cx="1219200" cy="36584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920"/>
            <a:ext cx="7315200" cy="128045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9419"/>
            <a:ext cx="7315200" cy="685959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920"/>
            <a:ext cx="228600" cy="128045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9419"/>
            <a:ext cx="228600" cy="685959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702"/>
            <a:ext cx="2057400" cy="5852880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702"/>
            <a:ext cx="6019800" cy="585288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464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8930" y="3202693"/>
            <a:ext cx="585351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482"/>
            <a:ext cx="8229600" cy="4938903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2489"/>
            <a:ext cx="6858000" cy="1067047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8189"/>
            <a:ext cx="6781800" cy="1143265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6552"/>
            <a:ext cx="2286000" cy="365845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356552"/>
            <a:ext cx="3474720" cy="36584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848" y="6356552"/>
            <a:ext cx="1520952" cy="36584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20054"/>
            <a:ext cx="7315200" cy="128045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20054"/>
            <a:ext cx="228600" cy="128045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53"/>
            <a:ext cx="8229600" cy="914612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482"/>
            <a:ext cx="4041648" cy="4938903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434"/>
            <a:ext cx="4041648" cy="4938903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53"/>
            <a:ext cx="8229600" cy="91461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6172"/>
            <a:ext cx="4040188" cy="685959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2" y="1295700"/>
            <a:ext cx="4041775" cy="685959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4094"/>
            <a:ext cx="4038600" cy="403953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4094"/>
            <a:ext cx="4038600" cy="403953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53"/>
            <a:ext cx="8229600" cy="914612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464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71"/>
            <a:ext cx="2514600" cy="838395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483"/>
            <a:ext cx="2514600" cy="4844584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464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59947" y="3324995"/>
            <a:ext cx="603643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71"/>
            <a:ext cx="5715000" cy="571632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973"/>
            <a:ext cx="8229600" cy="674844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442"/>
            <a:ext cx="8229600" cy="427123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483"/>
            <a:ext cx="8229600" cy="533524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464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972"/>
            <a:ext cx="182880" cy="68595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219483"/>
            <a:ext cx="8229600" cy="49114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7822"/>
            <a:ext cx="2289048" cy="36584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2015/2/17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648" y="6357822"/>
            <a:ext cx="3505200" cy="36584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648" y="6357822"/>
            <a:ext cx="1981200" cy="36584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464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26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7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3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.png"/><Relationship Id="rId10" Type="http://schemas.openxmlformats.org/officeDocument/2006/relationships/image" Target="../media/image130.png"/><Relationship Id="rId4" Type="http://schemas.openxmlformats.org/officeDocument/2006/relationships/image" Target="../media/image7.png"/><Relationship Id="rId9" Type="http://schemas.openxmlformats.org/officeDocument/2006/relationships/image" Target="../media/image1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 smtClean="0"/>
              <a:t>シミュレーテッドテンパリングによる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電子</a:t>
            </a:r>
            <a:r>
              <a:rPr lang="ja-JP" altLang="en-US" dirty="0" smtClean="0"/>
              <a:t>部品実装順序の最適化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13R4121</a:t>
            </a:r>
            <a:r>
              <a:rPr lang="ja-JP" altLang="en-US" dirty="0" smtClean="0"/>
              <a:t> 中村將人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08" y="4653930"/>
            <a:ext cx="3315950" cy="603454"/>
          </a:xfrm>
          <a:prstGeom prst="rect">
            <a:avLst/>
          </a:prstGeom>
        </p:spPr>
      </p:pic>
      <p:sp>
        <p:nvSpPr>
          <p:cNvPr id="22" name="正方形/長方形 21"/>
          <p:cNvSpPr>
            <a:spLocks noChangeAspect="1"/>
          </p:cNvSpPr>
          <p:nvPr/>
        </p:nvSpPr>
        <p:spPr>
          <a:xfrm>
            <a:off x="4215124" y="4785737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吸着順序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2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50" y="4653930"/>
            <a:ext cx="3315950" cy="603454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吸着順序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7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63535E-7 L -0.30903 -7.63535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7" y="4653875"/>
            <a:ext cx="3315950" cy="603454"/>
          </a:xfrm>
          <a:prstGeom prst="rect">
            <a:avLst/>
          </a:prstGeom>
        </p:spPr>
      </p:pic>
      <p:sp>
        <p:nvSpPr>
          <p:cNvPr id="22" name="正方形/長方形 21"/>
          <p:cNvSpPr>
            <a:spLocks noChangeAspect="1"/>
          </p:cNvSpPr>
          <p:nvPr/>
        </p:nvSpPr>
        <p:spPr>
          <a:xfrm>
            <a:off x="2355884" y="4788949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吸着順序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3" y="4659988"/>
            <a:ext cx="3315950" cy="60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>
            <a:off x="6054299" y="1552001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5868144" y="1125668"/>
            <a:ext cx="2880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基板</a:t>
            </a:r>
            <a:r>
              <a:rPr lang="ja-JP" altLang="en-US" sz="2400" dirty="0" smtClean="0"/>
              <a:t>の目的の位置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05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8663E-6 L 0.60382 -0.4224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91" y="-21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50" y="1798651"/>
            <a:ext cx="3315950" cy="603454"/>
          </a:xfrm>
          <a:prstGeom prst="rect">
            <a:avLst/>
          </a:prstGeom>
        </p:spPr>
      </p:pic>
      <p:sp>
        <p:nvSpPr>
          <p:cNvPr id="22" name="正方形/長方形 21"/>
          <p:cNvSpPr>
            <a:spLocks noChangeAspect="1"/>
          </p:cNvSpPr>
          <p:nvPr/>
        </p:nvSpPr>
        <p:spPr>
          <a:xfrm>
            <a:off x="5970747" y="1925403"/>
            <a:ext cx="220148" cy="231866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44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50" y="1768026"/>
            <a:ext cx="3315950" cy="603454"/>
          </a:xfrm>
          <a:prstGeom prst="rect">
            <a:avLst/>
          </a:prstGeom>
        </p:spPr>
      </p:pic>
      <p:cxnSp>
        <p:nvCxnSpPr>
          <p:cNvPr id="48" name="直線矢印コネクタ 47"/>
          <p:cNvCxnSpPr/>
          <p:nvPr/>
        </p:nvCxnSpPr>
        <p:spPr>
          <a:xfrm flipV="1">
            <a:off x="3104445" y="3597159"/>
            <a:ext cx="0" cy="192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846282" y="3786918"/>
            <a:ext cx="3136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基板</a:t>
            </a:r>
            <a:r>
              <a:rPr lang="ja-JP" altLang="en-US" sz="2400" dirty="0" smtClean="0"/>
              <a:t>の目的の位置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1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17029E-6 L -0.63351 0.208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84" y="10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" y="3186380"/>
            <a:ext cx="3315950" cy="603454"/>
          </a:xfrm>
          <a:prstGeom prst="rect">
            <a:avLst/>
          </a:prstGeom>
        </p:spPr>
      </p:pic>
      <p:sp>
        <p:nvSpPr>
          <p:cNvPr id="60" name="正方形/長方形 59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>
            <a:spLocks noChangeAspect="1"/>
          </p:cNvSpPr>
          <p:nvPr/>
        </p:nvSpPr>
        <p:spPr>
          <a:xfrm>
            <a:off x="3004508" y="3316503"/>
            <a:ext cx="220148" cy="231866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4" name="正方形/長方形 63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00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" y="3178117"/>
            <a:ext cx="3315950" cy="603454"/>
          </a:xfrm>
          <a:prstGeom prst="rect">
            <a:avLst/>
          </a:prstGeom>
        </p:spPr>
      </p:pic>
      <p:cxnSp>
        <p:nvCxnSpPr>
          <p:cNvPr id="36" name="直線矢印コネクタ 35"/>
          <p:cNvCxnSpPr/>
          <p:nvPr/>
        </p:nvCxnSpPr>
        <p:spPr>
          <a:xfrm>
            <a:off x="6686757" y="248907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6428594" y="2119743"/>
            <a:ext cx="2715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基板</a:t>
            </a:r>
            <a:r>
              <a:rPr lang="ja-JP" altLang="en-US" sz="2400" dirty="0" smtClean="0"/>
              <a:t>の目的の位置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49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71432E-6 L 0.49913 -0.0703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-3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01" y="2703001"/>
            <a:ext cx="3315950" cy="603454"/>
          </a:xfrm>
          <a:prstGeom prst="rect">
            <a:avLst/>
          </a:prstGeom>
        </p:spPr>
      </p:pic>
      <p:sp>
        <p:nvSpPr>
          <p:cNvPr id="22" name="正方形/長方形 21"/>
          <p:cNvSpPr>
            <a:spLocks noChangeAspect="1"/>
          </p:cNvSpPr>
          <p:nvPr/>
        </p:nvSpPr>
        <p:spPr>
          <a:xfrm>
            <a:off x="6588224" y="2840592"/>
            <a:ext cx="220148" cy="231866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01" y="2703001"/>
            <a:ext cx="3315950" cy="603454"/>
          </a:xfrm>
          <a:prstGeom prst="rect">
            <a:avLst/>
          </a:prstGeom>
        </p:spPr>
      </p:pic>
      <p:cxnSp>
        <p:nvCxnSpPr>
          <p:cNvPr id="36" name="直線矢印コネクタ 35"/>
          <p:cNvCxnSpPr/>
          <p:nvPr/>
        </p:nvCxnSpPr>
        <p:spPr>
          <a:xfrm>
            <a:off x="2895044" y="1552002"/>
            <a:ext cx="0" cy="4614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2591130" y="1090337"/>
            <a:ext cx="3015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基板</a:t>
            </a:r>
            <a:r>
              <a:rPr lang="ja-JP" altLang="en-US" sz="2400" dirty="0" smtClean="0"/>
              <a:t>の目的の位置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43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53921E-7 L -0.31736 -0.1165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68" y="-5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研究の背景</a:t>
            </a:r>
            <a:r>
              <a:rPr lang="ja-JP" altLang="en-US" dirty="0" smtClean="0"/>
              <a:t>・目的</a:t>
            </a:r>
            <a:endParaRPr kumimoji="1" lang="ja-JP" altLang="en-US" dirty="0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4913"/>
            <a:ext cx="2679823" cy="200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" descr="http://yupeace.net/material/illust/postman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81836"/>
            <a:ext cx="2283405" cy="197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899162" y="3711616"/>
            <a:ext cx="45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●トラックの荷台に乗せる荷物の最適化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35846" name="Picture 6" descr="http://www.jalan.net/jalan/images/pictLL/Y4/L320414/L320414000187763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21" y="4259061"/>
            <a:ext cx="2619321" cy="196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http://www.yadoreserve.co.jp/006_014ttr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68" y="4080948"/>
            <a:ext cx="3300244" cy="232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899163" y="1212504"/>
            <a:ext cx="31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●</a:t>
            </a:r>
            <a:r>
              <a:rPr kumimoji="1" lang="ja-JP" altLang="en-US" dirty="0" smtClean="0">
                <a:latin typeface="+mj-ea"/>
                <a:ea typeface="+mj-ea"/>
              </a:rPr>
              <a:t>郵便配達経路の最適化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61392" y="2870489"/>
            <a:ext cx="6221215" cy="168225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シミュレーテッドアニーリング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Simulated Annealing</a:t>
            </a:r>
            <a:r>
              <a:rPr lang="ja-JP" altLang="en-US" dirty="0" smtClean="0">
                <a:latin typeface="+mj-ea"/>
                <a:ea typeface="+mj-ea"/>
              </a:rPr>
              <a:t>：</a:t>
            </a:r>
            <a:r>
              <a:rPr lang="en-US" altLang="ja-JP" dirty="0" smtClean="0">
                <a:latin typeface="+mj-ea"/>
                <a:ea typeface="+mj-ea"/>
              </a:rPr>
              <a:t>SA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67544" y="1239077"/>
            <a:ext cx="8208912" cy="5031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47091" y="1581836"/>
            <a:ext cx="3961385" cy="4063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ea"/>
                <a:ea typeface="+mj-ea"/>
              </a:rPr>
              <a:t>表面</a:t>
            </a:r>
            <a:r>
              <a:rPr lang="ja-JP" altLang="en-US" dirty="0" smtClean="0">
                <a:latin typeface="+mj-ea"/>
                <a:ea typeface="+mj-ea"/>
              </a:rPr>
              <a:t>実装機の電子部品実装順序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48" y="2330114"/>
            <a:ext cx="3862236" cy="137877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シミュレーテッドアニーリング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Simulated Annealing</a:t>
            </a:r>
            <a:r>
              <a:rPr lang="ja-JP" altLang="en-US" dirty="0" smtClean="0">
                <a:latin typeface="+mj-ea"/>
                <a:ea typeface="+mj-ea"/>
              </a:rPr>
              <a:t>：</a:t>
            </a:r>
            <a:r>
              <a:rPr lang="en-US" altLang="ja-JP" dirty="0" smtClean="0">
                <a:latin typeface="+mj-ea"/>
                <a:ea typeface="+mj-ea"/>
              </a:rPr>
              <a:t>SA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004048" y="4259061"/>
            <a:ext cx="3862236" cy="137877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シミュレーテッド</a:t>
            </a:r>
            <a:r>
              <a:rPr lang="ja-JP" altLang="en-US" dirty="0">
                <a:latin typeface="+mj-ea"/>
                <a:ea typeface="+mj-ea"/>
              </a:rPr>
              <a:t>テンパリング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Simulated Tempering</a:t>
            </a:r>
            <a:r>
              <a:rPr lang="ja-JP" altLang="en-US" dirty="0" smtClean="0">
                <a:latin typeface="+mj-ea"/>
                <a:ea typeface="+mj-ea"/>
              </a:rPr>
              <a:t>：</a:t>
            </a:r>
            <a:r>
              <a:rPr lang="en-US" altLang="ja-JP" dirty="0" smtClean="0">
                <a:latin typeface="+mj-ea"/>
                <a:ea typeface="+mj-ea"/>
              </a:rPr>
              <a:t>ST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2668"/>
            <a:ext cx="4320480" cy="39660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787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8" grpId="0" animBg="1"/>
      <p:bldP spid="9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58" y="1903931"/>
            <a:ext cx="3315950" cy="603454"/>
          </a:xfrm>
          <a:prstGeom prst="rect">
            <a:avLst/>
          </a:prstGeom>
        </p:spPr>
      </p:pic>
      <p:sp>
        <p:nvSpPr>
          <p:cNvPr id="22" name="正方形/長方形 21"/>
          <p:cNvSpPr>
            <a:spLocks noChangeAspect="1"/>
          </p:cNvSpPr>
          <p:nvPr/>
        </p:nvSpPr>
        <p:spPr>
          <a:xfrm>
            <a:off x="2779254" y="2041336"/>
            <a:ext cx="220148" cy="23186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3" y="-314623"/>
                <a:ext cx="4271123" cy="14131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26" y="1903931"/>
            <a:ext cx="3315950" cy="6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4955E-6 L -0.04948 0.39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19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36" y="4647901"/>
            <a:ext cx="3315950" cy="60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-172374" y="-314624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latin typeface="+mj-ea"/>
                  </a:rPr>
                  <a:t>Before</a:t>
                </a:r>
                <a:r>
                  <a:rPr lang="ja-JP" altLang="en-US" sz="2400" dirty="0" smtClean="0">
                    <a:latin typeface="+mj-ea"/>
                  </a:rPr>
                  <a:t>吸着順序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4" y="-314624"/>
                <a:ext cx="4271123" cy="141318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  <a:latin typeface="+mj-ea"/>
                  </a:rPr>
                  <a:t>After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吸着順序</a:t>
                </a:r>
                <a:endParaRPr lang="en-US" altLang="ja-JP" sz="2400" dirty="0" smtClean="0">
                  <a:solidFill>
                    <a:schemeClr val="tx1"/>
                  </a:solidFill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④緑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矢印 1"/>
          <p:cNvSpPr/>
          <p:nvPr/>
        </p:nvSpPr>
        <p:spPr>
          <a:xfrm>
            <a:off x="4058526" y="74471"/>
            <a:ext cx="986569" cy="9629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819131" y="1098557"/>
            <a:ext cx="3272081" cy="3593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吸着順・ノズル番号</a:t>
            </a:r>
            <a:r>
              <a:rPr lang="ja-JP" altLang="en-US" dirty="0">
                <a:latin typeface="+mj-ea"/>
                <a:ea typeface="+mj-ea"/>
              </a:rPr>
              <a:t>入れ替え</a:t>
            </a:r>
            <a:endParaRPr kumimoji="1" lang="en-US" altLang="ja-JP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6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36" y="4647901"/>
            <a:ext cx="3315950" cy="60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  <a:latin typeface="+mj-ea"/>
                  </a:rPr>
                  <a:t>After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吸着順序</a:t>
                </a:r>
                <a:endParaRPr lang="en-US" altLang="ja-JP" sz="2400" dirty="0" smtClean="0">
                  <a:solidFill>
                    <a:schemeClr val="tx1"/>
                  </a:solidFill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①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④緑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6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61462E-6 L 0.10069 1.6146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49" y="4653930"/>
            <a:ext cx="3315950" cy="603454"/>
          </a:xfrm>
          <a:prstGeom prst="rect">
            <a:avLst/>
          </a:prstGeom>
        </p:spPr>
      </p:pic>
      <p:sp>
        <p:nvSpPr>
          <p:cNvPr id="22" name="正方形/長方形 21"/>
          <p:cNvSpPr>
            <a:spLocks noChangeAspect="1"/>
          </p:cNvSpPr>
          <p:nvPr/>
        </p:nvSpPr>
        <p:spPr>
          <a:xfrm>
            <a:off x="2346493" y="4784589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>
            <a:spLocks noChangeAspect="1"/>
          </p:cNvSpPr>
          <p:nvPr/>
        </p:nvSpPr>
        <p:spPr>
          <a:xfrm>
            <a:off x="3275456" y="4779579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7" name="正方形/長方形 36"/>
          <p:cNvSpPr>
            <a:spLocks noChangeAspect="1"/>
          </p:cNvSpPr>
          <p:nvPr/>
        </p:nvSpPr>
        <p:spPr>
          <a:xfrm>
            <a:off x="5132243" y="4796260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8" name="正方形/長方形 37"/>
          <p:cNvSpPr>
            <a:spLocks noChangeAspect="1"/>
          </p:cNvSpPr>
          <p:nvPr/>
        </p:nvSpPr>
        <p:spPr>
          <a:xfrm>
            <a:off x="4209469" y="4797933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953451" y="4130501"/>
            <a:ext cx="1877042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同時吸着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  <a:latin typeface="+mj-ea"/>
                  </a:rPr>
                  <a:t>After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吸着順序</a:t>
                </a:r>
                <a:endParaRPr lang="en-US" altLang="ja-JP" sz="2400" dirty="0" smtClean="0">
                  <a:solidFill>
                    <a:schemeClr val="tx1"/>
                  </a:solidFill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①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②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③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④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0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①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98" y="4645970"/>
            <a:ext cx="3315950" cy="603454"/>
          </a:xfrm>
          <a:prstGeom prst="rect">
            <a:avLst/>
          </a:prstGeom>
        </p:spPr>
      </p:pic>
      <p:cxnSp>
        <p:nvCxnSpPr>
          <p:cNvPr id="40" name="直線矢印コネクタ 39"/>
          <p:cNvCxnSpPr/>
          <p:nvPr/>
        </p:nvCxnSpPr>
        <p:spPr>
          <a:xfrm>
            <a:off x="2143962" y="2633220"/>
            <a:ext cx="0" cy="3312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885798" y="2244903"/>
            <a:ext cx="2902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基板</a:t>
            </a:r>
            <a:r>
              <a:rPr lang="ja-JP" altLang="en-US" sz="2400" dirty="0" smtClean="0"/>
              <a:t>の目的の位置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4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3546E-6 L -0.03298 -0.263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" y="-13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56" y="2836812"/>
            <a:ext cx="3315950" cy="603454"/>
          </a:xfrm>
          <a:prstGeom prst="rect">
            <a:avLst/>
          </a:prstGeom>
        </p:spPr>
      </p:pic>
      <p:sp>
        <p:nvSpPr>
          <p:cNvPr id="19" name="正方形/長方形 18"/>
          <p:cNvSpPr>
            <a:spLocks noChangeAspect="1"/>
          </p:cNvSpPr>
          <p:nvPr/>
        </p:nvSpPr>
        <p:spPr>
          <a:xfrm>
            <a:off x="2084936" y="2975675"/>
            <a:ext cx="220148" cy="231866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①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44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11" y="2828831"/>
            <a:ext cx="3315950" cy="603454"/>
          </a:xfrm>
          <a:prstGeom prst="rect">
            <a:avLst/>
          </a:prstGeom>
        </p:spPr>
      </p:pic>
      <p:cxnSp>
        <p:nvCxnSpPr>
          <p:cNvPr id="22" name="直線矢印コネクタ 21"/>
          <p:cNvCxnSpPr/>
          <p:nvPr/>
        </p:nvCxnSpPr>
        <p:spPr>
          <a:xfrm>
            <a:off x="3677942" y="112226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155375" y="660597"/>
            <a:ext cx="2632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基板</a:t>
            </a:r>
            <a:r>
              <a:rPr lang="ja-JP" altLang="en-US" sz="2400" dirty="0" smtClean="0"/>
              <a:t>の目的の位置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②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70044E-6 L 0.06181 -0.2081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-104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01" y="1422184"/>
            <a:ext cx="3315950" cy="603454"/>
          </a:xfrm>
          <a:prstGeom prst="rect">
            <a:avLst/>
          </a:prstGeom>
        </p:spPr>
      </p:pic>
      <p:sp>
        <p:nvSpPr>
          <p:cNvPr id="19" name="正方形/長方形 18"/>
          <p:cNvSpPr>
            <a:spLocks noChangeAspect="1"/>
          </p:cNvSpPr>
          <p:nvPr/>
        </p:nvSpPr>
        <p:spPr>
          <a:xfrm>
            <a:off x="3581307" y="1563967"/>
            <a:ext cx="220148" cy="231866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②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01" y="1422184"/>
            <a:ext cx="3315950" cy="60345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V="1">
            <a:off x="5153033" y="1870467"/>
            <a:ext cx="0" cy="310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399398" y="2158701"/>
            <a:ext cx="2799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基板</a:t>
            </a:r>
            <a:r>
              <a:rPr lang="ja-JP" altLang="en-US" sz="2400" dirty="0" smtClean="0"/>
              <a:t>の目的の位置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③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6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3442E-6 L -0.0408 -4.4344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表面実装機</a:t>
            </a:r>
            <a:endParaRPr kumimoji="1" lang="ja-JP" altLang="en-US" dirty="0"/>
          </a:p>
        </p:txBody>
      </p:sp>
      <p:sp>
        <p:nvSpPr>
          <p:cNvPr id="52" name="コンテンツ プレースホルダー 51"/>
          <p:cNvSpPr txBox="1">
            <a:spLocks noGrp="1"/>
          </p:cNvSpPr>
          <p:nvPr>
            <p:ph sz="quarter" idx="1"/>
          </p:nvPr>
        </p:nvSpPr>
        <p:spPr>
          <a:xfrm>
            <a:off x="539552" y="1242690"/>
            <a:ext cx="8229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ja-JP" altLang="en-US" sz="1800" dirty="0" smtClean="0">
                <a:latin typeface="+mj-ea"/>
                <a:ea typeface="+mj-ea"/>
              </a:rPr>
              <a:t>表面実装とは部品をプリント基板に実装する技術である．</a:t>
            </a:r>
            <a:endParaRPr kumimoji="1" lang="en-US" altLang="ja-JP" sz="18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j-ea"/>
                <a:ea typeface="+mj-ea"/>
              </a:rPr>
              <a:t>現在ではほとんどの製品の電子回路で採用されている．</a:t>
            </a:r>
            <a:endParaRPr kumimoji="1" lang="ja-JP" altLang="en-US" sz="1800" dirty="0">
              <a:latin typeface="+mj-ea"/>
              <a:ea typeface="+mj-ea"/>
            </a:endParaRPr>
          </a:p>
        </p:txBody>
      </p:sp>
      <p:pic>
        <p:nvPicPr>
          <p:cNvPr id="5122" name="Picture 2" descr="http://techon.nikkeibp.co.jp/article/NEWS/20090108/163803/yamaha-ys12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71" y="2025588"/>
            <a:ext cx="3168352" cy="374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2.gstatic.com/images?q=tbn:ANd9GcTX8TlQyyYhD3wR8EhXRm7RNopDWWV2Iy-PTm3BK3cSE3jMH6Xr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29099"/>
            <a:ext cx="3456384" cy="310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531174" y="590942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dirty="0" smtClean="0">
                <a:latin typeface="+mj-ea"/>
                <a:ea typeface="+mj-ea"/>
              </a:rPr>
              <a:t>ヤマハ発電機株式会社 </a:t>
            </a:r>
            <a:r>
              <a:rPr lang="ja-JP" altLang="en-US" dirty="0">
                <a:latin typeface="+mj-ea"/>
                <a:ea typeface="+mj-ea"/>
              </a:rPr>
              <a:t>表面</a:t>
            </a:r>
            <a:r>
              <a:rPr lang="ja-JP" altLang="en-US" dirty="0" smtClean="0">
                <a:latin typeface="+mj-ea"/>
                <a:ea typeface="+mj-ea"/>
              </a:rPr>
              <a:t>実装機（チップマウンター）</a:t>
            </a:r>
            <a:endParaRPr lang="ja-JP" altLang="ja-JP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91" y="1422184"/>
            <a:ext cx="3315950" cy="603454"/>
          </a:xfrm>
          <a:prstGeom prst="rect">
            <a:avLst/>
          </a:prstGeom>
        </p:spPr>
      </p:pic>
      <p:sp>
        <p:nvSpPr>
          <p:cNvPr id="19" name="正方形/長方形 18"/>
          <p:cNvSpPr>
            <a:spLocks noChangeAspect="1"/>
          </p:cNvSpPr>
          <p:nvPr/>
        </p:nvSpPr>
        <p:spPr>
          <a:xfrm>
            <a:off x="5044718" y="1576051"/>
            <a:ext cx="220148" cy="231866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③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32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91" y="1422184"/>
            <a:ext cx="3315950" cy="603454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endCxn id="29" idx="2"/>
          </p:cNvCxnSpPr>
          <p:nvPr/>
        </p:nvCxnSpPr>
        <p:spPr>
          <a:xfrm flipV="1">
            <a:off x="4468158" y="3180470"/>
            <a:ext cx="0" cy="2320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251818" y="3366326"/>
            <a:ext cx="2696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基板</a:t>
            </a:r>
            <a:r>
              <a:rPr lang="ja-JP" altLang="en-US" sz="2400" dirty="0" smtClean="0"/>
              <a:t>の目的の位置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④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74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3442E-6 L 0.025 0.2065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10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31" y="2818934"/>
            <a:ext cx="3315950" cy="603454"/>
          </a:xfrm>
          <a:prstGeom prst="rect">
            <a:avLst/>
          </a:prstGeom>
        </p:spPr>
      </p:pic>
      <p:sp>
        <p:nvSpPr>
          <p:cNvPr id="19" name="正方形/長方形 18"/>
          <p:cNvSpPr>
            <a:spLocks noChangeAspect="1"/>
          </p:cNvSpPr>
          <p:nvPr/>
        </p:nvSpPr>
        <p:spPr>
          <a:xfrm>
            <a:off x="4330137" y="2964446"/>
            <a:ext cx="220148" cy="23186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  <a:latin typeface="+mj-ea"/>
                  </a:rPr>
                  <a:t>④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65" y="-319649"/>
                <a:ext cx="4270552" cy="14232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43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34" y="2834049"/>
            <a:ext cx="3315950" cy="6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33703E-6 L -0.1191 0.263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5" y="13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251520" y="147756"/>
                <a:ext cx="4271123" cy="14131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吸着順序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7756"/>
                <a:ext cx="4271123" cy="1413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4716016" y="147755"/>
                <a:ext cx="4271123" cy="14131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47755"/>
                <a:ext cx="4271123" cy="14131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中かっこ 3"/>
          <p:cNvSpPr/>
          <p:nvPr/>
        </p:nvSpPr>
        <p:spPr>
          <a:xfrm rot="16200000">
            <a:off x="4283968" y="-2186830"/>
            <a:ext cx="576064" cy="835292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2934609" y="2565698"/>
                <a:ext cx="3274779" cy="57606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 smtClean="0">
                    <a:latin typeface="+mj-ea"/>
                    <a:ea typeface="+mj-ea"/>
                  </a:rPr>
                  <a:t>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/>
                        <a:ea typeface="+mj-ea"/>
                      </a:rPr>
                      <m:t>x</m:t>
                    </m:r>
                  </m:oMath>
                </a14:m>
                <a:endParaRPr kumimoji="1"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609" y="2565698"/>
                <a:ext cx="3274779" cy="576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矢印 6"/>
          <p:cNvSpPr/>
          <p:nvPr/>
        </p:nvSpPr>
        <p:spPr>
          <a:xfrm>
            <a:off x="4067943" y="3429794"/>
            <a:ext cx="1008112" cy="86409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74769" y="4559431"/>
                <a:ext cx="8640960" cy="105309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/>
                      </a:rPr>
                      <m:t>コスト関数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ja-JP" altLang="en-US" sz="2400" i="1">
                        <a:latin typeface="Cambria Math"/>
                      </a:rPr>
                      <m:t>：</m:t>
                    </m:r>
                  </m:oMath>
                </a14:m>
                <a:r>
                  <a:rPr lang="ja-JP" altLang="en-US" sz="2400" dirty="0"/>
                  <a:t>全部品実装までにアームが移動する総移動距離</a:t>
                </a:r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69" y="4559431"/>
                <a:ext cx="8640960" cy="10530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2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Simulated Annealing</a:t>
            </a:r>
            <a:endParaRPr kumimoji="1" lang="ja-JP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62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1" name="コンテンツ プレースホルダ 41"/>
          <p:cNvSpPr>
            <a:spLocks noGrp="1"/>
          </p:cNvSpPr>
          <p:nvPr>
            <p:ph sz="quarter" idx="1"/>
          </p:nvPr>
        </p:nvSpPr>
        <p:spPr>
          <a:xfrm>
            <a:off x="457200" y="1219482"/>
            <a:ext cx="8219256" cy="1202200"/>
          </a:xfrm>
        </p:spPr>
        <p:txBody>
          <a:bodyPr>
            <a:normAutofit/>
          </a:bodyPr>
          <a:lstStyle/>
          <a:p>
            <a:r>
              <a:rPr lang="ja-JP" altLang="en-US" sz="1800" dirty="0">
                <a:latin typeface="+mj-ea"/>
                <a:ea typeface="+mj-ea"/>
              </a:rPr>
              <a:t>ネットワーク</a:t>
            </a:r>
            <a:r>
              <a:rPr lang="ja-JP" altLang="en-US" sz="1800" dirty="0" smtClean="0">
                <a:latin typeface="+mj-ea"/>
                <a:ea typeface="+mj-ea"/>
              </a:rPr>
              <a:t>の動作に温度の概念を取り入れ、最初は激しく徐々に穏やかに動作するように工夫されており、確率的に敢えて改悪解にも移動することを取り入れ、局所最適解からの脱出を試みる。</a:t>
            </a:r>
            <a:endParaRPr lang="en-US" altLang="ja-JP" sz="1800" dirty="0">
              <a:latin typeface="+mj-ea"/>
              <a:ea typeface="+mj-ea"/>
            </a:endParaRPr>
          </a:p>
          <a:p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1800" dirty="0" smtClean="0">
              <a:latin typeface="+mj-ea"/>
              <a:ea typeface="+mj-ea"/>
            </a:endParaRPr>
          </a:p>
        </p:txBody>
      </p:sp>
      <p:pic>
        <p:nvPicPr>
          <p:cNvPr id="12" name="図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1682"/>
            <a:ext cx="828092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SA</a:t>
            </a:r>
            <a:r>
              <a:rPr lang="ja-JP" altLang="en-US" dirty="0" smtClean="0"/>
              <a:t>アルゴリズム</a:t>
            </a:r>
            <a:endParaRPr kumimoji="1" lang="ja-JP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62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683568" y="1341562"/>
                <a:ext cx="7776864" cy="4814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ja-JP" altLang="en-US" dirty="0" smtClean="0">
                    <a:latin typeface="+mj-ea"/>
                    <a:ea typeface="+mj-ea"/>
                  </a:rPr>
                  <a:t>①部品情報から，</a:t>
                </a:r>
                <a:r>
                  <a:rPr lang="ja-JP" altLang="ja-JP" dirty="0" smtClean="0">
                    <a:latin typeface="+mj-ea"/>
                    <a:ea typeface="+mj-ea"/>
                  </a:rPr>
                  <a:t>初期</a:t>
                </a:r>
                <a:r>
                  <a:rPr lang="ja-JP" altLang="ja-JP" dirty="0">
                    <a:latin typeface="+mj-ea"/>
                    <a:ea typeface="+mj-ea"/>
                  </a:rPr>
                  <a:t>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x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を生成する．また，初期温度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T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を設定する．</a:t>
                </a:r>
              </a:p>
              <a:p>
                <a:pPr lvl="0"/>
                <a:r>
                  <a:rPr lang="ja-JP" altLang="en-US" dirty="0" smtClean="0">
                    <a:latin typeface="+mj-ea"/>
                    <a:ea typeface="+mj-ea"/>
                  </a:rPr>
                  <a:t>②ランダムに部品の吸着順・装着順を入れ替えることによって，</a:t>
                </a:r>
                <a:r>
                  <a:rPr lang="ja-JP" altLang="ja-JP" dirty="0" smtClean="0">
                    <a:latin typeface="+mj-ea"/>
                    <a:ea typeface="+mj-ea"/>
                  </a:rPr>
                  <a:t>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/>
                            <a:ea typeface="+mj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  <a:ea typeface="+mj-ea"/>
                          </a:rPr>
                          <m:t>x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 smtClean="0">
                    <a:latin typeface="+mj-ea"/>
                    <a:ea typeface="+mj-ea"/>
                  </a:rPr>
                  <a:t>を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pPr lvl="0"/>
                <a:r>
                  <a:rPr lang="ja-JP" altLang="en-US" dirty="0">
                    <a:latin typeface="+mj-ea"/>
                    <a:ea typeface="+mj-ea"/>
                  </a:rPr>
                  <a:t>　</a:t>
                </a:r>
                <a:r>
                  <a:rPr lang="ja-JP" altLang="en-US" dirty="0" smtClean="0">
                    <a:latin typeface="+mj-ea"/>
                    <a:ea typeface="+mj-ea"/>
                  </a:rPr>
                  <a:t>生成する</a:t>
                </a:r>
                <a:r>
                  <a:rPr lang="ja-JP" altLang="ja-JP" dirty="0" smtClean="0">
                    <a:latin typeface="+mj-ea"/>
                    <a:ea typeface="+mj-ea"/>
                  </a:rPr>
                  <a:t>．</a:t>
                </a:r>
                <a:endParaRPr lang="ja-JP" altLang="ja-JP" dirty="0">
                  <a:latin typeface="+mj-ea"/>
                  <a:ea typeface="+mj-ea"/>
                </a:endParaRPr>
              </a:p>
              <a:p>
                <a:pPr lvl="0"/>
                <a:r>
                  <a:rPr lang="ja-JP" altLang="en-US" dirty="0" smtClean="0">
                    <a:ea typeface="+mj-ea"/>
                  </a:rPr>
                  <a:t>③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/>
                        <a:ea typeface="+mj-ea"/>
                      </a:rPr>
                      <m:t>∆=</m:t>
                    </m:r>
                    <m:r>
                      <a:rPr lang="en-US" altLang="ja-JP" i="1">
                        <a:latin typeface="Cambria Math"/>
                        <a:ea typeface="+mj-ea"/>
                      </a:rPr>
                      <m:t>𝑓</m:t>
                    </m:r>
                    <m:d>
                      <m:dPr>
                        <m:ctrlPr>
                          <a:rPr lang="ja-JP" altLang="ja-JP" i="1">
                            <a:latin typeface="Cambria Math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𝑥</m:t>
                        </m:r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′</m:t>
                        </m:r>
                      </m:e>
                    </m:d>
                    <m:r>
                      <a:rPr lang="en-US" altLang="ja-JP" i="1">
                        <a:latin typeface="Cambria Math"/>
                        <a:ea typeface="+mj-ea"/>
                      </a:rPr>
                      <m:t>−</m:t>
                    </m:r>
                    <m:r>
                      <a:rPr lang="en-US" altLang="ja-JP" i="1">
                        <a:latin typeface="Cambria Math"/>
                        <a:ea typeface="+mj-ea"/>
                      </a:rPr>
                      <m:t>𝑓</m:t>
                    </m:r>
                    <m:d>
                      <m:dPr>
                        <m:ctrlPr>
                          <a:rPr lang="ja-JP" altLang="ja-JP" i="1">
                            <a:latin typeface="Cambria Math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とする．</a:t>
                </a:r>
              </a:p>
              <a:p>
                <a:pPr lvl="0"/>
                <a:r>
                  <a:rPr lang="ja-JP" altLang="en-US" dirty="0" smtClean="0">
                    <a:ea typeface="+mj-ea"/>
                  </a:rPr>
                  <a:t>④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/>
                        <a:ea typeface="+mj-ea"/>
                      </a:rPr>
                      <m:t>∆≤0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ならば確率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/>
                        <a:ea typeface="+mj-ea"/>
                      </a:rPr>
                      <m:t>1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で，そうでなければ確率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i="1">
                            <a:latin typeface="Cambria Math"/>
                            <a:ea typeface="+mj-ea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ja-JP" altLang="ja-JP" i="1">
                                <a:latin typeface="Cambria Math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/>
                                <a:ea typeface="+mj-ea"/>
                              </a:rPr>
                              <m:t>−∆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/>
                                <a:ea typeface="+mj-ea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で解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x</m:t>
                    </m:r>
                    <m:r>
                      <a:rPr lang="en-US" altLang="ja-JP" i="1">
                        <a:latin typeface="Cambria Math"/>
                        <a:ea typeface="+mj-ea"/>
                      </a:rPr>
                      <m:t>′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を受理</a:t>
                </a:r>
                <a:r>
                  <a:rPr lang="ja-JP" altLang="ja-JP" dirty="0" smtClean="0">
                    <a:latin typeface="+mj-ea"/>
                    <a:ea typeface="+mj-ea"/>
                  </a:rPr>
                  <a:t>する．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pPr lvl="0"/>
                <a:r>
                  <a:rPr lang="ja-JP" altLang="en-US" dirty="0" smtClean="0">
                    <a:latin typeface="+mj-ea"/>
                    <a:ea typeface="+mj-ea"/>
                  </a:rPr>
                  <a:t>（部品の吸着順・装着順の入れ替えを受理する．）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pPr lvl="0"/>
                <a:r>
                  <a:rPr lang="ja-JP" altLang="en-US" dirty="0">
                    <a:latin typeface="+mj-ea"/>
                    <a:ea typeface="+mj-ea"/>
                  </a:rPr>
                  <a:t>　</a:t>
                </a:r>
                <a:r>
                  <a:rPr lang="ja-JP" altLang="ja-JP" dirty="0" smtClean="0">
                    <a:latin typeface="+mj-ea"/>
                    <a:ea typeface="+mj-ea"/>
                  </a:rPr>
                  <a:t>ここで受理</a:t>
                </a:r>
                <a:r>
                  <a:rPr lang="ja-JP" altLang="ja-JP" dirty="0">
                    <a:latin typeface="+mj-ea"/>
                    <a:ea typeface="+mj-ea"/>
                  </a:rPr>
                  <a:t>確率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p</m:t>
                    </m:r>
                    <m:d>
                      <m:dPr>
                        <m:ctrlPr>
                          <a:rPr lang="ja-JP" altLang="ja-JP" i="1">
                            <a:latin typeface="Cambria Math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∆</m:t>
                        </m:r>
                      </m:e>
                    </m:d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は以下のように記述することが出来る</a:t>
                </a:r>
                <a:r>
                  <a:rPr lang="ja-JP" altLang="ja-JP" dirty="0" smtClean="0">
                    <a:latin typeface="+mj-ea"/>
                    <a:ea typeface="+mj-ea"/>
                  </a:rPr>
                  <a:t>．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pPr lvl="0"/>
                <a:endParaRPr lang="ja-JP" altLang="ja-JP" dirty="0">
                  <a:latin typeface="+mj-ea"/>
                  <a:ea typeface="+mj-ea"/>
                </a:endParaRPr>
              </a:p>
              <a:p>
                <a:pPr algn="ctr"/>
                <a:r>
                  <a:rPr lang="en-US" altLang="ja-JP" sz="2400" dirty="0">
                    <a:latin typeface="+mj-ea"/>
                    <a:ea typeface="+mj-ea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latin typeface="Cambria Math"/>
                        <a:ea typeface="+mj-ea"/>
                      </a:rPr>
                      <m:t>p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sz="2400">
                            <a:latin typeface="Cambria Math"/>
                            <a:ea typeface="+mj-ea"/>
                          </a:rPr>
                          <m:t>∆</m:t>
                        </m:r>
                      </m:e>
                    </m:d>
                    <m:r>
                      <a:rPr lang="en-US" altLang="ja-JP" sz="2400">
                        <a:latin typeface="Cambria Math"/>
                        <a:ea typeface="+mj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ja-JP" altLang="ja-JP" sz="2400" i="1">
                            <a:latin typeface="Cambria Math"/>
                            <a:ea typeface="+mj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ja-JP" altLang="ja-JP" sz="2400" i="1">
                                <a:latin typeface="Cambria Math"/>
                                <a:ea typeface="+mj-ea"/>
                              </a:rPr>
                            </m:ctrlPr>
                          </m:eqArrPr>
                          <m:e>
                            <m:r>
                              <a:rPr lang="en-US" altLang="ja-JP" sz="2400">
                                <a:latin typeface="Cambria Math"/>
                                <a:ea typeface="+mj-ea"/>
                              </a:rPr>
                              <m:t>1,  </m:t>
                            </m:r>
                            <m:r>
                              <a:rPr lang="en-US" altLang="ja-JP" sz="2400" i="1">
                                <a:latin typeface="Cambria Math"/>
                                <a:ea typeface="+mj-ea"/>
                              </a:rPr>
                              <m:t>&amp;∆≤0</m:t>
                            </m:r>
                            <m:r>
                              <a:rPr lang="ja-JP" altLang="en-US" sz="2400" i="1">
                                <a:latin typeface="Cambria Math"/>
                                <a:ea typeface="+mj-ea"/>
                              </a:rPr>
                              <m:t>（改善</m:t>
                            </m:r>
                            <m:r>
                              <a:rPr lang="ja-JP" altLang="en-US" sz="2400" b="0" i="1" smtClean="0">
                                <a:latin typeface="Cambria Math"/>
                                <a:ea typeface="+mj-ea"/>
                              </a:rPr>
                              <m:t>解の</m:t>
                            </m:r>
                            <m:r>
                              <a:rPr lang="ja-JP" altLang="en-US" sz="2400" i="1">
                                <a:latin typeface="Cambria Math"/>
                                <a:ea typeface="+mj-ea"/>
                              </a:rPr>
                              <m:t>場合）</m:t>
                            </m:r>
                          </m:e>
                          <m:e>
                            <m:sSup>
                              <m:sSupPr>
                                <m:ctrlPr>
                                  <a:rPr lang="ja-JP" altLang="ja-JP" sz="2400" i="1">
                                    <a:latin typeface="Cambria Math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i="1">
                                    <a:latin typeface="Cambria Math"/>
                                    <a:ea typeface="+mj-ea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  <a:ea typeface="+mj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/>
                                        <a:ea typeface="+mj-ea"/>
                                      </a:rPr>
                                      <m:t>−∆</m:t>
                                    </m:r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/>
                                        <a:ea typeface="+mj-ea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ja-JP" sz="2400">
                                <a:latin typeface="Cambria Math"/>
                                <a:ea typeface="+mj-ea"/>
                              </a:rPr>
                              <m:t>,  </m:t>
                            </m:r>
                            <m:r>
                              <a:rPr lang="en-US" altLang="ja-JP" sz="2400" i="1">
                                <a:latin typeface="Cambria Math"/>
                                <a:ea typeface="+mj-ea"/>
                              </a:rPr>
                              <m:t>&amp;∆&gt;0</m:t>
                            </m:r>
                            <m:r>
                              <a:rPr lang="ja-JP" altLang="en-US" sz="2400" i="1">
                                <a:latin typeface="Cambria Math"/>
                                <a:ea typeface="+mj-ea"/>
                              </a:rPr>
                              <m:t>（改悪</m:t>
                            </m:r>
                            <m:r>
                              <a:rPr lang="ja-JP" altLang="en-US" sz="2400" b="0" i="1" smtClean="0">
                                <a:latin typeface="Cambria Math"/>
                                <a:ea typeface="+mj-ea"/>
                              </a:rPr>
                              <m:t>解の</m:t>
                            </m:r>
                            <m:r>
                              <a:rPr lang="ja-JP" altLang="en-US" sz="2400" i="1">
                                <a:latin typeface="Cambria Math"/>
                                <a:ea typeface="+mj-ea"/>
                              </a:rPr>
                              <m:t>場合）</m:t>
                            </m:r>
                          </m:e>
                        </m:eqArr>
                      </m:e>
                    </m:d>
                  </m:oMath>
                </a14:m>
                <a:endParaRPr lang="ja-JP" altLang="ja-JP" sz="2400" dirty="0">
                  <a:latin typeface="+mj-ea"/>
                  <a:ea typeface="+mj-ea"/>
                </a:endParaRPr>
              </a:p>
              <a:p>
                <a:r>
                  <a:rPr lang="en-US" altLang="ja-JP" sz="2000" dirty="0">
                    <a:latin typeface="+mj-ea"/>
                    <a:ea typeface="+mj-ea"/>
                  </a:rPr>
                  <a:t> </a:t>
                </a:r>
                <a:endParaRPr lang="ja-JP" altLang="ja-JP" sz="2000" dirty="0">
                  <a:latin typeface="+mj-ea"/>
                  <a:ea typeface="+mj-ea"/>
                </a:endParaRPr>
              </a:p>
              <a:p>
                <a:r>
                  <a:rPr lang="ja-JP" altLang="en-US" dirty="0" smtClean="0">
                    <a:latin typeface="+mj-ea"/>
                    <a:ea typeface="+mj-ea"/>
                  </a:rPr>
                  <a:t>⑤</a:t>
                </a:r>
                <a:r>
                  <a:rPr lang="ja-JP" altLang="ja-JP" dirty="0" smtClean="0">
                    <a:latin typeface="+mj-ea"/>
                    <a:ea typeface="+mj-ea"/>
                  </a:rPr>
                  <a:t>終了</a:t>
                </a:r>
                <a:r>
                  <a:rPr lang="ja-JP" altLang="ja-JP" dirty="0">
                    <a:latin typeface="+mj-ea"/>
                    <a:ea typeface="+mj-ea"/>
                  </a:rPr>
                  <a:t>条件が満たされれば暫定</a:t>
                </a:r>
                <a:r>
                  <a:rPr lang="ja-JP" altLang="ja-JP" dirty="0" smtClean="0">
                    <a:latin typeface="+mj-ea"/>
                    <a:ea typeface="+mj-ea"/>
                  </a:rPr>
                  <a:t>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+mj-ea"/>
                      </a:rPr>
                      <m:t>x</m:t>
                    </m:r>
                  </m:oMath>
                </a14:m>
                <a:r>
                  <a:rPr lang="ja-JP" altLang="ja-JP" dirty="0" smtClean="0">
                    <a:latin typeface="+mj-ea"/>
                    <a:ea typeface="+mj-ea"/>
                  </a:rPr>
                  <a:t>を</a:t>
                </a:r>
                <a:r>
                  <a:rPr lang="ja-JP" altLang="ja-JP" dirty="0">
                    <a:latin typeface="+mj-ea"/>
                    <a:ea typeface="+mj-ea"/>
                  </a:rPr>
                  <a:t>出力して探索を終了する</a:t>
                </a:r>
                <a:r>
                  <a:rPr lang="ja-JP" altLang="ja-JP" dirty="0" smtClean="0">
                    <a:latin typeface="+mj-ea"/>
                    <a:ea typeface="+mj-ea"/>
                  </a:rPr>
                  <a:t>．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r>
                  <a:rPr lang="ja-JP" altLang="en-US" dirty="0">
                    <a:latin typeface="+mj-ea"/>
                    <a:ea typeface="+mj-ea"/>
                  </a:rPr>
                  <a:t>　</a:t>
                </a:r>
                <a:r>
                  <a:rPr lang="ja-JP" altLang="ja-JP" dirty="0" smtClean="0">
                    <a:latin typeface="+mj-ea"/>
                    <a:ea typeface="+mj-ea"/>
                  </a:rPr>
                  <a:t>そう</a:t>
                </a:r>
                <a:r>
                  <a:rPr lang="ja-JP" altLang="ja-JP" dirty="0">
                    <a:latin typeface="+mj-ea"/>
                    <a:ea typeface="+mj-ea"/>
                  </a:rPr>
                  <a:t>で</a:t>
                </a:r>
                <a:r>
                  <a:rPr lang="ja-JP" altLang="ja-JP" dirty="0" smtClean="0">
                    <a:latin typeface="+mj-ea"/>
                    <a:ea typeface="+mj-ea"/>
                  </a:rPr>
                  <a:t>なければ</a:t>
                </a:r>
                <a:r>
                  <a:rPr lang="ja-JP" altLang="en-US" dirty="0">
                    <a:latin typeface="+mj-ea"/>
                    <a:ea typeface="+mj-ea"/>
                  </a:rPr>
                  <a:t>以下のように</a:t>
                </a:r>
                <a:r>
                  <a:rPr lang="ja-JP" altLang="ja-JP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T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を冷却率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α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により</a:t>
                </a:r>
                <a:r>
                  <a:rPr lang="ja-JP" altLang="ja-JP" dirty="0" smtClean="0">
                    <a:latin typeface="+mj-ea"/>
                    <a:ea typeface="+mj-ea"/>
                  </a:rPr>
                  <a:t>更新した後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r>
                  <a:rPr lang="ja-JP" altLang="en-US" dirty="0">
                    <a:latin typeface="+mj-ea"/>
                    <a:ea typeface="+mj-ea"/>
                  </a:rPr>
                  <a:t>　</a:t>
                </a:r>
                <a:r>
                  <a:rPr lang="ja-JP" altLang="ja-JP" dirty="0" smtClean="0">
                    <a:latin typeface="+mj-ea"/>
                    <a:ea typeface="+mj-ea"/>
                  </a:rPr>
                  <a:t>ステップ</a:t>
                </a:r>
                <a:r>
                  <a:rPr lang="ja-JP" altLang="ja-JP" dirty="0">
                    <a:latin typeface="+mj-ea"/>
                    <a:ea typeface="+mj-ea"/>
                  </a:rPr>
                  <a:t>②に戻る</a:t>
                </a:r>
                <a:r>
                  <a:rPr lang="ja-JP" altLang="ja-JP" dirty="0" smtClean="0">
                    <a:latin typeface="+mj-ea"/>
                    <a:ea typeface="+mj-ea"/>
                  </a:rPr>
                  <a:t>．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𝑇</m:t>
                      </m:r>
                      <m:r>
                        <a:rPr lang="en-US" altLang="ja-JP" sz="2400" i="1">
                          <a:latin typeface="Cambria Math"/>
                        </a:rPr>
                        <m:t>←</m:t>
                      </m:r>
                      <m:r>
                        <a:rPr lang="en-US" altLang="ja-JP" sz="2400" i="1">
                          <a:latin typeface="Cambria Math"/>
                        </a:rPr>
                        <m:t>𝛼</m:t>
                      </m:r>
                      <m:r>
                        <a:rPr lang="en-US" altLang="ja-JP" sz="2400" i="1">
                          <a:latin typeface="Cambria Math"/>
                        </a:rPr>
                        <m:t>𝑇</m:t>
                      </m:r>
                      <m:r>
                        <a:rPr lang="en-US" altLang="ja-JP" sz="2400" i="1">
                          <a:latin typeface="Cambria Math"/>
                        </a:rPr>
                        <m:t>,0&lt;</m:t>
                      </m:r>
                      <m:r>
                        <a:rPr lang="en-US" altLang="ja-JP" sz="2400" i="1">
                          <a:latin typeface="Cambria Math"/>
                        </a:rPr>
                        <m:t>𝛼</m:t>
                      </m:r>
                      <m:r>
                        <a:rPr lang="en-US" altLang="ja-JP" sz="2400" i="1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341562"/>
                <a:ext cx="7776864" cy="4814844"/>
              </a:xfrm>
              <a:prstGeom prst="rect">
                <a:avLst/>
              </a:prstGeom>
              <a:blipFill rotWithShape="1">
                <a:blip r:embed="rId2"/>
                <a:stretch>
                  <a:fillRect l="-627" t="-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2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97" y="124619"/>
            <a:ext cx="5760640" cy="284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下矢印 2"/>
          <p:cNvSpPr/>
          <p:nvPr/>
        </p:nvSpPr>
        <p:spPr>
          <a:xfrm>
            <a:off x="3312961" y="2986359"/>
            <a:ext cx="504056" cy="432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11" y="3593289"/>
            <a:ext cx="5508612" cy="273013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3851920" y="2970622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ja-JP" altLang="en-US" dirty="0" smtClean="0">
                    <a:latin typeface="+mj-ea"/>
                    <a:ea typeface="+mj-ea"/>
                  </a:rPr>
                  <a:t>解探索が進むにつれて，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ea typeface="+mj-ea"/>
                      </a:rPr>
                      <m:t>𝑇</m:t>
                    </m:r>
                  </m:oMath>
                </a14:m>
                <a:r>
                  <a:rPr lang="ja-JP" altLang="en-US" dirty="0" smtClean="0">
                    <a:latin typeface="+mj-ea"/>
                    <a:ea typeface="+mj-ea"/>
                  </a:rPr>
                  <a:t>は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/>
                        <a:ea typeface="+mj-ea"/>
                      </a:rPr>
                      <m:t>𝛼</m:t>
                    </m:r>
                  </m:oMath>
                </a14:m>
                <a:r>
                  <a:rPr lang="ja-JP" altLang="en-US" dirty="0" smtClean="0">
                    <a:latin typeface="+mj-ea"/>
                    <a:ea typeface="+mj-ea"/>
                  </a:rPr>
                  <a:t>により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r>
                  <a:rPr lang="ja-JP" altLang="en-US" dirty="0" smtClean="0">
                    <a:latin typeface="+mj-ea"/>
                    <a:ea typeface="+mj-ea"/>
                  </a:rPr>
                  <a:t>単調減少していくので</a:t>
                </a:r>
                <a:r>
                  <a:rPr lang="en-US" altLang="ja-JP" dirty="0" smtClean="0">
                    <a:latin typeface="+mj-ea"/>
                    <a:ea typeface="+mj-ea"/>
                  </a:rPr>
                  <a:t>…</a:t>
                </a:r>
                <a:endParaRPr lang="ja-JP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970622"/>
                <a:ext cx="4572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200" t="-6604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292080" y="4490303"/>
                <a:ext cx="3274779" cy="93610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latin typeface="+mj-ea"/>
                    <a:ea typeface="+mj-ea"/>
                  </a:rPr>
                  <a:t>改悪解の受理確率は限りなく</a:t>
                </a:r>
                <a:endParaRPr kumimoji="1" lang="en-US" altLang="ja-JP" dirty="0" smtClean="0">
                  <a:latin typeface="+mj-ea"/>
                  <a:ea typeface="+mj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ea typeface="+mj-ea"/>
                      </a:rPr>
                      <m:t>0</m:t>
                    </m:r>
                  </m:oMath>
                </a14:m>
                <a:r>
                  <a:rPr lang="ja-JP" altLang="en-US" dirty="0" smtClean="0">
                    <a:latin typeface="+mj-ea"/>
                    <a:ea typeface="+mj-ea"/>
                  </a:rPr>
                  <a:t>に近づく</a:t>
                </a:r>
                <a:endParaRPr kumimoji="1" lang="ja-JP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490303"/>
                <a:ext cx="3274779" cy="9361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Simulated Tempering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 4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681054" y="2520290"/>
                <a:ext cx="6984776" cy="3506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sz="1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/>
                        <a:ea typeface="+mj-ea"/>
                      </a:rPr>
                      <m:t>𝑇</m:t>
                    </m:r>
                    <m:r>
                      <a:rPr lang="ja-JP" altLang="en-US" sz="1800" b="0" i="1" smtClean="0">
                        <a:latin typeface="Cambria Math"/>
                        <a:ea typeface="+mj-ea"/>
                      </a:rPr>
                      <m:t>や</m:t>
                    </m:r>
                    <m:r>
                      <a:rPr lang="ja-JP" altLang="en-US" sz="1800" i="1">
                        <a:latin typeface="Cambria Math"/>
                        <a:ea typeface="+mj-ea"/>
                      </a:rPr>
                      <m:t>冷却率</m:t>
                    </m:r>
                    <m:r>
                      <a:rPr lang="ja-JP" altLang="en-US" sz="1800" i="1" smtClean="0">
                        <a:latin typeface="Cambria Math"/>
                        <a:ea typeface="+mj-ea"/>
                      </a:rPr>
                      <m:t>𝛼</m:t>
                    </m:r>
                    <m:r>
                      <a:rPr lang="ja-JP" altLang="en-US" sz="1800" i="1">
                        <a:latin typeface="Cambria Math"/>
                        <a:ea typeface="+mj-ea"/>
                      </a:rPr>
                      <m:t>などの</m:t>
                    </m:r>
                    <m:r>
                      <a:rPr lang="ja-JP" altLang="en-US" sz="1800" i="1" smtClean="0">
                        <a:latin typeface="Cambria Math"/>
                        <a:ea typeface="+mj-ea"/>
                      </a:rPr>
                      <m:t>制御</m:t>
                    </m:r>
                    <m:r>
                      <a:rPr lang="ja-JP" altLang="en-US" sz="1800" i="1">
                        <a:latin typeface="Cambria Math"/>
                        <a:ea typeface="+mj-ea"/>
                      </a:rPr>
                      <m:t>パラメータ</m:t>
                    </m:r>
                    <m:r>
                      <a:rPr lang="ja-JP" altLang="en-US" sz="1800" b="0" i="1" smtClean="0">
                        <a:latin typeface="Cambria Math"/>
                        <a:ea typeface="+mj-ea"/>
                      </a:rPr>
                      <m:t>に</m:t>
                    </m:r>
                    <m:r>
                      <a:rPr lang="ja-JP" altLang="en-US" sz="1800" i="1">
                        <a:latin typeface="Cambria Math"/>
                        <a:ea typeface="+mj-ea"/>
                      </a:rPr>
                      <m:t>大きく</m:t>
                    </m:r>
                    <m:r>
                      <a:rPr lang="ja-JP" altLang="en-US" sz="1800" i="1" smtClean="0">
                        <a:latin typeface="Cambria Math"/>
                        <a:ea typeface="+mj-ea"/>
                      </a:rPr>
                      <m:t>依存</m:t>
                    </m:r>
                    <m:r>
                      <a:rPr lang="ja-JP" altLang="en-US" sz="1800" i="1">
                        <a:latin typeface="Cambria Math"/>
                        <a:ea typeface="+mj-ea"/>
                      </a:rPr>
                      <m:t>している</m:t>
                    </m:r>
                  </m:oMath>
                </a14:m>
                <a:endParaRPr lang="en-US" altLang="ja-JP" sz="1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コンテンツ プレースホルダ 4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681054" y="2520290"/>
                <a:ext cx="6984776" cy="350636"/>
              </a:xfrm>
              <a:blipFill rotWithShape="1">
                <a:blip r:embed="rId2"/>
                <a:stretch>
                  <a:fillRect l="-175" t="-18966" b="-20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661566" y="3501802"/>
            <a:ext cx="7848872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Simulated Tempering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61566" y="1269554"/>
            <a:ext cx="7848872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Simulated </a:t>
            </a:r>
            <a:r>
              <a:rPr lang="en-US" altLang="ja-JP" b="1" dirty="0" smtClean="0"/>
              <a:t>Annealing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960973" y="2438878"/>
            <a:ext cx="504056" cy="432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 41"/>
          <p:cNvSpPr txBox="1">
            <a:spLocks/>
          </p:cNvSpPr>
          <p:nvPr/>
        </p:nvSpPr>
        <p:spPr>
          <a:xfrm>
            <a:off x="650940" y="2903459"/>
            <a:ext cx="6984776" cy="35063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そこで</a:t>
            </a:r>
            <a:r>
              <a:rPr lang="en-US" altLang="ja-JP" sz="1800" dirty="0" smtClean="0">
                <a:solidFill>
                  <a:srgbClr val="FF0000"/>
                </a:solidFill>
                <a:latin typeface="+mj-ea"/>
                <a:ea typeface="+mj-ea"/>
              </a:rPr>
              <a:t>…</a:t>
            </a:r>
            <a:endParaRPr lang="en-US" altLang="ja-JP" sz="1800" dirty="0">
              <a:latin typeface="+mj-ea"/>
              <a:ea typeface="+mj-ea"/>
            </a:endParaRPr>
          </a:p>
          <a:p>
            <a:pPr marL="0" indent="0">
              <a:buFont typeface="Wingdings 3"/>
              <a:buNone/>
            </a:pPr>
            <a:endParaRPr lang="en-US" altLang="ja-JP" sz="1800" dirty="0" smtClean="0">
              <a:latin typeface="+mj-ea"/>
              <a:ea typeface="+mj-ea"/>
            </a:endParaRPr>
          </a:p>
        </p:txBody>
      </p:sp>
      <p:sp>
        <p:nvSpPr>
          <p:cNvPr id="13" name="コンテンツ プレースホルダ 41"/>
          <p:cNvSpPr txBox="1">
            <a:spLocks/>
          </p:cNvSpPr>
          <p:nvPr/>
        </p:nvSpPr>
        <p:spPr>
          <a:xfrm>
            <a:off x="997921" y="4604201"/>
            <a:ext cx="7512517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●評価値を用いた重要温度の自動探索</a:t>
            </a:r>
            <a:endParaRPr lang="en-US" altLang="ja-JP" sz="18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j-ea"/>
                <a:ea typeface="+mj-ea"/>
              </a:rPr>
              <a:t>　　温度</a:t>
            </a:r>
            <a:r>
              <a:rPr lang="ja-JP" altLang="en-US" sz="1800" dirty="0">
                <a:latin typeface="+mj-ea"/>
                <a:ea typeface="+mj-ea"/>
              </a:rPr>
              <a:t>ごとの評価値を用いた重要温度の自動探索を行い</a:t>
            </a:r>
            <a:r>
              <a:rPr lang="ja-JP" altLang="en-US" sz="1800" dirty="0" smtClean="0">
                <a:latin typeface="+mj-ea"/>
                <a:ea typeface="+mj-ea"/>
              </a:rPr>
              <a:t>，</a:t>
            </a:r>
            <a:endParaRPr lang="en-US" altLang="ja-JP" sz="18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j-ea"/>
                <a:ea typeface="+mj-ea"/>
              </a:rPr>
              <a:t>　</a:t>
            </a:r>
            <a:r>
              <a:rPr lang="ja-JP" altLang="en-US" sz="1800" dirty="0" smtClean="0">
                <a:latin typeface="+mj-ea"/>
                <a:ea typeface="+mj-ea"/>
              </a:rPr>
              <a:t>より</a:t>
            </a:r>
            <a:r>
              <a:rPr lang="ja-JP" altLang="en-US" sz="1800" dirty="0">
                <a:latin typeface="+mj-ea"/>
                <a:ea typeface="+mj-ea"/>
              </a:rPr>
              <a:t>効率的な</a:t>
            </a:r>
            <a:r>
              <a:rPr lang="ja-JP" altLang="en-US" sz="1800">
                <a:latin typeface="+mj-ea"/>
                <a:ea typeface="+mj-ea"/>
              </a:rPr>
              <a:t>解</a:t>
            </a:r>
            <a:r>
              <a:rPr lang="ja-JP" altLang="en-US" sz="1800" smtClean="0">
                <a:latin typeface="+mj-ea"/>
                <a:ea typeface="+mj-ea"/>
              </a:rPr>
              <a:t>探索を実現させる．</a:t>
            </a:r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pPr marL="0" indent="0">
              <a:buFont typeface="Wingdings 3"/>
              <a:buNone/>
            </a:pPr>
            <a:endParaRPr lang="en-US" altLang="ja-JP" sz="1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67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8" y="1388356"/>
            <a:ext cx="6182036" cy="389689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1126268" y="1485578"/>
            <a:ext cx="360040" cy="3714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375058" y="2925738"/>
            <a:ext cx="7768942" cy="292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32332" y="2664128"/>
            <a:ext cx="16098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評価基準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15609" y="189434"/>
            <a:ext cx="3924436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極低温での探索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 41"/>
              <p:cNvSpPr txBox="1">
                <a:spLocks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1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1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1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コンテンツ プレースホルダ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  <a:blipFill rotWithShape="1">
                <a:blip r:embed="rId3"/>
                <a:stretch>
                  <a:fillRect l="-8824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55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11319 0.1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463832" y="5906658"/>
            <a:ext cx="1141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カセット</a:t>
            </a:r>
            <a:endParaRPr lang="ja-JP" altLang="en-US" sz="2400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01" y="4653930"/>
            <a:ext cx="3315950" cy="603454"/>
          </a:xfrm>
          <a:prstGeom prst="rect">
            <a:avLst/>
          </a:prstGeom>
        </p:spPr>
      </p:pic>
      <p:cxnSp>
        <p:nvCxnSpPr>
          <p:cNvPr id="21" name="直線矢印コネクタ 20"/>
          <p:cNvCxnSpPr/>
          <p:nvPr/>
        </p:nvCxnSpPr>
        <p:spPr>
          <a:xfrm>
            <a:off x="1547664" y="450991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1289501" y="4140582"/>
                <a:ext cx="13473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 smtClean="0"/>
                  <a:t>ノズル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01" y="4140582"/>
                <a:ext cx="134738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7240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128802" y="3328296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プリント基板</a:t>
            </a:r>
            <a:endParaRPr lang="ja-JP" altLang="en-US" sz="2400" dirty="0"/>
          </a:p>
        </p:txBody>
      </p:sp>
      <p:sp>
        <p:nvSpPr>
          <p:cNvPr id="38" name="正方形/長方形 37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395578" y="5969374"/>
            <a:ext cx="0" cy="275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4932040" y="688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基板の目的の位置</a:t>
            </a:r>
            <a:endParaRPr lang="ja-JP" altLang="en-US" sz="2400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5159064" y="1136607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8" y="1388356"/>
            <a:ext cx="6182036" cy="389689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2167892" y="2739994"/>
            <a:ext cx="360040" cy="37148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375058" y="2925738"/>
            <a:ext cx="7768942" cy="292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2615609" y="189434"/>
            <a:ext cx="3924436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ヒーティング（温度を上げる）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 41"/>
              <p:cNvSpPr txBox="1">
                <a:spLocks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1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1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1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コンテンツ プレースホルダ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  <a:blipFill rotWithShape="1">
                <a:blip r:embed="rId3"/>
                <a:stretch>
                  <a:fillRect l="-8824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132332" y="2664128"/>
            <a:ext cx="16098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評価基準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8" y="1388356"/>
            <a:ext cx="6182036" cy="389689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2167892" y="2739994"/>
            <a:ext cx="360040" cy="371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375058" y="2925738"/>
            <a:ext cx="7768942" cy="292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53818" y="2770274"/>
            <a:ext cx="1271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評価基準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15609" y="189434"/>
            <a:ext cx="3924436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ea"/>
                <a:ea typeface="+mj-ea"/>
              </a:rPr>
              <a:t>温度ごと</a:t>
            </a:r>
            <a:r>
              <a:rPr lang="ja-JP" altLang="en-US" dirty="0" smtClean="0">
                <a:latin typeface="+mj-ea"/>
                <a:ea typeface="+mj-ea"/>
              </a:rPr>
              <a:t>の評価関数の作成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491880" y="2925738"/>
            <a:ext cx="0" cy="111214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34903" y="3297143"/>
            <a:ext cx="12717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</a:t>
            </a:r>
            <a:r>
              <a:rPr lang="ja-JP" altLang="en-US" sz="2800" dirty="0">
                <a:solidFill>
                  <a:srgbClr val="FF0000"/>
                </a:solidFill>
              </a:rPr>
              <a:t>値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 41"/>
              <p:cNvSpPr txBox="1">
                <a:spLocks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1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1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1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コンテンツ プレースホルダ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  <a:blipFill rotWithShape="1">
                <a:blip r:embed="rId3"/>
                <a:stretch>
                  <a:fillRect l="-8824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132332" y="2664128"/>
            <a:ext cx="16098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評価基準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4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2917 -0.16389 C 0.03542 -0.20093 0.04462 -0.2206 0.05417 -0.2206 C 0.06511 -0.2206 0.07379 -0.20093 0.08004 -0.16389 L 0.12604 0.15509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8" y="1388356"/>
            <a:ext cx="6182036" cy="389689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1375058" y="2925738"/>
            <a:ext cx="7768942" cy="292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53818" y="2770274"/>
            <a:ext cx="1271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評価基準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491880" y="2925738"/>
            <a:ext cx="0" cy="111214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34903" y="3297143"/>
            <a:ext cx="12717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</a:t>
            </a:r>
            <a:r>
              <a:rPr lang="ja-JP" altLang="en-US" sz="2800" dirty="0">
                <a:solidFill>
                  <a:srgbClr val="FF0000"/>
                </a:solidFill>
              </a:rPr>
              <a:t>値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311860" y="3852136"/>
            <a:ext cx="360040" cy="371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716016" y="2954940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615609" y="189434"/>
            <a:ext cx="3924436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ea"/>
                <a:ea typeface="+mj-ea"/>
              </a:rPr>
              <a:t>温度ごと</a:t>
            </a:r>
            <a:r>
              <a:rPr lang="ja-JP" altLang="en-US" dirty="0" smtClean="0">
                <a:latin typeface="+mj-ea"/>
                <a:ea typeface="+mj-ea"/>
              </a:rPr>
              <a:t>の評価関数の作成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 41"/>
              <p:cNvSpPr txBox="1">
                <a:spLocks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1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1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1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コンテンツ プレースホルダ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  <a:blipFill rotWithShape="1">
                <a:blip r:embed="rId3"/>
                <a:stretch>
                  <a:fillRect l="-8824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32332" y="2664128"/>
            <a:ext cx="16098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評価基準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8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02344 0.11921 C 0.0283 0.14444 0.02708 0.14444 0.03889 0.14907 C 0.05087 0.15486 0.07969 0.15324 0.09583 0.1537 L 0.13542 0.15139 " pathEditMode="relative" rAng="0" ptsTypes="FfaFF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/>
          </a:bodyPr>
          <a:lstStyle/>
          <a:p>
            <a:r>
              <a:rPr lang="ja-JP" altLang="en-US" dirty="0"/>
              <a:t>温度</a:t>
            </a:r>
            <a:r>
              <a:rPr lang="ja-JP" altLang="en-US" dirty="0" smtClean="0"/>
              <a:t>の評価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3260585" y="2402514"/>
            <a:ext cx="0" cy="214131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765133" y="5614493"/>
            <a:ext cx="525658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1765133" y="1928016"/>
            <a:ext cx="0" cy="368647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7544" y="3473174"/>
            <a:ext cx="12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総評価値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612826" y="5842511"/>
                <a:ext cx="817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温度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𝑇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26" y="5842511"/>
                <a:ext cx="81778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716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1548459" y="5692707"/>
            <a:ext cx="4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249974" y="4502351"/>
            <a:ext cx="0" cy="111214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円/楕円 34"/>
              <p:cNvSpPr/>
              <p:nvPr/>
            </p:nvSpPr>
            <p:spPr>
              <a:xfrm>
                <a:off x="3069954" y="5692707"/>
                <a:ext cx="360040" cy="3714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円/楕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54" y="5692707"/>
                <a:ext cx="360040" cy="371488"/>
              </a:xfrm>
              <a:prstGeom prst="ellipse">
                <a:avLst/>
              </a:prstGeom>
              <a:blipFill rotWithShape="1">
                <a:blip r:embed="rId3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1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8" y="1388356"/>
            <a:ext cx="6182036" cy="389689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2167892" y="2739994"/>
            <a:ext cx="360040" cy="371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375058" y="2925738"/>
            <a:ext cx="7768942" cy="292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53818" y="2770274"/>
            <a:ext cx="12717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評価基準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15609" y="189434"/>
            <a:ext cx="3924436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ヒーティング（温度を上げる）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 41"/>
              <p:cNvSpPr txBox="1">
                <a:spLocks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1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1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1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コンテンツ プレースホルダ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  <a:blipFill rotWithShape="1">
                <a:blip r:embed="rId3"/>
                <a:stretch>
                  <a:fillRect l="-8824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132332" y="2664128"/>
            <a:ext cx="16098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評価基準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5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8" y="1388356"/>
            <a:ext cx="6182036" cy="389689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2167892" y="2739994"/>
            <a:ext cx="360040" cy="3714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375058" y="2925738"/>
            <a:ext cx="7768942" cy="292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779912" y="2925738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914752" y="3312441"/>
            <a:ext cx="12717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</a:t>
            </a:r>
            <a:r>
              <a:rPr lang="ja-JP" altLang="en-US" sz="2800" dirty="0">
                <a:solidFill>
                  <a:srgbClr val="FF0000"/>
                </a:solidFill>
              </a:rPr>
              <a:t>値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615609" y="189434"/>
            <a:ext cx="3924436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ea"/>
                <a:ea typeface="+mj-ea"/>
              </a:rPr>
              <a:t>温度ごと</a:t>
            </a:r>
            <a:r>
              <a:rPr lang="ja-JP" altLang="en-US" dirty="0" smtClean="0">
                <a:latin typeface="+mj-ea"/>
                <a:ea typeface="+mj-ea"/>
              </a:rPr>
              <a:t>の評価関数の作成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 41"/>
              <p:cNvSpPr txBox="1">
                <a:spLocks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1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1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1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コンテンツ プレースホルダ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  <a:blipFill rotWithShape="1">
                <a:blip r:embed="rId3"/>
                <a:stretch>
                  <a:fillRect l="-8824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132332" y="2664128"/>
            <a:ext cx="16098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評価基準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2917 -0.14838 C 0.03524 -0.18171 0.04445 -0.19954 0.05399 -0.19954 C 0.06493 -0.19954 0.07361 -0.18171 0.07969 -0.14838 L 0.1566 0.31134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8" y="1388356"/>
            <a:ext cx="6182036" cy="389689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914752" y="3312441"/>
            <a:ext cx="12717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</a:t>
            </a:r>
            <a:r>
              <a:rPr lang="ja-JP" altLang="en-US" sz="2800" dirty="0">
                <a:solidFill>
                  <a:srgbClr val="FF0000"/>
                </a:solidFill>
              </a:rPr>
              <a:t>値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3599892" y="4869041"/>
            <a:ext cx="360040" cy="3714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375058" y="2925738"/>
            <a:ext cx="7768942" cy="292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779912" y="2925738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2615609" y="189434"/>
            <a:ext cx="3924436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ea"/>
                <a:ea typeface="+mj-ea"/>
              </a:rPr>
              <a:t>温度ごと</a:t>
            </a:r>
            <a:r>
              <a:rPr lang="ja-JP" altLang="en-US" dirty="0" smtClean="0">
                <a:latin typeface="+mj-ea"/>
                <a:ea typeface="+mj-ea"/>
              </a:rPr>
              <a:t>の評価関数の作成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6012160" y="2954940"/>
            <a:ext cx="0" cy="155497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 41"/>
              <p:cNvSpPr txBox="1">
                <a:spLocks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1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1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1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コンテンツ プレースホルダ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  <a:blipFill rotWithShape="1">
                <a:blip r:embed="rId3"/>
                <a:stretch>
                  <a:fillRect l="-8824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32332" y="2664128"/>
            <a:ext cx="16098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評価基準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06701 -0.17593 C 0.08107 -0.21551 0.10208 -0.23681 0.12396 -0.23681 C 0.14896 -0.23681 0.18628 -0.21111 0.20035 -0.17153 L 0.2401 -0.0886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-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/>
          </a:bodyPr>
          <a:lstStyle/>
          <a:p>
            <a:r>
              <a:rPr lang="ja-JP" altLang="en-US" dirty="0"/>
              <a:t>温度</a:t>
            </a:r>
            <a:r>
              <a:rPr lang="ja-JP" altLang="en-US" dirty="0" smtClean="0"/>
              <a:t>の評価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3260585" y="2402514"/>
            <a:ext cx="0" cy="214131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765133" y="5614493"/>
            <a:ext cx="525658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1765133" y="1928016"/>
            <a:ext cx="0" cy="368647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7544" y="3473174"/>
            <a:ext cx="12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総評価値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612826" y="5842511"/>
                <a:ext cx="817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温度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𝑇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26" y="5842511"/>
                <a:ext cx="81778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716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1548459" y="5692707"/>
            <a:ext cx="4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249974" y="4502351"/>
            <a:ext cx="0" cy="111214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円/楕円 34"/>
              <p:cNvSpPr/>
              <p:nvPr/>
            </p:nvSpPr>
            <p:spPr>
              <a:xfrm>
                <a:off x="3069954" y="5692707"/>
                <a:ext cx="360040" cy="3714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円/楕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54" y="5692707"/>
                <a:ext cx="360040" cy="371488"/>
              </a:xfrm>
              <a:prstGeom prst="ellipse">
                <a:avLst/>
              </a:prstGeom>
              <a:blipFill rotWithShape="1">
                <a:blip r:embed="rId3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>
            <a:off x="4393425" y="3446292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4398923" y="1928016"/>
            <a:ext cx="0" cy="155497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円/楕円 12"/>
              <p:cNvSpPr/>
              <p:nvPr/>
            </p:nvSpPr>
            <p:spPr>
              <a:xfrm>
                <a:off x="4218903" y="5690551"/>
                <a:ext cx="360040" cy="37148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円/楕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3" y="5690551"/>
                <a:ext cx="360040" cy="371488"/>
              </a:xfrm>
              <a:prstGeom prst="ellipse">
                <a:avLst/>
              </a:prstGeom>
              <a:blipFill rotWithShape="1">
                <a:blip r:embed="rId4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8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8" y="1388356"/>
            <a:ext cx="6182036" cy="389689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2167892" y="2739994"/>
            <a:ext cx="360040" cy="3714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375058" y="2925738"/>
            <a:ext cx="7768942" cy="292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2615609" y="189434"/>
            <a:ext cx="3924436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ヒーティング（温度を上げる）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 41"/>
              <p:cNvSpPr txBox="1">
                <a:spLocks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1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1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1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コンテンツ プレースホルダ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  <a:blipFill rotWithShape="1">
                <a:blip r:embed="rId3"/>
                <a:stretch>
                  <a:fillRect l="-8824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132332" y="2664128"/>
            <a:ext cx="16098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評価基準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2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8" y="1388356"/>
            <a:ext cx="6182036" cy="389689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702077" y="3312441"/>
            <a:ext cx="13739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</a:t>
            </a:r>
            <a:r>
              <a:rPr lang="ja-JP" altLang="en-US" sz="2800" dirty="0">
                <a:solidFill>
                  <a:srgbClr val="FF0000"/>
                </a:solidFill>
              </a:rPr>
              <a:t>値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2167892" y="2739994"/>
            <a:ext cx="360040" cy="3714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375058" y="2925738"/>
            <a:ext cx="7768942" cy="292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4716016" y="2925738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2615609" y="189434"/>
            <a:ext cx="3924436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ea"/>
                <a:ea typeface="+mj-ea"/>
              </a:rPr>
              <a:t>温度ごと</a:t>
            </a:r>
            <a:r>
              <a:rPr lang="ja-JP" altLang="en-US" dirty="0" smtClean="0">
                <a:latin typeface="+mj-ea"/>
                <a:ea typeface="+mj-ea"/>
              </a:rPr>
              <a:t>の評価関数の作成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 41"/>
              <p:cNvSpPr txBox="1">
                <a:spLocks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1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1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1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コンテンツ プレースホルダ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  <a:blipFill rotWithShape="1">
                <a:blip r:embed="rId3"/>
                <a:stretch>
                  <a:fillRect l="-8824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132332" y="2664128"/>
            <a:ext cx="16098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評価基準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4392 -0.14838 C 0.0533 -0.18171 0.06701 -0.19954 0.08142 -0.19954 C 0.09774 -0.19954 0.11076 -0.18171 0.12014 -0.14838 L 0.26042 0.3136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38" y="4653930"/>
            <a:ext cx="3315950" cy="603454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吸着順序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2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4875E-6 L 0.40712 3.3487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8" y="1388356"/>
            <a:ext cx="6182036" cy="389689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702077" y="3312441"/>
            <a:ext cx="13739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</a:t>
            </a:r>
            <a:r>
              <a:rPr lang="ja-JP" altLang="en-US" sz="2800" dirty="0">
                <a:solidFill>
                  <a:srgbClr val="FF0000"/>
                </a:solidFill>
              </a:rPr>
              <a:t>値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4535996" y="4935076"/>
            <a:ext cx="360040" cy="3714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375058" y="2925738"/>
            <a:ext cx="7768942" cy="292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4716016" y="2925738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2615609" y="189434"/>
            <a:ext cx="3924436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ea"/>
                <a:ea typeface="+mj-ea"/>
              </a:rPr>
              <a:t>温度ごと</a:t>
            </a:r>
            <a:r>
              <a:rPr lang="ja-JP" altLang="en-US" dirty="0" smtClean="0">
                <a:latin typeface="+mj-ea"/>
                <a:ea typeface="+mj-ea"/>
              </a:rPr>
              <a:t>の評価関数の作成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 41"/>
              <p:cNvSpPr txBox="1">
                <a:spLocks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1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1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1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1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+mj-ea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コンテンツ プレースホルダ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289713"/>
                <a:ext cx="1450026" cy="548673"/>
              </a:xfrm>
              <a:prstGeom prst="rect">
                <a:avLst/>
              </a:prstGeom>
              <a:blipFill rotWithShape="1">
                <a:blip r:embed="rId3"/>
                <a:stretch>
                  <a:fillRect l="-8824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132332" y="2664128"/>
            <a:ext cx="16098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評価基準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5E-6 -0.20741 C 5E-6 -0.30023 0.06893 -0.41458 0.12501 -0.41458 L 0.23785 -0.41343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/>
          </a:bodyPr>
          <a:lstStyle/>
          <a:p>
            <a:r>
              <a:rPr lang="ja-JP" altLang="en-US" dirty="0"/>
              <a:t>温度</a:t>
            </a:r>
            <a:r>
              <a:rPr lang="ja-JP" altLang="en-US" dirty="0" smtClean="0"/>
              <a:t>の評価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3260585" y="2402514"/>
            <a:ext cx="0" cy="214131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765133" y="5614493"/>
            <a:ext cx="525658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1765133" y="1928016"/>
            <a:ext cx="0" cy="368647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7544" y="3473174"/>
            <a:ext cx="12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総評価値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612826" y="5842511"/>
                <a:ext cx="817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温度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𝑇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26" y="5842511"/>
                <a:ext cx="81778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716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1548459" y="5692707"/>
            <a:ext cx="4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249974" y="4502351"/>
            <a:ext cx="0" cy="111214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円/楕円 34"/>
              <p:cNvSpPr/>
              <p:nvPr/>
            </p:nvSpPr>
            <p:spPr>
              <a:xfrm>
                <a:off x="3069954" y="5692707"/>
                <a:ext cx="360040" cy="3714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円/楕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54" y="5692707"/>
                <a:ext cx="360040" cy="371488"/>
              </a:xfrm>
              <a:prstGeom prst="ellipse">
                <a:avLst/>
              </a:prstGeom>
              <a:blipFill rotWithShape="1">
                <a:blip r:embed="rId3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>
            <a:off x="4393425" y="3446292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4398923" y="1928016"/>
            <a:ext cx="0" cy="155497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円/楕円 12"/>
              <p:cNvSpPr/>
              <p:nvPr/>
            </p:nvSpPr>
            <p:spPr>
              <a:xfrm>
                <a:off x="4218903" y="5690551"/>
                <a:ext cx="360040" cy="37148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円/楕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3" y="5690551"/>
                <a:ext cx="360040" cy="371488"/>
              </a:xfrm>
              <a:prstGeom prst="ellipse">
                <a:avLst/>
              </a:prstGeom>
              <a:blipFill rotWithShape="1">
                <a:blip r:embed="rId4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円/楕円 14"/>
              <p:cNvSpPr/>
              <p:nvPr/>
            </p:nvSpPr>
            <p:spPr>
              <a:xfrm>
                <a:off x="5364088" y="5692707"/>
                <a:ext cx="360040" cy="3714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円/楕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692707"/>
                <a:ext cx="360040" cy="371488"/>
              </a:xfrm>
              <a:prstGeom prst="ellipse">
                <a:avLst/>
              </a:prstGeom>
              <a:blipFill rotWithShape="1">
                <a:blip r:embed="rId5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5544108" y="3446292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/>
          </a:bodyPr>
          <a:lstStyle/>
          <a:p>
            <a:r>
              <a:rPr lang="ja-JP" altLang="en-US" dirty="0"/>
              <a:t>温度</a:t>
            </a:r>
            <a:r>
              <a:rPr lang="ja-JP" altLang="en-US" dirty="0" smtClean="0"/>
              <a:t>の評価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3260585" y="2402514"/>
            <a:ext cx="0" cy="214131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765133" y="5614493"/>
            <a:ext cx="525658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1765133" y="1928016"/>
            <a:ext cx="0" cy="368647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7544" y="3473174"/>
            <a:ext cx="12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総評価値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612826" y="5842511"/>
                <a:ext cx="817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温度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𝑇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26" y="5842511"/>
                <a:ext cx="81778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716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1548459" y="5692707"/>
            <a:ext cx="4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249974" y="4502351"/>
            <a:ext cx="0" cy="111214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円/楕円 34"/>
              <p:cNvSpPr/>
              <p:nvPr/>
            </p:nvSpPr>
            <p:spPr>
              <a:xfrm>
                <a:off x="3069954" y="5692707"/>
                <a:ext cx="360040" cy="3714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円/楕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54" y="5692707"/>
                <a:ext cx="360040" cy="371488"/>
              </a:xfrm>
              <a:prstGeom prst="ellipse">
                <a:avLst/>
              </a:prstGeom>
              <a:blipFill rotWithShape="1">
                <a:blip r:embed="rId3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>
            <a:off x="4393425" y="3446292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4398923" y="1928016"/>
            <a:ext cx="0" cy="155497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円/楕円 12"/>
              <p:cNvSpPr/>
              <p:nvPr/>
            </p:nvSpPr>
            <p:spPr>
              <a:xfrm>
                <a:off x="4218903" y="5690551"/>
                <a:ext cx="360040" cy="37148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円/楕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3" y="5690551"/>
                <a:ext cx="360040" cy="371488"/>
              </a:xfrm>
              <a:prstGeom prst="ellipse">
                <a:avLst/>
              </a:prstGeom>
              <a:blipFill rotWithShape="1">
                <a:blip r:embed="rId4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円/楕円 14"/>
              <p:cNvSpPr/>
              <p:nvPr/>
            </p:nvSpPr>
            <p:spPr>
              <a:xfrm>
                <a:off x="5364088" y="5692707"/>
                <a:ext cx="360040" cy="3714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円/楕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692707"/>
                <a:ext cx="360040" cy="371488"/>
              </a:xfrm>
              <a:prstGeom prst="ellipse">
                <a:avLst/>
              </a:prstGeom>
              <a:blipFill rotWithShape="1">
                <a:blip r:embed="rId5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5544108" y="3446292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 flipV="1">
            <a:off x="1765133" y="4810175"/>
            <a:ext cx="502611" cy="8043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 flipH="1">
            <a:off x="2267744" y="3497605"/>
            <a:ext cx="432048" cy="13125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 flipH="1">
            <a:off x="2699792" y="2402514"/>
            <a:ext cx="550182" cy="10950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>
          <a:xfrm flipH="1">
            <a:off x="3249975" y="2133650"/>
            <a:ext cx="610210" cy="3419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flipH="1">
            <a:off x="3860185" y="1928016"/>
            <a:ext cx="538738" cy="2056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 flipH="1" flipV="1">
            <a:off x="4393426" y="1950716"/>
            <a:ext cx="610622" cy="5248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 flipH="1" flipV="1">
            <a:off x="5004048" y="2475561"/>
            <a:ext cx="540061" cy="9707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>
          <a:xfrm>
            <a:off x="5544109" y="3446293"/>
            <a:ext cx="684075" cy="1363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6228184" y="4810175"/>
            <a:ext cx="504056" cy="8043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円/楕円 226"/>
          <p:cNvSpPr/>
          <p:nvPr/>
        </p:nvSpPr>
        <p:spPr>
          <a:xfrm>
            <a:off x="2200938" y="4717709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2630791" y="3454556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3180973" y="2394723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円/楕円 229"/>
          <p:cNvSpPr/>
          <p:nvPr/>
        </p:nvSpPr>
        <p:spPr>
          <a:xfrm>
            <a:off x="4324424" y="1869878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円/楕円 230"/>
          <p:cNvSpPr/>
          <p:nvPr/>
        </p:nvSpPr>
        <p:spPr>
          <a:xfrm>
            <a:off x="5475107" y="3402152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円/楕円 231"/>
          <p:cNvSpPr/>
          <p:nvPr/>
        </p:nvSpPr>
        <p:spPr>
          <a:xfrm>
            <a:off x="6159183" y="4729337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円/楕円 232"/>
          <p:cNvSpPr/>
          <p:nvPr/>
        </p:nvSpPr>
        <p:spPr>
          <a:xfrm>
            <a:off x="3791184" y="2052812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円/楕円 233"/>
          <p:cNvSpPr/>
          <p:nvPr/>
        </p:nvSpPr>
        <p:spPr>
          <a:xfrm>
            <a:off x="4935047" y="2402514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38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/>
          </a:bodyPr>
          <a:lstStyle/>
          <a:p>
            <a:r>
              <a:rPr lang="ja-JP" altLang="en-US" dirty="0"/>
              <a:t>温度</a:t>
            </a:r>
            <a:r>
              <a:rPr lang="ja-JP" altLang="en-US" dirty="0" smtClean="0"/>
              <a:t>の評価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3260585" y="2402514"/>
            <a:ext cx="0" cy="214131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1765133" y="5614493"/>
            <a:ext cx="525658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693153" y="1701602"/>
            <a:ext cx="1379895" cy="390857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1765133" y="1928016"/>
            <a:ext cx="0" cy="368647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7544" y="3473174"/>
            <a:ext cx="12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総評価値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612826" y="5842511"/>
                <a:ext cx="817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温度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𝑇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26" y="5842511"/>
                <a:ext cx="81778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716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1548459" y="5692707"/>
            <a:ext cx="4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249974" y="4502351"/>
            <a:ext cx="0" cy="111214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4156666" y="5641374"/>
            <a:ext cx="452868" cy="481591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円/楕円 34"/>
              <p:cNvSpPr/>
              <p:nvPr/>
            </p:nvSpPr>
            <p:spPr>
              <a:xfrm>
                <a:off x="3069954" y="5692707"/>
                <a:ext cx="360040" cy="37148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円/楕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54" y="5692707"/>
                <a:ext cx="360040" cy="371488"/>
              </a:xfrm>
              <a:prstGeom prst="ellipse">
                <a:avLst/>
              </a:prstGeom>
              <a:blipFill rotWithShape="1">
                <a:blip r:embed="rId3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>
            <a:off x="4393425" y="3446292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4398923" y="1928016"/>
            <a:ext cx="0" cy="155497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円/楕円 12"/>
              <p:cNvSpPr/>
              <p:nvPr/>
            </p:nvSpPr>
            <p:spPr>
              <a:xfrm>
                <a:off x="4218903" y="5690551"/>
                <a:ext cx="360040" cy="37148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円/楕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3" y="5690551"/>
                <a:ext cx="360040" cy="371488"/>
              </a:xfrm>
              <a:prstGeom prst="ellipse">
                <a:avLst/>
              </a:prstGeom>
              <a:blipFill rotWithShape="1">
                <a:blip r:embed="rId4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円/楕円 14"/>
              <p:cNvSpPr/>
              <p:nvPr/>
            </p:nvSpPr>
            <p:spPr>
              <a:xfrm>
                <a:off x="5364088" y="5692707"/>
                <a:ext cx="360040" cy="3714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円/楕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692707"/>
                <a:ext cx="360040" cy="371488"/>
              </a:xfrm>
              <a:prstGeom prst="ellipse">
                <a:avLst/>
              </a:prstGeom>
              <a:blipFill rotWithShape="1">
                <a:blip r:embed="rId5"/>
                <a:stretch>
                  <a:fillRect l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5544108" y="3446292"/>
            <a:ext cx="0" cy="21950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 flipV="1">
            <a:off x="1765133" y="4810175"/>
            <a:ext cx="502611" cy="8043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 flipH="1">
            <a:off x="2267744" y="3497605"/>
            <a:ext cx="432048" cy="13125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 flipH="1">
            <a:off x="2699792" y="2402514"/>
            <a:ext cx="550182" cy="10950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>
          <a:xfrm flipH="1">
            <a:off x="3249975" y="2133650"/>
            <a:ext cx="610210" cy="3419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flipH="1">
            <a:off x="3860185" y="1928016"/>
            <a:ext cx="538738" cy="2056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 flipH="1" flipV="1">
            <a:off x="4393426" y="1950716"/>
            <a:ext cx="610622" cy="5248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 flipH="1" flipV="1">
            <a:off x="5004048" y="2475561"/>
            <a:ext cx="540061" cy="9707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>
          <a:xfrm>
            <a:off x="5544109" y="3446293"/>
            <a:ext cx="684075" cy="1363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6228184" y="4810175"/>
            <a:ext cx="504056" cy="8043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円/楕円 226"/>
          <p:cNvSpPr/>
          <p:nvPr/>
        </p:nvSpPr>
        <p:spPr>
          <a:xfrm>
            <a:off x="2200938" y="4717709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2630791" y="3454556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3180973" y="2394723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円/楕円 229"/>
          <p:cNvSpPr/>
          <p:nvPr/>
        </p:nvSpPr>
        <p:spPr>
          <a:xfrm>
            <a:off x="4324424" y="1869878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円/楕円 230"/>
          <p:cNvSpPr/>
          <p:nvPr/>
        </p:nvSpPr>
        <p:spPr>
          <a:xfrm>
            <a:off x="5475107" y="3402152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円/楕円 231"/>
          <p:cNvSpPr/>
          <p:nvPr/>
        </p:nvSpPr>
        <p:spPr>
          <a:xfrm>
            <a:off x="6159183" y="4729337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円/楕円 232"/>
          <p:cNvSpPr/>
          <p:nvPr/>
        </p:nvSpPr>
        <p:spPr>
          <a:xfrm>
            <a:off x="3791184" y="2052812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円/楕円 233"/>
          <p:cNvSpPr/>
          <p:nvPr/>
        </p:nvSpPr>
        <p:spPr>
          <a:xfrm>
            <a:off x="4935047" y="2402514"/>
            <a:ext cx="138001" cy="161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47904" y="1653211"/>
            <a:ext cx="232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rgbClr val="FF0000"/>
                </a:solidFill>
              </a:rPr>
              <a:t>重要温度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9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実験方法</a:t>
            </a:r>
            <a:endParaRPr kumimoji="1" lang="ja-JP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2860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359532" y="1275648"/>
                <a:ext cx="7884876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ja-JP" dirty="0" smtClean="0">
                    <a:latin typeface="+mj-ea"/>
                    <a:ea typeface="+mj-ea"/>
                  </a:rPr>
                  <a:t>部品</a:t>
                </a:r>
                <a:r>
                  <a:rPr lang="ja-JP" altLang="ja-JP" dirty="0">
                    <a:latin typeface="+mj-ea"/>
                    <a:ea typeface="+mj-ea"/>
                  </a:rPr>
                  <a:t>の個数</a:t>
                </a:r>
                <a:r>
                  <a:rPr lang="en-US" altLang="ja-JP" dirty="0">
                    <a:latin typeface="+mj-ea"/>
                    <a:ea typeface="+mj-ea"/>
                  </a:rPr>
                  <a:t>X</a:t>
                </a:r>
                <a:r>
                  <a:rPr lang="ja-JP" altLang="ja-JP" dirty="0">
                    <a:latin typeface="+mj-ea"/>
                    <a:ea typeface="+mj-ea"/>
                  </a:rPr>
                  <a:t>が</a:t>
                </a:r>
                <a:r>
                  <a:rPr lang="en-US" altLang="ja-JP" dirty="0">
                    <a:latin typeface="+mj-ea"/>
                    <a:ea typeface="+mj-ea"/>
                  </a:rPr>
                  <a:t>10</a:t>
                </a:r>
                <a:r>
                  <a:rPr lang="ja-JP" altLang="ja-JP" dirty="0">
                    <a:latin typeface="+mj-ea"/>
                    <a:ea typeface="+mj-ea"/>
                  </a:rPr>
                  <a:t>（タスク数</a:t>
                </a:r>
                <a:r>
                  <a:rPr lang="en-US" altLang="ja-JP" dirty="0">
                    <a:latin typeface="+mj-ea"/>
                    <a:ea typeface="+mj-ea"/>
                  </a:rPr>
                  <a:t>3</a:t>
                </a:r>
                <a:r>
                  <a:rPr lang="ja-JP" altLang="ja-JP" dirty="0">
                    <a:latin typeface="+mj-ea"/>
                    <a:ea typeface="+mj-ea"/>
                  </a:rPr>
                  <a:t>），</a:t>
                </a:r>
                <a:r>
                  <a:rPr lang="en-US" altLang="ja-JP" dirty="0">
                    <a:latin typeface="+mj-ea"/>
                    <a:ea typeface="+mj-ea"/>
                  </a:rPr>
                  <a:t>50</a:t>
                </a:r>
                <a:r>
                  <a:rPr lang="ja-JP" altLang="ja-JP" dirty="0">
                    <a:latin typeface="+mj-ea"/>
                    <a:ea typeface="+mj-ea"/>
                  </a:rPr>
                  <a:t>（タスク数</a:t>
                </a:r>
                <a:r>
                  <a:rPr lang="en-US" altLang="ja-JP" dirty="0">
                    <a:latin typeface="+mj-ea"/>
                    <a:ea typeface="+mj-ea"/>
                  </a:rPr>
                  <a:t>13</a:t>
                </a:r>
                <a:r>
                  <a:rPr lang="ja-JP" altLang="ja-JP" dirty="0">
                    <a:latin typeface="+mj-ea"/>
                    <a:ea typeface="+mj-ea"/>
                  </a:rPr>
                  <a:t>），</a:t>
                </a:r>
                <a:r>
                  <a:rPr lang="en-US" altLang="ja-JP" dirty="0">
                    <a:latin typeface="+mj-ea"/>
                    <a:ea typeface="+mj-ea"/>
                  </a:rPr>
                  <a:t>100</a:t>
                </a:r>
                <a:r>
                  <a:rPr lang="ja-JP" altLang="ja-JP" dirty="0">
                    <a:latin typeface="+mj-ea"/>
                    <a:ea typeface="+mj-ea"/>
                  </a:rPr>
                  <a:t>（タスク数</a:t>
                </a:r>
                <a:r>
                  <a:rPr lang="en-US" altLang="ja-JP" dirty="0">
                    <a:latin typeface="+mj-ea"/>
                    <a:ea typeface="+mj-ea"/>
                  </a:rPr>
                  <a:t>25</a:t>
                </a:r>
                <a:r>
                  <a:rPr lang="ja-JP" altLang="ja-JP" dirty="0">
                    <a:latin typeface="+mj-ea"/>
                    <a:ea typeface="+mj-ea"/>
                  </a:rPr>
                  <a:t>）の問題をそれぞれ</a:t>
                </a:r>
                <a:r>
                  <a:rPr lang="en-US" altLang="ja-JP" dirty="0">
                    <a:latin typeface="+mj-ea"/>
                    <a:ea typeface="+mj-ea"/>
                  </a:rPr>
                  <a:t>5</a:t>
                </a:r>
                <a:r>
                  <a:rPr lang="ja-JP" altLang="ja-JP" dirty="0">
                    <a:latin typeface="+mj-ea"/>
                    <a:ea typeface="+mj-ea"/>
                  </a:rPr>
                  <a:t>問ずつ用意</a:t>
                </a:r>
                <a:r>
                  <a:rPr lang="ja-JP" altLang="ja-JP" dirty="0" smtClean="0">
                    <a:latin typeface="+mj-ea"/>
                    <a:ea typeface="+mj-ea"/>
                  </a:rPr>
                  <a:t>し</a:t>
                </a:r>
                <a:r>
                  <a:rPr lang="ja-JP" altLang="en-US" dirty="0" smtClean="0">
                    <a:latin typeface="+mj-ea"/>
                    <a:ea typeface="+mj-ea"/>
                  </a:rPr>
                  <a:t>比較実験を行った</a:t>
                </a:r>
                <a:r>
                  <a:rPr lang="ja-JP" altLang="ja-JP" dirty="0" smtClean="0">
                    <a:latin typeface="+mj-ea"/>
                    <a:ea typeface="+mj-ea"/>
                  </a:rPr>
                  <a:t>．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endParaRPr lang="en-US" altLang="ja-JP" dirty="0">
                  <a:latin typeface="+mj-ea"/>
                  <a:ea typeface="+mj-ea"/>
                </a:endParaRPr>
              </a:p>
              <a:p>
                <a:endParaRPr lang="en-US" altLang="ja-JP" dirty="0" smtClean="0">
                  <a:latin typeface="+mj-ea"/>
                  <a:ea typeface="+mj-ea"/>
                </a:endParaRPr>
              </a:p>
              <a:p>
                <a:endParaRPr lang="en-US" altLang="ja-JP" dirty="0">
                  <a:latin typeface="+mj-ea"/>
                  <a:ea typeface="+mj-ea"/>
                </a:endParaRPr>
              </a:p>
              <a:p>
                <a:endParaRPr lang="ja-JP" altLang="ja-JP" dirty="0">
                  <a:latin typeface="+mj-ea"/>
                  <a:ea typeface="+mj-ea"/>
                </a:endParaRPr>
              </a:p>
              <a:p>
                <a:r>
                  <a:rPr lang="ja-JP" altLang="en-US" dirty="0">
                    <a:latin typeface="+mj-ea"/>
                    <a:ea typeface="+mj-ea"/>
                  </a:rPr>
                  <a:t>　</a:t>
                </a:r>
                <a:r>
                  <a:rPr lang="en-US" altLang="ja-JP" dirty="0" smtClean="0">
                    <a:latin typeface="+mj-ea"/>
                    <a:ea typeface="+mj-ea"/>
                  </a:rPr>
                  <a:t>SA</a:t>
                </a:r>
                <a:r>
                  <a:rPr lang="ja-JP" altLang="ja-JP" dirty="0">
                    <a:latin typeface="+mj-ea"/>
                    <a:ea typeface="+mj-ea"/>
                  </a:rPr>
                  <a:t>では初期温度</a:t>
                </a:r>
                <a:r>
                  <a:rPr lang="en-US" altLang="ja-JP" dirty="0">
                    <a:latin typeface="+mj-ea"/>
                    <a:ea typeface="+mj-ea"/>
                  </a:rPr>
                  <a:t>T=40</a:t>
                </a:r>
                <a:r>
                  <a:rPr lang="ja-JP" altLang="ja-JP" dirty="0" err="1">
                    <a:latin typeface="+mj-ea"/>
                    <a:ea typeface="+mj-ea"/>
                  </a:rPr>
                  <a:t>，</a:t>
                </a:r>
                <a:r>
                  <a:rPr lang="ja-JP" altLang="ja-JP" dirty="0">
                    <a:latin typeface="+mj-ea"/>
                    <a:ea typeface="+mj-ea"/>
                  </a:rPr>
                  <a:t>冷却率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α</m:t>
                    </m:r>
                    <m:r>
                      <a:rPr lang="en-US" altLang="ja-JP">
                        <a:latin typeface="Cambria Math"/>
                        <a:ea typeface="+mj-ea"/>
                      </a:rPr>
                      <m:t>=0.999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に設定した</a:t>
                </a:r>
                <a:r>
                  <a:rPr lang="ja-JP" altLang="ja-JP" dirty="0" smtClean="0">
                    <a:latin typeface="+mj-ea"/>
                    <a:ea typeface="+mj-ea"/>
                  </a:rPr>
                  <a:t>．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endParaRPr lang="en-US" altLang="ja-JP" dirty="0" smtClean="0">
                  <a:latin typeface="+mj-ea"/>
                  <a:ea typeface="+mj-ea"/>
                </a:endParaRPr>
              </a:p>
              <a:p>
                <a:endParaRPr lang="en-US" altLang="ja-JP" dirty="0">
                  <a:latin typeface="+mj-ea"/>
                  <a:ea typeface="+mj-ea"/>
                </a:endParaRPr>
              </a:p>
              <a:p>
                <a:endParaRPr lang="en-US" altLang="ja-JP" dirty="0" smtClean="0">
                  <a:latin typeface="+mj-ea"/>
                  <a:ea typeface="+mj-ea"/>
                </a:endParaRPr>
              </a:p>
              <a:p>
                <a:endParaRPr lang="ja-JP" altLang="ja-JP" dirty="0">
                  <a:latin typeface="+mj-ea"/>
                  <a:ea typeface="+mj-ea"/>
                </a:endParaRPr>
              </a:p>
              <a:p>
                <a:r>
                  <a:rPr lang="ja-JP" altLang="en-US" dirty="0" smtClean="0">
                    <a:latin typeface="+mj-ea"/>
                    <a:ea typeface="+mj-ea"/>
                  </a:rPr>
                  <a:t>　</a:t>
                </a:r>
                <a:r>
                  <a:rPr lang="en-US" altLang="ja-JP" dirty="0" smtClean="0">
                    <a:latin typeface="+mj-ea"/>
                    <a:ea typeface="+mj-ea"/>
                  </a:rPr>
                  <a:t>ST</a:t>
                </a:r>
                <a:r>
                  <a:rPr lang="ja-JP" altLang="ja-JP" dirty="0">
                    <a:latin typeface="+mj-ea"/>
                    <a:ea typeface="+mj-ea"/>
                  </a:rPr>
                  <a:t>では重要温度に設定し一定時間処理を行った後，冷却率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α</m:t>
                    </m:r>
                    <m:r>
                      <a:rPr lang="en-US" altLang="ja-JP">
                        <a:latin typeface="Cambria Math"/>
                        <a:ea typeface="+mj-ea"/>
                      </a:rPr>
                      <m:t>=0.999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を用いて，解を収束させた</a:t>
                </a:r>
                <a:r>
                  <a:rPr lang="ja-JP" altLang="ja-JP" dirty="0" smtClean="0">
                    <a:latin typeface="+mj-ea"/>
                    <a:ea typeface="+mj-ea"/>
                  </a:rPr>
                  <a:t>．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endParaRPr lang="en-US" altLang="ja-JP" dirty="0">
                  <a:latin typeface="+mj-ea"/>
                  <a:ea typeface="+mj-ea"/>
                </a:endParaRPr>
              </a:p>
              <a:p>
                <a:r>
                  <a:rPr lang="ja-JP" altLang="en-US" dirty="0" smtClean="0">
                    <a:latin typeface="+mj-ea"/>
                    <a:ea typeface="+mj-ea"/>
                  </a:rPr>
                  <a:t>●</a:t>
                </a:r>
                <a:r>
                  <a:rPr lang="en-US" altLang="ja-JP" dirty="0" smtClean="0">
                    <a:latin typeface="+mj-ea"/>
                    <a:ea typeface="+mj-ea"/>
                  </a:rPr>
                  <a:t>SA</a:t>
                </a:r>
                <a:r>
                  <a:rPr lang="ja-JP" altLang="en-US" dirty="0" smtClean="0">
                    <a:latin typeface="+mj-ea"/>
                    <a:ea typeface="+mj-ea"/>
                  </a:rPr>
                  <a:t>と</a:t>
                </a:r>
                <a:r>
                  <a:rPr lang="en-US" altLang="ja-JP" dirty="0" smtClean="0">
                    <a:latin typeface="+mj-ea"/>
                    <a:ea typeface="+mj-ea"/>
                  </a:rPr>
                  <a:t>ST</a:t>
                </a:r>
                <a:r>
                  <a:rPr lang="ja-JP" altLang="en-US" dirty="0" smtClean="0">
                    <a:latin typeface="+mj-ea"/>
                    <a:ea typeface="+mj-ea"/>
                  </a:rPr>
                  <a:t>でフェアな比較を行うため，計算回数を統一した．</a:t>
                </a:r>
                <a:endParaRPr lang="ja-JP" altLang="ja-JP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275648"/>
                <a:ext cx="7884876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696" t="-717" r="-77" b="-12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474471" y="1984655"/>
            <a:ext cx="3960440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</a:rPr>
              <a:t>SA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74471" y="3416476"/>
            <a:ext cx="3960440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</a:rPr>
              <a:t>ST</a:t>
            </a:r>
          </a:p>
        </p:txBody>
      </p:sp>
    </p:spTree>
    <p:extLst>
      <p:ext uri="{BB962C8B-B14F-4D97-AF65-F5344CB8AC3E}">
        <p14:creationId xmlns:p14="http://schemas.microsoft.com/office/powerpoint/2010/main" val="25884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832031" y="5882712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59832" y="58060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smtClean="0">
                <a:latin typeface="+mj-ea"/>
              </a:rPr>
              <a:t>SA</a:t>
            </a:r>
            <a:r>
              <a:rPr lang="ja-JP" altLang="en-US" dirty="0" smtClean="0">
                <a:latin typeface="+mj-ea"/>
              </a:rPr>
              <a:t>と</a:t>
            </a:r>
            <a:r>
              <a:rPr lang="en-US" altLang="ja-JP" dirty="0" smtClean="0">
                <a:latin typeface="+mj-ea"/>
              </a:rPr>
              <a:t>ST</a:t>
            </a:r>
            <a:r>
              <a:rPr lang="ja-JP" altLang="en-US" dirty="0" smtClean="0">
                <a:latin typeface="+mj-ea"/>
              </a:rPr>
              <a:t>を比較し，コストが小さい方</a:t>
            </a:r>
            <a:endParaRPr lang="en-US" altLang="ja-JP" dirty="0">
              <a:latin typeface="+mj-ea"/>
            </a:endParaRPr>
          </a:p>
        </p:txBody>
      </p:sp>
      <p:pic>
        <p:nvPicPr>
          <p:cNvPr id="7" name="図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3582"/>
            <a:ext cx="7416824" cy="4397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9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85468" y="2061642"/>
            <a:ext cx="7902956" cy="1584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9532" y="127564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ja-JP" altLang="en-US" dirty="0" smtClean="0">
                <a:latin typeface="+mj-ea"/>
                <a:ea typeface="+mj-ea"/>
              </a:rPr>
              <a:t>以上の結果から</a:t>
            </a:r>
            <a:r>
              <a:rPr lang="en-US" altLang="ja-JP" dirty="0" smtClean="0">
                <a:latin typeface="+mj-ea"/>
                <a:ea typeface="+mj-ea"/>
              </a:rPr>
              <a:t>ST</a:t>
            </a:r>
            <a:r>
              <a:rPr lang="ja-JP" altLang="en-US" dirty="0" smtClean="0">
                <a:latin typeface="+mj-ea"/>
                <a:ea typeface="+mj-ea"/>
              </a:rPr>
              <a:t>の有効性が示されたといえる．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59532" y="1773610"/>
            <a:ext cx="2772308" cy="3960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SA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755576" y="227766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●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メリット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　局所解に陥りにくい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●</a:t>
            </a:r>
            <a:r>
              <a:rPr lang="ja-JP" altLang="en-US" dirty="0" smtClean="0">
                <a:solidFill>
                  <a:srgbClr val="0070C0"/>
                </a:solidFill>
                <a:latin typeface="+mj-ea"/>
                <a:ea typeface="+mj-ea"/>
              </a:rPr>
              <a:t>デメリット</a:t>
            </a:r>
            <a:endParaRPr lang="en-US" altLang="ja-JP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　問題ごとに最適な温度スケジュールを設定することが非常に難しい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17" name="下矢印 16"/>
          <p:cNvSpPr/>
          <p:nvPr/>
        </p:nvSpPr>
        <p:spPr>
          <a:xfrm>
            <a:off x="1115616" y="3789834"/>
            <a:ext cx="504056" cy="432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 41"/>
          <p:cNvSpPr txBox="1">
            <a:spLocks/>
          </p:cNvSpPr>
          <p:nvPr/>
        </p:nvSpPr>
        <p:spPr>
          <a:xfrm>
            <a:off x="1745686" y="3830540"/>
            <a:ext cx="6984776" cy="35063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それに対して</a:t>
            </a:r>
            <a:r>
              <a:rPr lang="en-US" altLang="ja-JP" sz="1800" dirty="0" smtClean="0">
                <a:solidFill>
                  <a:srgbClr val="FF0000"/>
                </a:solidFill>
                <a:latin typeface="+mj-ea"/>
                <a:ea typeface="+mj-ea"/>
              </a:rPr>
              <a:t>ST</a:t>
            </a:r>
            <a:r>
              <a:rPr lang="ja-JP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では</a:t>
            </a:r>
            <a:r>
              <a:rPr lang="en-US" altLang="ja-JP" sz="1800" dirty="0" smtClean="0">
                <a:solidFill>
                  <a:srgbClr val="FF0000"/>
                </a:solidFill>
                <a:latin typeface="+mj-ea"/>
                <a:ea typeface="+mj-ea"/>
              </a:rPr>
              <a:t>…</a:t>
            </a:r>
            <a:endParaRPr lang="en-US" altLang="ja-JP" sz="1800" dirty="0">
              <a:latin typeface="+mj-ea"/>
              <a:ea typeface="+mj-ea"/>
            </a:endParaRPr>
          </a:p>
          <a:p>
            <a:pPr marL="0" indent="0">
              <a:buFont typeface="Wingdings 3"/>
              <a:buNone/>
            </a:pPr>
            <a:endParaRPr lang="en-US" altLang="ja-JP" sz="1800" dirty="0" smtClean="0">
              <a:latin typeface="+mj-ea"/>
              <a:ea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76506" y="4611282"/>
            <a:ext cx="7902956" cy="10507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50570" y="4323250"/>
            <a:ext cx="2772308" cy="3960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ST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746614" y="4827306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温度ごとの評価値を用いた重要温度の自動探索を行い，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より効率的な解探索</a:t>
            </a:r>
            <a:r>
              <a:rPr lang="ja-JP" altLang="en-US" dirty="0" smtClean="0">
                <a:latin typeface="+mj-ea"/>
                <a:ea typeface="+mj-ea"/>
              </a:rPr>
              <a:t>が実現された．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2" name="コンテンツ プレースホルダ 41"/>
          <p:cNvSpPr txBox="1">
            <a:spLocks/>
          </p:cNvSpPr>
          <p:nvPr/>
        </p:nvSpPr>
        <p:spPr>
          <a:xfrm>
            <a:off x="755576" y="5806058"/>
            <a:ext cx="6984776" cy="35063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ja-JP" altLang="en-US" sz="1800" dirty="0" smtClean="0">
                <a:latin typeface="+mj-ea"/>
                <a:ea typeface="+mj-ea"/>
              </a:rPr>
              <a:t>従って，</a:t>
            </a:r>
            <a:r>
              <a:rPr lang="en-US" altLang="ja-JP" sz="1800" dirty="0" smtClean="0">
                <a:latin typeface="+mj-ea"/>
                <a:ea typeface="+mj-ea"/>
              </a:rPr>
              <a:t>ST</a:t>
            </a:r>
            <a:r>
              <a:rPr lang="ja-JP" altLang="en-US" sz="1800" dirty="0" smtClean="0">
                <a:latin typeface="+mj-ea"/>
                <a:ea typeface="+mj-ea"/>
              </a:rPr>
              <a:t>の有効性が確認できる結果となったと考えられる．</a:t>
            </a:r>
            <a:endParaRPr lang="en-US" altLang="ja-JP" sz="1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67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今後の課題①</a:t>
            </a:r>
            <a:endParaRPr kumimoji="1" lang="ja-JP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2860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59532" y="127564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+mj-ea"/>
              </a:rPr>
              <a:t>●</a:t>
            </a:r>
            <a:r>
              <a:rPr lang="ja-JP" altLang="en-US" dirty="0">
                <a:solidFill>
                  <a:srgbClr val="FF0000"/>
                </a:solidFill>
                <a:latin typeface="+mj-ea"/>
              </a:rPr>
              <a:t>温度ごとの評価値分布に対して，正規分布による近似を行う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</a:rPr>
              <a:t>．</a:t>
            </a:r>
          </a:p>
        </p:txBody>
      </p:sp>
      <p:pic>
        <p:nvPicPr>
          <p:cNvPr id="6" name="図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865775"/>
            <a:ext cx="7560840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今後の課題②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9532" y="127564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+mj-ea"/>
              </a:rPr>
              <a:t>●</a:t>
            </a:r>
            <a:r>
              <a:rPr lang="ja-JP" altLang="en-US" dirty="0">
                <a:solidFill>
                  <a:srgbClr val="FF0000"/>
                </a:solidFill>
                <a:latin typeface="+mj-ea"/>
              </a:rPr>
              <a:t>より実際の表面実装機のシミュレーションに近づける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</a:rPr>
              <a:t>．</a:t>
            </a:r>
            <a:endParaRPr lang="en-US" altLang="ja-JP" dirty="0">
              <a:latin typeface="+mj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076056" y="3429794"/>
            <a:ext cx="576064" cy="23762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部品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39552" y="5806058"/>
            <a:ext cx="7992888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01791" y="1917626"/>
            <a:ext cx="5400600" cy="50405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アーム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2209279" y="2438846"/>
            <a:ext cx="432048" cy="43038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524911" y="2438846"/>
            <a:ext cx="432048" cy="43038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840543" y="2438846"/>
            <a:ext cx="432048" cy="43038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156176" y="2438846"/>
            <a:ext cx="432048" cy="430380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120172" y="2890895"/>
            <a:ext cx="504056" cy="848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部品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612945" y="2781722"/>
            <a:ext cx="1181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ノズル</a:t>
            </a:r>
            <a:endParaRPr lang="ja-JP" altLang="en-US" sz="2400" dirty="0"/>
          </a:p>
        </p:txBody>
      </p:sp>
      <p:sp>
        <p:nvSpPr>
          <p:cNvPr id="23" name="左矢印 22"/>
          <p:cNvSpPr/>
          <p:nvPr/>
        </p:nvSpPr>
        <p:spPr>
          <a:xfrm>
            <a:off x="837335" y="1959429"/>
            <a:ext cx="2903600" cy="42044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243372" y="5344393"/>
            <a:ext cx="22815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プリント基板</a:t>
            </a:r>
            <a:endParaRPr lang="ja-JP" altLang="en-US" sz="2400" dirty="0"/>
          </a:p>
        </p:txBody>
      </p:sp>
      <p:sp>
        <p:nvSpPr>
          <p:cNvPr id="25" name="爆発 2 24"/>
          <p:cNvSpPr/>
          <p:nvPr/>
        </p:nvSpPr>
        <p:spPr>
          <a:xfrm>
            <a:off x="5364088" y="3106231"/>
            <a:ext cx="939536" cy="1266527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97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>
            <a:spLocks noChangeAspect="1"/>
          </p:cNvSpPr>
          <p:nvPr/>
        </p:nvSpPr>
        <p:spPr>
          <a:xfrm>
            <a:off x="2295036" y="4519042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>
            <a:spLocks noChangeAspect="1"/>
          </p:cNvSpPr>
          <p:nvPr/>
        </p:nvSpPr>
        <p:spPr>
          <a:xfrm>
            <a:off x="3224656" y="4519042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>
            <a:spLocks noChangeAspect="1"/>
          </p:cNvSpPr>
          <p:nvPr/>
        </p:nvSpPr>
        <p:spPr>
          <a:xfrm>
            <a:off x="4154276" y="4519042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>
            <a:spLocks noChangeAspect="1"/>
          </p:cNvSpPr>
          <p:nvPr/>
        </p:nvSpPr>
        <p:spPr>
          <a:xfrm>
            <a:off x="5083896" y="4519042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85198" y="5699762"/>
            <a:ext cx="1141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カセット</a:t>
            </a:r>
            <a:endParaRPr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01" y="4447034"/>
            <a:ext cx="3315950" cy="603454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1547664" y="4303018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289501" y="3933686"/>
                <a:ext cx="13473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 smtClean="0"/>
                  <a:t>ノズル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01" y="3933686"/>
                <a:ext cx="134738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240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128802" y="3328296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プリント基板</a:t>
            </a:r>
            <a:endParaRPr lang="ja-JP" altLang="en-US" sz="2400" dirty="0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932040" y="688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基板の目的の位置</a:t>
            </a:r>
            <a:endParaRPr lang="ja-JP" altLang="en-US" sz="2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159064" y="1136607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上カーブ矢印 22"/>
          <p:cNvSpPr/>
          <p:nvPr/>
        </p:nvSpPr>
        <p:spPr>
          <a:xfrm>
            <a:off x="3395578" y="5671831"/>
            <a:ext cx="1961909" cy="54935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上カーブ矢印 24"/>
          <p:cNvSpPr/>
          <p:nvPr/>
        </p:nvSpPr>
        <p:spPr>
          <a:xfrm rot="10800000">
            <a:off x="3305167" y="3960562"/>
            <a:ext cx="1961909" cy="54935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25" y="4653930"/>
            <a:ext cx="3315950" cy="603454"/>
          </a:xfrm>
          <a:prstGeom prst="rect">
            <a:avLst/>
          </a:prstGeom>
        </p:spPr>
      </p:pic>
      <p:sp>
        <p:nvSpPr>
          <p:cNvPr id="20" name="正方形/長方形 19"/>
          <p:cNvSpPr>
            <a:spLocks noChangeAspect="1"/>
          </p:cNvSpPr>
          <p:nvPr/>
        </p:nvSpPr>
        <p:spPr>
          <a:xfrm>
            <a:off x="5159064" y="4785737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吸着順序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実験結果</a:t>
            </a:r>
            <a:r>
              <a:rPr lang="ja-JP" altLang="en-US" dirty="0"/>
              <a:t>①</a:t>
            </a:r>
            <a:r>
              <a:rPr lang="en-US" altLang="ja-JP" dirty="0" smtClean="0"/>
              <a:t>SA</a:t>
            </a:r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844278"/>
              </p:ext>
            </p:extLst>
          </p:nvPr>
        </p:nvGraphicFramePr>
        <p:xfrm>
          <a:off x="494529" y="1197546"/>
          <a:ext cx="8181928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ワークシート" r:id="rId3" imgW="12125260" imgH="2790711" progId="Excel.Sheet.12">
                  <p:embed/>
                </p:oleObj>
              </mc:Choice>
              <mc:Fallback>
                <p:oleObj name="ワークシート" r:id="rId3" imgW="12125260" imgH="27907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529" y="1197546"/>
                        <a:ext cx="8181928" cy="5112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4772697" y="426014"/>
            <a:ext cx="3139928" cy="317430"/>
            <a:chOff x="1691680" y="340939"/>
            <a:chExt cx="3139928" cy="317430"/>
          </a:xfrm>
        </p:grpSpPr>
        <p:sp>
          <p:nvSpPr>
            <p:cNvPr id="13" name="正方形/長方形 12"/>
            <p:cNvSpPr/>
            <p:nvPr/>
          </p:nvSpPr>
          <p:spPr>
            <a:xfrm>
              <a:off x="1691680" y="340939"/>
              <a:ext cx="757979" cy="31743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dirty="0" smtClean="0">
                  <a:latin typeface="+mj-ea"/>
                  <a:ea typeface="+mj-ea"/>
                </a:rPr>
                <a:t>SA</a:t>
              </a:r>
              <a:endParaRPr kumimoji="1" lang="ja-JP" altLang="en-US" sz="1000" dirty="0">
                <a:latin typeface="+mj-ea"/>
                <a:ea typeface="+mj-ea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774337" y="340939"/>
              <a:ext cx="812289" cy="31743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dirty="0" smtClean="0">
                  <a:latin typeface="+mj-ea"/>
                  <a:ea typeface="+mj-ea"/>
                </a:rPr>
                <a:t>ST</a:t>
              </a:r>
              <a:endParaRPr kumimoji="1" lang="ja-JP" altLang="en-US" sz="1000" dirty="0">
                <a:latin typeface="+mj-ea"/>
                <a:ea typeface="+mj-ea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895504" y="340939"/>
              <a:ext cx="936104" cy="31743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000" dirty="0">
                  <a:latin typeface="+mj-ea"/>
                  <a:ea typeface="+mj-ea"/>
                </a:rPr>
                <a:t>比較</a:t>
              </a:r>
              <a:endParaRPr kumimoji="1" lang="en-US" altLang="ja-JP" sz="1000" dirty="0">
                <a:latin typeface="+mj-ea"/>
                <a:ea typeface="+mj-ea"/>
              </a:endParaRPr>
            </a:p>
          </p:txBody>
        </p:sp>
        <p:cxnSp>
          <p:nvCxnSpPr>
            <p:cNvPr id="16" name="直線矢印コネクタ 15"/>
            <p:cNvCxnSpPr>
              <a:stCxn id="14" idx="3"/>
              <a:endCxn id="15" idx="1"/>
            </p:cNvCxnSpPr>
            <p:nvPr/>
          </p:nvCxnSpPr>
          <p:spPr>
            <a:xfrm>
              <a:off x="3586626" y="499654"/>
              <a:ext cx="308878" cy="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3" idx="3"/>
              <a:endCxn id="14" idx="1"/>
            </p:cNvCxnSpPr>
            <p:nvPr/>
          </p:nvCxnSpPr>
          <p:spPr>
            <a:xfrm>
              <a:off x="2449659" y="499654"/>
              <a:ext cx="324678" cy="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620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実験結果</a:t>
            </a:r>
            <a:r>
              <a:rPr lang="ja-JP" altLang="en-US" dirty="0"/>
              <a:t>②</a:t>
            </a:r>
            <a:r>
              <a:rPr lang="en-US" altLang="ja-JP" dirty="0" smtClean="0"/>
              <a:t>ST</a:t>
            </a: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481980"/>
              </p:ext>
            </p:extLst>
          </p:nvPr>
        </p:nvGraphicFramePr>
        <p:xfrm>
          <a:off x="490283" y="1197546"/>
          <a:ext cx="8186174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ワークシート" r:id="rId3" imgW="12125260" imgH="2790711" progId="Excel.Sheet.12">
                  <p:embed/>
                </p:oleObj>
              </mc:Choice>
              <mc:Fallback>
                <p:oleObj name="ワークシート" r:id="rId3" imgW="12125260" imgH="27907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283" y="1197546"/>
                        <a:ext cx="8186174" cy="5112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4772697" y="426014"/>
            <a:ext cx="3139928" cy="317430"/>
            <a:chOff x="1691680" y="340939"/>
            <a:chExt cx="3139928" cy="317430"/>
          </a:xfrm>
        </p:grpSpPr>
        <p:sp>
          <p:nvSpPr>
            <p:cNvPr id="17" name="正方形/長方形 16"/>
            <p:cNvSpPr/>
            <p:nvPr/>
          </p:nvSpPr>
          <p:spPr>
            <a:xfrm>
              <a:off x="1691680" y="340939"/>
              <a:ext cx="757979" cy="31743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dirty="0" smtClean="0">
                  <a:latin typeface="+mj-ea"/>
                  <a:ea typeface="+mj-ea"/>
                </a:rPr>
                <a:t>SA</a:t>
              </a:r>
              <a:endParaRPr kumimoji="1" lang="ja-JP" altLang="en-US" sz="1000" dirty="0">
                <a:latin typeface="+mj-ea"/>
                <a:ea typeface="+mj-ea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774337" y="340939"/>
              <a:ext cx="812289" cy="31743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dirty="0" smtClean="0">
                  <a:latin typeface="+mj-ea"/>
                  <a:ea typeface="+mj-ea"/>
                </a:rPr>
                <a:t>ST</a:t>
              </a:r>
              <a:endParaRPr kumimoji="1" lang="ja-JP" altLang="en-US" sz="1000" dirty="0">
                <a:latin typeface="+mj-ea"/>
                <a:ea typeface="+mj-ea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895504" y="340939"/>
              <a:ext cx="936104" cy="31743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000" dirty="0">
                  <a:latin typeface="+mj-ea"/>
                  <a:ea typeface="+mj-ea"/>
                </a:rPr>
                <a:t>比較</a:t>
              </a:r>
              <a:endParaRPr kumimoji="1" lang="en-US" altLang="ja-JP" sz="1000" dirty="0">
                <a:latin typeface="+mj-ea"/>
                <a:ea typeface="+mj-ea"/>
              </a:endParaRPr>
            </a:p>
          </p:txBody>
        </p:sp>
        <p:cxnSp>
          <p:nvCxnSpPr>
            <p:cNvPr id="20" name="直線矢印コネクタ 19"/>
            <p:cNvCxnSpPr>
              <a:stCxn id="18" idx="3"/>
              <a:endCxn id="19" idx="1"/>
            </p:cNvCxnSpPr>
            <p:nvPr/>
          </p:nvCxnSpPr>
          <p:spPr>
            <a:xfrm>
              <a:off x="3586626" y="499654"/>
              <a:ext cx="308878" cy="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17" idx="3"/>
              <a:endCxn id="18" idx="1"/>
            </p:cNvCxnSpPr>
            <p:nvPr/>
          </p:nvCxnSpPr>
          <p:spPr>
            <a:xfrm>
              <a:off x="2449659" y="499654"/>
              <a:ext cx="324678" cy="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916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比較・考察</a:t>
            </a:r>
            <a:endParaRPr kumimoji="1"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632839"/>
              </p:ext>
            </p:extLst>
          </p:nvPr>
        </p:nvGraphicFramePr>
        <p:xfrm>
          <a:off x="467544" y="1485578"/>
          <a:ext cx="8168161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ワークシート" r:id="rId3" imgW="5419804" imgH="2962279" progId="Excel.Sheet.12">
                  <p:embed/>
                </p:oleObj>
              </mc:Choice>
              <mc:Fallback>
                <p:oleObj name="ワークシート" r:id="rId3" imgW="5419804" imgH="29622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485578"/>
                        <a:ext cx="8168161" cy="446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4772697" y="426014"/>
            <a:ext cx="3139928" cy="317430"/>
            <a:chOff x="1691680" y="340939"/>
            <a:chExt cx="3139928" cy="317430"/>
          </a:xfrm>
        </p:grpSpPr>
        <p:sp>
          <p:nvSpPr>
            <p:cNvPr id="6" name="正方形/長方形 5"/>
            <p:cNvSpPr/>
            <p:nvPr/>
          </p:nvSpPr>
          <p:spPr>
            <a:xfrm>
              <a:off x="1691680" y="340939"/>
              <a:ext cx="757979" cy="31743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dirty="0" smtClean="0">
                  <a:latin typeface="+mj-ea"/>
                  <a:ea typeface="+mj-ea"/>
                </a:rPr>
                <a:t>SA</a:t>
              </a:r>
              <a:endParaRPr kumimoji="1" lang="ja-JP" altLang="en-US" sz="1000" dirty="0">
                <a:latin typeface="+mj-ea"/>
                <a:ea typeface="+mj-ea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774337" y="340939"/>
              <a:ext cx="812289" cy="31743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dirty="0" smtClean="0">
                  <a:latin typeface="+mj-ea"/>
                  <a:ea typeface="+mj-ea"/>
                </a:rPr>
                <a:t>ST</a:t>
              </a:r>
              <a:endParaRPr kumimoji="1" lang="ja-JP" altLang="en-US" sz="1000" dirty="0">
                <a:latin typeface="+mj-ea"/>
                <a:ea typeface="+mj-ea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895504" y="340939"/>
              <a:ext cx="936104" cy="31743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000" dirty="0">
                  <a:latin typeface="+mj-ea"/>
                  <a:ea typeface="+mj-ea"/>
                </a:rPr>
                <a:t>比較</a:t>
              </a:r>
              <a:endParaRPr kumimoji="1" lang="en-US" altLang="ja-JP" sz="1000" dirty="0">
                <a:latin typeface="+mj-ea"/>
                <a:ea typeface="+mj-ea"/>
              </a:endParaRPr>
            </a:p>
          </p:txBody>
        </p:sp>
        <p:cxnSp>
          <p:nvCxnSpPr>
            <p:cNvPr id="9" name="直線矢印コネクタ 8"/>
            <p:cNvCxnSpPr>
              <a:stCxn id="7" idx="3"/>
              <a:endCxn id="8" idx="1"/>
            </p:cNvCxnSpPr>
            <p:nvPr/>
          </p:nvCxnSpPr>
          <p:spPr>
            <a:xfrm>
              <a:off x="3586626" y="499654"/>
              <a:ext cx="308878" cy="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6" idx="3"/>
              <a:endCxn id="7" idx="1"/>
            </p:cNvCxnSpPr>
            <p:nvPr/>
          </p:nvCxnSpPr>
          <p:spPr>
            <a:xfrm>
              <a:off x="2449659" y="499654"/>
              <a:ext cx="324678" cy="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0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電子部品実装における距離計算の方法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483768" y="1089306"/>
                <a:ext cx="3960440" cy="1559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36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8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089306"/>
                <a:ext cx="3960440" cy="15592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605814" y="1149069"/>
            <a:ext cx="1438748" cy="40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ノズル番号</a:t>
            </a:r>
            <a:endParaRPr kumimoji="1" lang="en-US" altLang="ja-JP" sz="2000" dirty="0" smtClean="0"/>
          </a:p>
        </p:txBody>
      </p:sp>
      <p:cxnSp>
        <p:nvCxnSpPr>
          <p:cNvPr id="17" name="直線矢印コネクタ 16"/>
          <p:cNvCxnSpPr>
            <a:stCxn id="16" idx="3"/>
          </p:cNvCxnSpPr>
          <p:nvPr/>
        </p:nvCxnSpPr>
        <p:spPr>
          <a:xfrm>
            <a:off x="2044562" y="134917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620626" y="1549272"/>
            <a:ext cx="3672408" cy="1268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81066" y="2097651"/>
            <a:ext cx="1728192" cy="46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各部品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60386" y="2951454"/>
                <a:ext cx="7128792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𝑃𝑥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/>
                      </a:rPr>
                      <m:t>,</m:t>
                    </m:r>
                    <m:r>
                      <a:rPr lang="en-US" altLang="ja-JP" sz="2000" i="1">
                        <a:latin typeface="Cambria Math"/>
                      </a:rPr>
                      <m:t>𝑃𝑦</m:t>
                    </m:r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kumimoji="1" lang="ja-JP" altLang="en-US" sz="2000" dirty="0" smtClean="0"/>
                  <a:t>部品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sz="2000" dirty="0" smtClean="0"/>
                  <a:t>の基板上での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2000" dirty="0" smtClean="0"/>
                  <a:t>座標</a:t>
                </a:r>
                <a:r>
                  <a:rPr kumimoji="1" lang="en-US" altLang="ja-JP" sz="2000" dirty="0" smtClean="0"/>
                  <a:t>,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ja-JP" altLang="en-US" sz="2000" dirty="0" smtClean="0"/>
                  <a:t>座標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2951454"/>
                <a:ext cx="7128792" cy="400203"/>
              </a:xfrm>
              <a:prstGeom prst="rect">
                <a:avLst/>
              </a:prstGeom>
              <a:blipFill rotWithShape="1">
                <a:blip r:embed="rId5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60386" y="3351657"/>
                <a:ext cx="8136904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𝐶𝑥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/>
                      </a:rPr>
                      <m:t>,</m:t>
                    </m:r>
                    <m:r>
                      <a:rPr lang="en-US" altLang="ja-JP" sz="2000" i="1">
                        <a:latin typeface="Cambria Math"/>
                      </a:rPr>
                      <m:t>𝐶𝑦</m:t>
                    </m:r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/>
                      </a:rPr>
                      <m:t>:</m:t>
                    </m:r>
                  </m:oMath>
                </a14:m>
                <a:r>
                  <a:rPr kumimoji="1" lang="ja-JP" altLang="en-US" sz="2000" dirty="0" smtClean="0"/>
                  <a:t>部品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𝑎</m:t>
                    </m:r>
                    <m:r>
                      <a:rPr kumimoji="1" lang="ja-JP" altLang="en-US" sz="2000" b="0" i="1" smtClean="0">
                        <a:latin typeface="Cambria Math"/>
                      </a:rPr>
                      <m:t>を</m:t>
                    </m:r>
                    <m:r>
                      <a:rPr lang="ja-JP" altLang="en-US" sz="2000" i="1">
                        <a:latin typeface="Cambria Math"/>
                      </a:rPr>
                      <m:t>吸着</m:t>
                    </m:r>
                    <m:r>
                      <a:rPr lang="ja-JP" altLang="en-US" sz="2000" i="1" smtClean="0">
                        <a:latin typeface="Cambria Math"/>
                      </a:rPr>
                      <m:t>した</m:t>
                    </m:r>
                  </m:oMath>
                </a14:m>
                <a:r>
                  <a:rPr lang="ja-JP" altLang="en-US" sz="2000" dirty="0" smtClean="0"/>
                  <a:t>カセット</a:t>
                </a:r>
                <a:r>
                  <a:rPr lang="ja-JP" altLang="en-US" sz="2000" dirty="0"/>
                  <a:t>の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2000" dirty="0" smtClean="0"/>
                  <a:t>座標</a:t>
                </a:r>
                <a:r>
                  <a:rPr lang="en-US" altLang="ja-JP" sz="2000" dirty="0"/>
                  <a:t>,</a:t>
                </a:r>
                <a:r>
                  <a:rPr lang="en-US" altLang="ja-JP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ja-JP" altLang="en-US" sz="2000" dirty="0" smtClean="0"/>
                  <a:t>座標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3351657"/>
                <a:ext cx="8136904" cy="400203"/>
              </a:xfrm>
              <a:prstGeom prst="rect">
                <a:avLst/>
              </a:prstGeom>
              <a:blipFill rotWithShape="1">
                <a:blip r:embed="rId6"/>
                <a:stretch>
                  <a:fillRect t="-10769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460386" y="3736039"/>
                <a:ext cx="7128792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𝑂𝑥</m:t>
                    </m:r>
                    <m:r>
                      <a:rPr lang="en-US" altLang="ja-JP" sz="2000" b="0" i="1" smtClean="0">
                        <a:latin typeface="Cambria Math"/>
                      </a:rPr>
                      <m:t>,</m:t>
                    </m:r>
                    <m:r>
                      <a:rPr lang="en-US" altLang="ja-JP" sz="2000" b="0" i="1" smtClean="0">
                        <a:latin typeface="Cambria Math"/>
                      </a:rPr>
                      <m:t>𝑂𝑦</m:t>
                    </m:r>
                    <m:r>
                      <a:rPr lang="en-US" altLang="ja-JP" sz="2000" b="0" i="1" smtClean="0">
                        <a:latin typeface="Cambria Math"/>
                      </a:rPr>
                      <m:t>            :</m:t>
                    </m:r>
                  </m:oMath>
                </a14:m>
                <a:r>
                  <a:rPr kumimoji="1" lang="ja-JP" altLang="en-US" sz="2000" dirty="0" smtClean="0"/>
                  <a:t>原点の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sz="2000" dirty="0" smtClean="0"/>
                  <a:t>座標</a:t>
                </a:r>
                <a:r>
                  <a:rPr lang="en-US" altLang="ja-JP" sz="2000" dirty="0" smtClean="0"/>
                  <a:t>,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ja-JP" altLang="en-US" sz="2000" dirty="0" smtClean="0"/>
                  <a:t>座標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3736039"/>
                <a:ext cx="7128792" cy="400203"/>
              </a:xfrm>
              <a:prstGeom prst="rect">
                <a:avLst/>
              </a:prstGeom>
              <a:blipFill rotWithShape="1">
                <a:blip r:embed="rId7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460385" y="4089682"/>
                <a:ext cx="4807983" cy="400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altLang="ja-JP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sz="2000" dirty="0" smtClean="0"/>
                  <a:t>軸方向の直線距離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5" y="4089682"/>
                <a:ext cx="4807983" cy="400203"/>
              </a:xfrm>
              <a:prstGeom prst="rect">
                <a:avLst/>
              </a:prstGeom>
              <a:blipFill rotWithShape="1">
                <a:blip r:embed="rId8"/>
                <a:stretch>
                  <a:fillRect t="-10606" r="-38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460386" y="4489885"/>
                <a:ext cx="4849276" cy="400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𝑑𝑦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altLang="ja-JP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ja-JP" altLang="en-US" sz="2000" dirty="0" smtClean="0"/>
                  <a:t>軸</a:t>
                </a:r>
                <a:r>
                  <a:rPr lang="ja-JP" altLang="en-US" sz="2000" dirty="0"/>
                  <a:t>方向の直線</a:t>
                </a:r>
                <a:r>
                  <a:rPr lang="ja-JP" altLang="en-US" sz="2000" dirty="0" smtClean="0"/>
                  <a:t>距離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4489885"/>
                <a:ext cx="4849276" cy="400203"/>
              </a:xfrm>
              <a:prstGeom prst="rect">
                <a:avLst/>
              </a:prstGeom>
              <a:blipFill rotWithShape="1">
                <a:blip r:embed="rId9"/>
                <a:stretch>
                  <a:fillRect l="-629" t="-10769" r="-377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60386" y="4891354"/>
                <a:ext cx="7128792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/>
                      </a:rPr>
                      <m:t>                     :</m:t>
                    </m:r>
                  </m:oMath>
                </a14:m>
                <a:r>
                  <a:rPr kumimoji="1" lang="ja-JP" altLang="en-US" sz="2000" dirty="0" smtClean="0"/>
                  <a:t>部品</a:t>
                </a:r>
                <a:r>
                  <a:rPr lang="ja-JP" altLang="en-US" sz="2000" dirty="0"/>
                  <a:t>の</a:t>
                </a:r>
                <a:r>
                  <a:rPr lang="ja-JP" altLang="en-US" sz="2000" dirty="0" smtClean="0"/>
                  <a:t>吸着順</a:t>
                </a:r>
                <a:r>
                  <a:rPr lang="en-US" altLang="ja-JP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ja-JP" altLang="en-US" sz="2000" dirty="0" smtClean="0"/>
                  <a:t>番目に吸着する部品</a:t>
                </a:r>
                <a:r>
                  <a:rPr lang="en-US" altLang="ja-JP" sz="2000" dirty="0" smtClean="0"/>
                  <a:t>)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4891354"/>
                <a:ext cx="7128792" cy="400203"/>
              </a:xfrm>
              <a:prstGeom prst="rect">
                <a:avLst/>
              </a:prstGeom>
              <a:blipFill rotWithShape="1">
                <a:blip r:embed="rId10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60386" y="5276486"/>
                <a:ext cx="7128792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/>
                      </a:rPr>
                      <m:t>                    :</m:t>
                    </m:r>
                  </m:oMath>
                </a14:m>
                <a:r>
                  <a:rPr kumimoji="1" lang="ja-JP" altLang="en-US" sz="2000" dirty="0" smtClean="0"/>
                  <a:t>部品の</a:t>
                </a:r>
                <a:r>
                  <a:rPr lang="ja-JP" altLang="en-US" sz="2000" dirty="0" smtClean="0"/>
                  <a:t>装着順</a:t>
                </a:r>
                <a:r>
                  <a:rPr lang="en-US" altLang="ja-JP" sz="20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ja-JP" altLang="en-US" sz="2000" dirty="0"/>
                  <a:t>番目</a:t>
                </a:r>
                <a:r>
                  <a:rPr lang="ja-JP" altLang="en-US" sz="2000" dirty="0" smtClean="0"/>
                  <a:t>に装着する部品</a:t>
                </a:r>
                <a:r>
                  <a:rPr lang="en-US" altLang="ja-JP" sz="2000" dirty="0" smtClean="0"/>
                  <a:t>)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5276486"/>
                <a:ext cx="7128792" cy="400203"/>
              </a:xfrm>
              <a:prstGeom prst="rect">
                <a:avLst/>
              </a:prstGeom>
              <a:blipFill rotWithShape="1">
                <a:blip r:embed="rId11"/>
                <a:stretch>
                  <a:fillRect t="-10769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60384" y="5630894"/>
                <a:ext cx="8136904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𝑁𝑥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/>
                      </a:rPr>
                      <m:t>,</m:t>
                    </m:r>
                    <m:r>
                      <a:rPr lang="en-US" altLang="ja-JP" sz="2000" b="0" i="1" smtClean="0">
                        <a:latin typeface="Cambria Math"/>
                      </a:rPr>
                      <m:t>𝑁</m:t>
                    </m:r>
                    <m:r>
                      <a:rPr lang="en-US" altLang="ja-JP" sz="20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/>
                      </a:rPr>
                      <m:t>:</m:t>
                    </m:r>
                    <m:r>
                      <a:rPr lang="en-US" altLang="ja-JP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kumimoji="1" lang="ja-JP" altLang="en-US" sz="2000" dirty="0" smtClean="0"/>
                  <a:t>番目のノズルの現在位置</a:t>
                </a:r>
                <a:r>
                  <a:rPr lang="en-US" altLang="ja-JP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sz="2000" dirty="0"/>
                  <a:t>座標</a:t>
                </a:r>
                <a:r>
                  <a:rPr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𝑦</m:t>
                    </m:r>
                    <m:r>
                      <a:rPr lang="ja-JP" altLang="en-US" sz="2000" i="1" smtClean="0">
                        <a:latin typeface="Cambria Math"/>
                      </a:rPr>
                      <m:t>座標</m:t>
                    </m:r>
                  </m:oMath>
                </a14:m>
                <a:r>
                  <a:rPr lang="en-US" altLang="ja-JP" sz="2000" dirty="0" smtClean="0"/>
                  <a:t>)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4" y="5630894"/>
                <a:ext cx="8136904" cy="400203"/>
              </a:xfrm>
              <a:prstGeom prst="rect">
                <a:avLst/>
              </a:prstGeom>
              <a:blipFill rotWithShape="1">
                <a:blip r:embed="rId12"/>
                <a:stretch>
                  <a:fillRect t="-10769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60384" y="6031096"/>
                <a:ext cx="8136904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𝑁𝑛</m:t>
                    </m:r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             </m:t>
                    </m:r>
                    <m:r>
                      <a:rPr lang="en-US" altLang="ja-JP" sz="2000" i="1" smtClean="0">
                        <a:latin typeface="Cambria Math"/>
                      </a:rPr>
                      <m:t>:</m:t>
                    </m:r>
                  </m:oMath>
                </a14:m>
                <a:r>
                  <a:rPr kumimoji="1" lang="ja-JP" altLang="en-US" sz="2000" dirty="0" smtClean="0"/>
                  <a:t>部品</a:t>
                </a:r>
                <a14:m>
                  <m:oMath xmlns:m="http://schemas.openxmlformats.org/officeDocument/2006/math">
                    <m:r>
                      <a:rPr kumimoji="1" lang="en-US" altLang="ja-JP" sz="2000" b="0" i="1" dirty="0" smtClean="0">
                        <a:latin typeface="Cambria Math"/>
                      </a:rPr>
                      <m:t>𝑎</m:t>
                    </m:r>
                    <m:r>
                      <a:rPr kumimoji="1" lang="ja-JP" altLang="en-US" sz="2000" b="0" i="1" dirty="0" smtClean="0">
                        <a:latin typeface="Cambria Math"/>
                      </a:rPr>
                      <m:t>を</m:t>
                    </m:r>
                    <m:r>
                      <a:rPr lang="ja-JP" altLang="en-US" sz="2000" i="1" dirty="0">
                        <a:latin typeface="Cambria Math"/>
                      </a:rPr>
                      <m:t>吸着</m:t>
                    </m:r>
                    <m:r>
                      <a:rPr lang="ja-JP" altLang="en-US" sz="2000" b="0" i="1" dirty="0" smtClean="0">
                        <a:latin typeface="Cambria Math"/>
                      </a:rPr>
                      <m:t>、</m:t>
                    </m:r>
                    <m:r>
                      <a:rPr lang="ja-JP" altLang="en-US" sz="2000" i="1" dirty="0">
                        <a:latin typeface="Cambria Math"/>
                      </a:rPr>
                      <m:t>装着</m:t>
                    </m:r>
                  </m:oMath>
                </a14:m>
                <a:r>
                  <a:rPr kumimoji="1" lang="ja-JP" altLang="en-US" sz="2000" dirty="0" smtClean="0"/>
                  <a:t>するノズル番号を求める関数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4" y="6031096"/>
                <a:ext cx="8136904" cy="400203"/>
              </a:xfrm>
              <a:prstGeom prst="rect">
                <a:avLst/>
              </a:prstGeom>
              <a:blipFill rotWithShape="1">
                <a:blip r:embed="rId13"/>
                <a:stretch>
                  <a:fillRect t="-10606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1400334" y="1668829"/>
            <a:ext cx="1083435" cy="40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タスク</a:t>
            </a:r>
            <a:endParaRPr kumimoji="1" lang="en-US" altLang="ja-JP" sz="20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00333" y="2208513"/>
            <a:ext cx="1083435" cy="40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タスク</a:t>
            </a:r>
            <a:endParaRPr kumimoji="1" lang="en-US" altLang="ja-JP" sz="2000" dirty="0" smtClean="0"/>
          </a:p>
        </p:txBody>
      </p:sp>
      <p:sp>
        <p:nvSpPr>
          <p:cNvPr id="3" name="フレーム 2"/>
          <p:cNvSpPr/>
          <p:nvPr/>
        </p:nvSpPr>
        <p:spPr>
          <a:xfrm>
            <a:off x="2483768" y="1549272"/>
            <a:ext cx="3960440" cy="6592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5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2439" y="11340"/>
                <a:ext cx="8928993" cy="81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(1)</a:t>
                </a:r>
                <a:r>
                  <a:rPr lang="ja-JP" altLang="en-US" sz="2200" dirty="0" smtClean="0"/>
                  <a:t>原点から</a:t>
                </a:r>
                <a:r>
                  <a:rPr lang="ja-JP" altLang="ja-JP" sz="2200" dirty="0" smtClean="0"/>
                  <a:t>部品</a:t>
                </a:r>
                <a:r>
                  <a:rPr lang="ja-JP" altLang="ja-JP" sz="2200" dirty="0"/>
                  <a:t>を吸着する際のカセット上でのアームの移動距離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/>
                      </a:rPr>
                      <m:t>|</m:t>
                    </m:r>
                    <m:r>
                      <a:rPr lang="en-US" altLang="ja-JP" sz="2200" b="0" i="1" smtClean="0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/>
                          </a:rPr>
                          <m:t>𝐶</m:t>
                        </m:r>
                        <m:r>
                          <a:rPr lang="en-US" altLang="ja-JP" sz="22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sz="2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,</m:t>
                        </m:r>
                        <m:r>
                          <a:rPr lang="en-US" altLang="ja-JP" sz="2200" b="0" i="1" smtClean="0">
                            <a:latin typeface="Cambria Math"/>
                          </a:rPr>
                          <m:t>𝑂𝑥</m:t>
                        </m:r>
                        <m:r>
                          <a:rPr lang="en-US" altLang="ja-JP" sz="220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ja-JP" sz="2200" i="1">
                        <a:latin typeface="Cambria Math"/>
                      </a:rPr>
                      <m:t>− </m:t>
                    </m:r>
                    <m:r>
                      <a:rPr lang="en-US" altLang="ja-JP" sz="2200" i="1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latin typeface="Cambria Math"/>
                          </a:rPr>
                          <m:t>𝑁𝑥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200" b="0" i="1" smtClean="0">
                                <a:latin typeface="Cambria Math"/>
                              </a:rPr>
                              <m:t>𝑁𝑛</m:t>
                            </m:r>
                            <m:d>
                              <m:dPr>
                                <m:ctrlPr>
                                  <a:rPr lang="en-US" altLang="ja-JP" sz="2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,</m:t>
                        </m:r>
                        <m:r>
                          <a:rPr lang="en-US" altLang="ja-JP" sz="2200" b="0" i="1" smtClean="0">
                            <a:latin typeface="Cambria Math"/>
                          </a:rPr>
                          <m:t>𝑂𝑥</m:t>
                        </m:r>
                      </m:e>
                    </m:d>
                    <m:r>
                      <a:rPr lang="en-US" altLang="ja-JP" sz="2200" i="1">
                        <a:latin typeface="Cambria Math"/>
                      </a:rPr>
                      <m:t>|</m:t>
                    </m:r>
                  </m:oMath>
                </a14:m>
                <a:r>
                  <a:rPr lang="ja-JP" altLang="ja-JP" sz="2200" dirty="0"/>
                  <a:t>…</a:t>
                </a:r>
                <a:r>
                  <a:rPr lang="en-US" altLang="ja-JP" sz="2200" dirty="0"/>
                  <a:t>(1)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9" y="11340"/>
                <a:ext cx="8928993" cy="813231"/>
              </a:xfrm>
              <a:prstGeom prst="rect">
                <a:avLst/>
              </a:prstGeom>
              <a:blipFill rotWithShape="1">
                <a:blip r:embed="rId2"/>
                <a:stretch>
                  <a:fillRect l="-819" t="-6767" b="-112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2438" y="2985663"/>
                <a:ext cx="9027694" cy="122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(4)</a:t>
                </a:r>
                <a:r>
                  <a:rPr lang="ja-JP" altLang="ja-JP" sz="2200" dirty="0"/>
                  <a:t>基板上でのアームの移動距離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ja-JP" altLang="ja-JP" sz="2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ja-JP" sz="2200" i="1">
                            <a:latin typeface="Cambria Math"/>
                          </a:rPr>
                          <m:t>𝑖</m:t>
                        </m:r>
                        <m:r>
                          <a:rPr lang="en-US" altLang="ja-JP" sz="2200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altLang="ja-JP" sz="2200" b="0" i="0" smtClean="0">
                            <a:latin typeface="Cambria Math"/>
                          </a:rPr>
                          <m:t>4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ja-JP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2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𝑃𝑦</m:t>
                                </m:r>
                                <m:d>
                                  <m:dPr>
                                    <m:ctrlPr>
                                      <a:rPr lang="ja-JP" altLang="ja-JP" sz="2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200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sz="2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𝑃𝑦</m:t>
                                </m:r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ja-JP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</m:oMath>
                </a14:m>
                <a:r>
                  <a:rPr lang="ja-JP" altLang="ja-JP" sz="2200" dirty="0"/>
                  <a:t>…</a:t>
                </a:r>
                <a:r>
                  <a:rPr lang="en-US" altLang="ja-JP" sz="2200" dirty="0" smtClean="0"/>
                  <a:t>(4)</a:t>
                </a:r>
                <a:endParaRPr lang="ja-JP" altLang="ja-JP" sz="22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200" dirty="0"/>
                  <a:t>=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latin typeface="Cambria Math"/>
                          </a:rPr>
                          <m:t>𝑃𝑥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,</m:t>
                        </m:r>
                        <m:r>
                          <a:rPr lang="en-US" altLang="ja-JP" sz="2200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ja-JP" sz="2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200" i="1">
                        <a:latin typeface="Cambria Math"/>
                      </a:rPr>
                      <m:t>−</m:t>
                    </m:r>
                    <m:r>
                      <a:rPr lang="en-US" altLang="ja-JP" sz="2200" i="1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/>
                          </a:rPr>
                          <m:t>𝑁𝑥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𝑁𝑛</m:t>
                            </m:r>
                            <m:d>
                              <m:dPr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,</m:t>
                        </m:r>
                        <m:r>
                          <a:rPr lang="en-US" altLang="ja-JP" sz="2200" b="0" i="1" smtClean="0">
                            <a:latin typeface="Cambria Math"/>
                          </a:rPr>
                          <m:t>𝑂𝑥</m:t>
                        </m:r>
                      </m:e>
                    </m:d>
                  </m:oMath>
                </a14:m>
                <a:endParaRPr kumimoji="1" lang="ja-JP" altLang="en-US" sz="22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" y="2985663"/>
                <a:ext cx="9027694" cy="1223310"/>
              </a:xfrm>
              <a:prstGeom prst="rect">
                <a:avLst/>
              </a:prstGeom>
              <a:blipFill rotWithShape="1">
                <a:blip r:embed="rId3"/>
                <a:stretch>
                  <a:fillRect l="-810" t="-4500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2438" y="824571"/>
                <a:ext cx="8928993" cy="937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(2)</a:t>
                </a:r>
                <a:r>
                  <a:rPr lang="ja-JP" altLang="ja-JP" sz="2200" dirty="0"/>
                  <a:t>部品を吸着する際のカセット上でのアームの</a:t>
                </a:r>
                <a:r>
                  <a:rPr lang="ja-JP" altLang="ja-JP" sz="2200" dirty="0" smtClean="0"/>
                  <a:t>移動距離</a:t>
                </a:r>
                <a:endParaRPr lang="ja-JP" altLang="ja-JP" sz="2200" dirty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ja-JP" altLang="ja-JP" sz="2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ja-JP" sz="2200" i="1">
                            <a:latin typeface="Cambria Math"/>
                          </a:rPr>
                          <m:t>𝑖</m:t>
                        </m:r>
                        <m:r>
                          <a:rPr lang="en-US" altLang="ja-JP" sz="2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2200" i="1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altLang="ja-JP" sz="2200">
                            <a:latin typeface="Cambria Math"/>
                          </a:rPr>
                          <m:t>|(</m:t>
                        </m:r>
                        <m:r>
                          <a:rPr lang="en-US" altLang="ja-JP" sz="2200" i="1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ja-JP" sz="2200">
                            <a:latin typeface="Cambria Math"/>
                          </a:rPr>
                          <m:t>x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altLang="ja-JP" sz="2200" b="0" i="1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ja-JP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ja-JP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−</m:t>
                        </m:r>
                      </m:e>
                    </m:nary>
                    <m:r>
                      <a:rPr lang="en-US" altLang="ja-JP" sz="2200" i="1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/>
                          </a:rPr>
                          <m:t>𝑁𝑥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𝑁𝑛</m:t>
                            </m:r>
                            <m:d>
                              <m:dPr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,</m:t>
                        </m:r>
                        <m:r>
                          <a:rPr lang="en-US" altLang="ja-JP" sz="2200" i="1">
                            <a:latin typeface="Cambria Math"/>
                          </a:rPr>
                          <m:t>𝑁𝑥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𝑁𝑛</m:t>
                            </m:r>
                            <m:d>
                              <m:dPr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ja-JP" sz="2200" i="1">
                        <a:latin typeface="Cambria Math"/>
                      </a:rPr>
                      <m:t>|</m:t>
                    </m:r>
                  </m:oMath>
                </a14:m>
                <a:r>
                  <a:rPr lang="ja-JP" altLang="ja-JP" sz="2200" dirty="0"/>
                  <a:t>…</a:t>
                </a:r>
                <a:r>
                  <a:rPr lang="en-US" altLang="ja-JP" sz="2200" dirty="0" smtClean="0"/>
                  <a:t>(2)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" y="824571"/>
                <a:ext cx="8928993" cy="937781"/>
              </a:xfrm>
              <a:prstGeom prst="rect">
                <a:avLst/>
              </a:prstGeom>
              <a:blipFill rotWithShape="1">
                <a:blip r:embed="rId4"/>
                <a:stretch>
                  <a:fillRect l="-819" t="-5844" b="-3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2439" y="1762353"/>
                <a:ext cx="8713507" cy="122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(3)</a:t>
                </a:r>
                <a:r>
                  <a:rPr lang="ja-JP" altLang="ja-JP" sz="2200" dirty="0"/>
                  <a:t>カセットから基板上の部品の位置までの移動距離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ja-JP" sz="22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𝑑𝑦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sz="2200" b="0" i="1" smtClean="0">
                                <a:latin typeface="Cambria Math"/>
                              </a:rPr>
                              <m:t>𝑃𝑦</m:t>
                            </m:r>
                            <m:d>
                              <m:d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2200" b="0" i="1" smtClean="0">
                                <a:latin typeface="Cambria Math"/>
                              </a:rPr>
                              <m:t>𝑂𝑦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ja-JP" altLang="ja-JP" sz="2200" dirty="0"/>
                  <a:t>…</a:t>
                </a:r>
                <a:r>
                  <a:rPr lang="en-US" altLang="ja-JP" sz="2200" dirty="0" smtClean="0"/>
                  <a:t>(3)</a:t>
                </a:r>
                <a:endParaRPr lang="ja-JP" altLang="ja-JP" sz="2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=</m:t>
                      </m:r>
                      <m:r>
                        <a:rPr lang="en-US" altLang="ja-JP" sz="2200" i="1">
                          <a:latin typeface="Cambria Math"/>
                        </a:rPr>
                        <m:t>𝑑𝑥</m:t>
                      </m:r>
                      <m:d>
                        <m:d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𝑃𝑥</m:t>
                          </m:r>
                          <m:d>
                            <m:dPr>
                              <m:ctrlPr>
                                <a:rPr lang="ja-JP" altLang="ja-JP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ja-JP" sz="2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2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𝑂𝑥</m:t>
                          </m:r>
                        </m:e>
                      </m:d>
                      <m:r>
                        <a:rPr lang="en-US" altLang="ja-JP" sz="2200" i="1">
                          <a:latin typeface="Cambria Math"/>
                        </a:rPr>
                        <m:t>−</m:t>
                      </m:r>
                      <m:r>
                        <a:rPr lang="en-US" altLang="ja-JP" sz="2200" i="1">
                          <a:latin typeface="Cambria Math"/>
                        </a:rPr>
                        <m:t>𝑑𝑥</m:t>
                      </m:r>
                      <m:r>
                        <a:rPr lang="en-US" altLang="ja-JP" sz="2200" i="1">
                          <a:latin typeface="Cambria Math"/>
                        </a:rPr>
                        <m:t>(</m:t>
                      </m:r>
                      <m:r>
                        <a:rPr lang="en-US" altLang="ja-JP" sz="2200" b="0" i="1" smtClean="0">
                          <a:latin typeface="Cambria Math"/>
                        </a:rPr>
                        <m:t>𝑁𝑥</m:t>
                      </m:r>
                      <m:d>
                        <m:d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𝑁𝑛</m:t>
                          </m:r>
                          <m:d>
                            <m:dPr>
                              <m:ctrlPr>
                                <a:rPr lang="en-US" altLang="ja-JP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2200" i="1">
                          <a:latin typeface="Cambria Math"/>
                        </a:rPr>
                        <m:t>,</m:t>
                      </m:r>
                      <m:r>
                        <a:rPr lang="en-US" altLang="ja-JP" sz="2200" b="0" i="1" smtClean="0">
                          <a:latin typeface="Cambria Math"/>
                        </a:rPr>
                        <m:t>𝑂</m:t>
                      </m:r>
                      <m:r>
                        <a:rPr lang="en-US" altLang="ja-JP" sz="2200" i="1">
                          <a:latin typeface="Cambria Math"/>
                        </a:rPr>
                        <m:t>𝑥</m:t>
                      </m:r>
                      <m:r>
                        <a:rPr lang="en-US" altLang="ja-JP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2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9" y="1762353"/>
                <a:ext cx="8713507" cy="1223310"/>
              </a:xfrm>
              <a:prstGeom prst="rect">
                <a:avLst/>
              </a:prstGeom>
              <a:blipFill rotWithShape="1">
                <a:blip r:embed="rId5"/>
                <a:stretch>
                  <a:fillRect l="-839" t="-4478" b="-34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2438" y="4211032"/>
                <a:ext cx="8713507" cy="122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(5)</a:t>
                </a:r>
                <a:r>
                  <a:rPr lang="ja-JP" altLang="ja-JP" sz="2200" dirty="0"/>
                  <a:t>基板上から次のタスクの部品のカセットまでの移動距離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ja-JP" sz="22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200" b="0" i="1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𝑑𝑦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𝐶𝑦</m:t>
                            </m:r>
                            <m:d>
                              <m:d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𝑃𝑦</m:t>
                            </m:r>
                            <m:d>
                              <m:d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ja-JP" altLang="ja-JP" sz="2200" dirty="0"/>
                  <a:t>…</a:t>
                </a:r>
                <a:r>
                  <a:rPr lang="en-US" altLang="ja-JP" sz="2200" dirty="0" smtClean="0"/>
                  <a:t>(5)</a:t>
                </a:r>
                <a:endParaRPr lang="ja-JP" altLang="ja-JP" sz="22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=</m:t>
                      </m:r>
                      <m:r>
                        <a:rPr lang="en-US" altLang="ja-JP" sz="2200" i="1">
                          <a:latin typeface="Cambria Math"/>
                        </a:rPr>
                        <m:t>𝑑𝑥</m:t>
                      </m:r>
                      <m:d>
                        <m:d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𝑃𝑥</m:t>
                          </m:r>
                          <m:d>
                            <m:dPr>
                              <m:ctrlPr>
                                <a:rPr lang="ja-JP" altLang="ja-JP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2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𝐶𝑥</m:t>
                          </m:r>
                          <m:d>
                            <m:dPr>
                              <m:ctrlPr>
                                <a:rPr lang="ja-JP" altLang="ja-JP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2200" i="1">
                          <a:latin typeface="Cambria Math"/>
                        </a:rPr>
                        <m:t>−</m:t>
                      </m:r>
                      <m:r>
                        <a:rPr lang="en-US" altLang="ja-JP" sz="2200" i="1">
                          <a:latin typeface="Cambria Math"/>
                        </a:rPr>
                        <m:t>𝑑𝑥</m:t>
                      </m:r>
                      <m:r>
                        <a:rPr lang="en-US" altLang="ja-JP" sz="2200" i="1">
                          <a:latin typeface="Cambria Math"/>
                        </a:rPr>
                        <m:t>(</m:t>
                      </m:r>
                      <m:r>
                        <a:rPr lang="en-US" altLang="ja-JP" sz="2200" b="0" i="1" smtClean="0">
                          <a:latin typeface="Cambria Math"/>
                        </a:rPr>
                        <m:t>𝑁𝑥</m:t>
                      </m:r>
                      <m:d>
                        <m:d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𝑁𝑛</m:t>
                          </m:r>
                          <m:d>
                            <m:dPr>
                              <m:ctrlPr>
                                <a:rPr lang="en-US" altLang="ja-JP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2200" i="1">
                          <a:latin typeface="Cambria Math"/>
                        </a:rPr>
                        <m:t>,</m:t>
                      </m:r>
                      <m:r>
                        <a:rPr lang="en-US" altLang="ja-JP" sz="2200" b="0" i="1" smtClean="0">
                          <a:latin typeface="Cambria Math"/>
                        </a:rPr>
                        <m:t>𝑁𝑥</m:t>
                      </m:r>
                      <m:r>
                        <a:rPr lang="en-US" altLang="ja-JP" sz="2200" i="1">
                          <a:latin typeface="Cambria Math"/>
                        </a:rPr>
                        <m:t>(</m:t>
                      </m:r>
                      <m:r>
                        <a:rPr lang="en-US" altLang="ja-JP" sz="2200" b="0" i="1" smtClean="0">
                          <a:latin typeface="Cambria Math"/>
                        </a:rPr>
                        <m:t>𝑁𝑛</m:t>
                      </m:r>
                      <m:d>
                        <m:dPr>
                          <m:ctrlPr>
                            <a:rPr lang="en-US" altLang="ja-JP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200" i="1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kumimoji="1" lang="ja-JP" altLang="en-US" sz="22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" y="4211032"/>
                <a:ext cx="8713507" cy="1223310"/>
              </a:xfrm>
              <a:prstGeom prst="rect">
                <a:avLst/>
              </a:prstGeom>
              <a:blipFill rotWithShape="1">
                <a:blip r:embed="rId6"/>
                <a:stretch>
                  <a:fillRect l="-839" t="-45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2437" y="5464780"/>
                <a:ext cx="8713507" cy="80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(6)</a:t>
                </a:r>
                <a:r>
                  <a:rPr lang="ja-JP" altLang="en-US" sz="2200" dirty="0"/>
                  <a:t>全て</a:t>
                </a:r>
                <a:r>
                  <a:rPr lang="ja-JP" altLang="en-US" sz="2200" dirty="0" smtClean="0"/>
                  <a:t>の部品を置き終わって原点</a:t>
                </a:r>
                <a:r>
                  <a:rPr lang="en-US" altLang="ja-JP" sz="2200" dirty="0" smtClean="0"/>
                  <a:t>O</a:t>
                </a:r>
                <a:r>
                  <a:rPr lang="ja-JP" altLang="en-US" sz="2200" dirty="0" smtClean="0"/>
                  <a:t>に戻るまでの移動距離</a:t>
                </a:r>
                <a:endParaRPr lang="en-US" altLang="ja-JP" sz="2200" dirty="0" smtClean="0"/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ja-JP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ja-JP" altLang="ja-JP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/>
                              </a:rPr>
                              <m:t>𝑑𝑥</m:t>
                            </m:r>
                            <m:d>
                              <m:dPr>
                                <m:ctrlPr>
                                  <a:rPr lang="ja-JP" altLang="ja-JP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𝑁𝑥</m:t>
                                </m:r>
                                <m:d>
                                  <m:dPr>
                                    <m:ctrlPr>
                                      <a:rPr lang="ja-JP" altLang="ja-JP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ja-JP" altLang="ja-JP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𝑂𝑥</m:t>
                                </m:r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ja-JP" sz="2000" i="1">
                            <a:latin typeface="Cambria Math"/>
                          </a:rPr>
                          <m:t> </m:t>
                        </m:r>
                        <m:r>
                          <a:rPr lang="en-US" altLang="ja-JP" sz="2000" i="1">
                            <a:latin typeface="Cambria Math"/>
                          </a:rPr>
                          <m:t>𝑑𝑦</m:t>
                        </m:r>
                        <m:sSup>
                          <m:sSupPr>
                            <m:ctrlPr>
                              <a:rPr lang="ja-JP" altLang="ja-JP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𝑁𝑥</m:t>
                                </m:r>
                                <m:d>
                                  <m:dPr>
                                    <m:ctrlPr>
                                      <a:rPr lang="ja-JP" altLang="ja-JP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ja-JP" altLang="ja-JP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𝑂𝑦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/>
                          </a:rPr>
                          <m:t>|</m:t>
                        </m:r>
                      </m:e>
                    </m:rad>
                  </m:oMath>
                </a14:m>
                <a:r>
                  <a:rPr lang="ja-JP" altLang="ja-JP" sz="2200" dirty="0" smtClean="0"/>
                  <a:t>…</a:t>
                </a:r>
                <a:r>
                  <a:rPr lang="en-US" altLang="ja-JP" sz="2200" dirty="0" smtClean="0"/>
                  <a:t>(6)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" y="5464780"/>
                <a:ext cx="8713507" cy="803618"/>
              </a:xfrm>
              <a:prstGeom prst="rect">
                <a:avLst/>
              </a:prstGeom>
              <a:blipFill rotWithShape="1">
                <a:blip r:embed="rId7"/>
                <a:stretch>
                  <a:fillRect l="-839" t="-681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107568" y="83750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369407" y="17016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357947" y="317776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372200" y="118669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148064" y="11671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16016" y="256569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9144000" y="4005858"/>
            <a:ext cx="3186329" cy="3600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アーム</a:t>
            </a:r>
            <a:endParaRPr kumimoji="1" lang="ja-JP" altLang="en-US" dirty="0"/>
          </a:p>
        </p:txBody>
      </p:sp>
      <p:sp>
        <p:nvSpPr>
          <p:cNvPr id="24" name="正方形/長方形 23"/>
          <p:cNvSpPr>
            <a:spLocks noChangeAspect="1"/>
          </p:cNvSpPr>
          <p:nvPr/>
        </p:nvSpPr>
        <p:spPr>
          <a:xfrm>
            <a:off x="9225479" y="406994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>
            <a:spLocks noChangeAspect="1"/>
          </p:cNvSpPr>
          <p:nvPr/>
        </p:nvSpPr>
        <p:spPr>
          <a:xfrm>
            <a:off x="10155099" y="406994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>
            <a:spLocks noChangeAspect="1"/>
          </p:cNvSpPr>
          <p:nvPr/>
        </p:nvSpPr>
        <p:spPr>
          <a:xfrm>
            <a:off x="11084719" y="406994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>
            <a:spLocks noChangeAspect="1"/>
          </p:cNvSpPr>
          <p:nvPr/>
        </p:nvSpPr>
        <p:spPr>
          <a:xfrm>
            <a:off x="12014339" y="406994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63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653930"/>
            <a:ext cx="3315950" cy="603454"/>
          </a:xfrm>
          <a:prstGeom prst="rect">
            <a:avLst/>
          </a:prstGeom>
        </p:spPr>
      </p:pic>
      <p:sp>
        <p:nvSpPr>
          <p:cNvPr id="19" name="正方形/長方形 18"/>
          <p:cNvSpPr>
            <a:spLocks noChangeAspect="1"/>
          </p:cNvSpPr>
          <p:nvPr/>
        </p:nvSpPr>
        <p:spPr>
          <a:xfrm>
            <a:off x="6076944" y="4783075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0" name="正方形/長方形 29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吸着順序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8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915" y="4648002"/>
            <a:ext cx="3315950" cy="603454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吸着順序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8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-0.30712 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80" y="4653930"/>
            <a:ext cx="3315950" cy="603454"/>
          </a:xfrm>
          <a:prstGeom prst="rect">
            <a:avLst/>
          </a:prstGeom>
        </p:spPr>
      </p:pic>
      <p:sp>
        <p:nvSpPr>
          <p:cNvPr id="21" name="正方形/長方形 20"/>
          <p:cNvSpPr>
            <a:spLocks noChangeAspect="1"/>
          </p:cNvSpPr>
          <p:nvPr/>
        </p:nvSpPr>
        <p:spPr>
          <a:xfrm>
            <a:off x="4227234" y="4780631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吸着順序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16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80" y="4657218"/>
            <a:ext cx="3315950" cy="603454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吸着順序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46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20712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87" y="4662589"/>
            <a:ext cx="3315950" cy="603454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吸着順序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34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8797E-6 L -0.51459 -2.9879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8" y="4653930"/>
            <a:ext cx="3315950" cy="603454"/>
          </a:xfrm>
          <a:prstGeom prst="rect">
            <a:avLst/>
          </a:prstGeom>
        </p:spPr>
      </p:pic>
      <p:sp>
        <p:nvSpPr>
          <p:cNvPr id="20" name="正方形/長方形 19"/>
          <p:cNvSpPr>
            <a:spLocks noChangeAspect="1"/>
          </p:cNvSpPr>
          <p:nvPr/>
        </p:nvSpPr>
        <p:spPr>
          <a:xfrm>
            <a:off x="3285504" y="4780631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吸着順序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8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659019"/>
            <a:ext cx="3315950" cy="603454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>
            <a:off x="3738749" y="1190996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480586" y="821665"/>
            <a:ext cx="2312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基板</a:t>
            </a:r>
            <a:r>
              <a:rPr lang="ja-JP" altLang="en-US" dirty="0" smtClean="0"/>
              <a:t>の目的の位置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79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3284E-7 L 0.03923 -0.4747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237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1" y="1437882"/>
            <a:ext cx="3315950" cy="603454"/>
          </a:xfrm>
          <a:prstGeom prst="rect">
            <a:avLst/>
          </a:prstGeom>
        </p:spPr>
      </p:pic>
      <p:sp>
        <p:nvSpPr>
          <p:cNvPr id="36" name="正方形/長方形 35"/>
          <p:cNvSpPr>
            <a:spLocks noChangeAspect="1"/>
          </p:cNvSpPr>
          <p:nvPr/>
        </p:nvSpPr>
        <p:spPr>
          <a:xfrm>
            <a:off x="3571657" y="1564583"/>
            <a:ext cx="220148" cy="231866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5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1" y="1401642"/>
            <a:ext cx="3315950" cy="60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/>
          <p:nvPr/>
        </p:nvCxnSpPr>
        <p:spPr>
          <a:xfrm>
            <a:off x="6686757" y="248907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6428594" y="2119743"/>
            <a:ext cx="2312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基板</a:t>
            </a:r>
            <a:r>
              <a:rPr lang="ja-JP" altLang="en-US" dirty="0" smtClean="0"/>
              <a:t>の目的の位置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42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3876E-7 L 0.43021 0.188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9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90" y="2703001"/>
            <a:ext cx="3315950" cy="603454"/>
          </a:xfrm>
          <a:prstGeom prst="rect">
            <a:avLst/>
          </a:prstGeom>
        </p:spPr>
      </p:pic>
      <p:sp>
        <p:nvSpPr>
          <p:cNvPr id="36" name="正方形/長方形 35"/>
          <p:cNvSpPr>
            <a:spLocks noChangeAspect="1"/>
          </p:cNvSpPr>
          <p:nvPr/>
        </p:nvSpPr>
        <p:spPr>
          <a:xfrm>
            <a:off x="6567444" y="2829702"/>
            <a:ext cx="220148" cy="23186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70" y="2703001"/>
            <a:ext cx="3315950" cy="60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/>
          <p:nvPr/>
        </p:nvCxnSpPr>
        <p:spPr>
          <a:xfrm>
            <a:off x="6051531" y="1552001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793368" y="1182670"/>
            <a:ext cx="2312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基板</a:t>
            </a:r>
            <a:r>
              <a:rPr lang="ja-JP" altLang="en-US" dirty="0" smtClean="0"/>
              <a:t>の目的の位置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31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9.15819E-7 L 0.04098 -0.1373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68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49" y="1768026"/>
            <a:ext cx="3315950" cy="603454"/>
          </a:xfrm>
          <a:prstGeom prst="rect">
            <a:avLst/>
          </a:prstGeom>
        </p:spPr>
      </p:pic>
      <p:sp>
        <p:nvSpPr>
          <p:cNvPr id="37" name="正方形/長方形 36"/>
          <p:cNvSpPr>
            <a:spLocks noChangeAspect="1"/>
          </p:cNvSpPr>
          <p:nvPr/>
        </p:nvSpPr>
        <p:spPr>
          <a:xfrm>
            <a:off x="6003145" y="1897171"/>
            <a:ext cx="220148" cy="231866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49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49" y="1768026"/>
            <a:ext cx="3315950" cy="60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/>
          <p:nvPr/>
        </p:nvCxnSpPr>
        <p:spPr>
          <a:xfrm>
            <a:off x="1638824" y="1844679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1380661" y="1475348"/>
            <a:ext cx="2312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基板</a:t>
            </a:r>
            <a:r>
              <a:rPr lang="ja-JP" altLang="en-US" dirty="0" smtClean="0"/>
              <a:t>の目的の位置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914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61795E-6 L -0.38594 0.0407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06" y="20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65" y="2047968"/>
            <a:ext cx="3315950" cy="603454"/>
          </a:xfrm>
          <a:prstGeom prst="rect">
            <a:avLst/>
          </a:prstGeom>
        </p:spPr>
      </p:pic>
      <p:sp>
        <p:nvSpPr>
          <p:cNvPr id="37" name="正方形/長方形 36"/>
          <p:cNvSpPr>
            <a:spLocks noChangeAspect="1"/>
          </p:cNvSpPr>
          <p:nvPr/>
        </p:nvSpPr>
        <p:spPr>
          <a:xfrm>
            <a:off x="1569766" y="2179775"/>
            <a:ext cx="220148" cy="231866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65" y="2047968"/>
            <a:ext cx="3315950" cy="60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吸着順序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</a:t>
                </a:r>
                <a:r>
                  <a:rPr lang="ja-JP" altLang="en-US" dirty="0"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4617E-6 L -0.12049 0.377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18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4" y="4654766"/>
            <a:ext cx="3315950" cy="603454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>
            <a:spLocks noChangeAspect="1"/>
          </p:cNvSpPr>
          <p:nvPr/>
        </p:nvSpPr>
        <p:spPr>
          <a:xfrm>
            <a:off x="3278189" y="4785737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吸着順序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6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7" y="4648456"/>
            <a:ext cx="3315950" cy="603454"/>
          </a:xfrm>
          <a:prstGeom prst="rect">
            <a:avLst/>
          </a:prstGeom>
        </p:spPr>
      </p:pic>
      <p:sp>
        <p:nvSpPr>
          <p:cNvPr id="35" name="正方形/長方形 34"/>
          <p:cNvSpPr>
            <a:spLocks noChangeAspect="1"/>
          </p:cNvSpPr>
          <p:nvPr/>
        </p:nvSpPr>
        <p:spPr>
          <a:xfrm>
            <a:off x="3265407" y="4780284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吸着順序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8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2" y="4647311"/>
            <a:ext cx="3315950" cy="60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吸着順序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</a:t>
                </a:r>
                <a:r>
                  <a:rPr lang="ja-JP" altLang="en-US" dirty="0"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3546E-6 L 0.20017 2.9354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80" y="4647311"/>
            <a:ext cx="3315950" cy="603454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>
            <a:spLocks noChangeAspect="1"/>
          </p:cNvSpPr>
          <p:nvPr/>
        </p:nvSpPr>
        <p:spPr>
          <a:xfrm>
            <a:off x="2355884" y="4780285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>
            <a:spLocks noChangeAspect="1"/>
          </p:cNvSpPr>
          <p:nvPr/>
        </p:nvSpPr>
        <p:spPr>
          <a:xfrm>
            <a:off x="4207100" y="4780285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2772016" y="4115705"/>
            <a:ext cx="1382259" cy="3652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同時吸着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吸着順序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</a:t>
                </a:r>
                <a:r>
                  <a:rPr lang="ja-JP" altLang="en-US" dirty="0"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30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80" y="4653930"/>
            <a:ext cx="3315950" cy="60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吸着順序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</a:t>
                </a:r>
                <a:r>
                  <a:rPr lang="ja-JP" altLang="en-US" dirty="0"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4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66875E-6 L 0.30469 -3.6687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43" y="4640385"/>
            <a:ext cx="3315950" cy="603454"/>
          </a:xfrm>
          <a:prstGeom prst="rect">
            <a:avLst/>
          </a:prstGeom>
        </p:spPr>
      </p:pic>
      <p:sp>
        <p:nvSpPr>
          <p:cNvPr id="35" name="正方形/長方形 34"/>
          <p:cNvSpPr>
            <a:spLocks noChangeAspect="1"/>
          </p:cNvSpPr>
          <p:nvPr/>
        </p:nvSpPr>
        <p:spPr>
          <a:xfrm>
            <a:off x="6074364" y="4780285"/>
            <a:ext cx="220148" cy="231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吸着順序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</a:t>
                </a:r>
                <a:r>
                  <a:rPr lang="ja-JP" altLang="en-US" dirty="0"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67" y="4637000"/>
            <a:ext cx="3315950" cy="60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</a:t>
                </a:r>
                <a:r>
                  <a:rPr lang="ja-JP" altLang="en-US" dirty="0"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8.60514E-7 L -0.33038 -0.209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8" y="-104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56" y="3178371"/>
            <a:ext cx="3315950" cy="603454"/>
          </a:xfrm>
          <a:prstGeom prst="rect">
            <a:avLst/>
          </a:prstGeom>
        </p:spPr>
      </p:pic>
      <p:sp>
        <p:nvSpPr>
          <p:cNvPr id="35" name="正方形/長方形 34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>
            <a:spLocks noChangeAspect="1"/>
          </p:cNvSpPr>
          <p:nvPr/>
        </p:nvSpPr>
        <p:spPr>
          <a:xfrm>
            <a:off x="3004508" y="3306455"/>
            <a:ext cx="220148" cy="231866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966758" y="2781838"/>
            <a:ext cx="1382259" cy="3652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同時装着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</a:t>
                </a:r>
                <a:r>
                  <a:rPr lang="ja-JP" altLang="en-US" dirty="0"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2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56" y="3178371"/>
            <a:ext cx="3315950" cy="603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</a:t>
                </a:r>
                <a:r>
                  <a:rPr lang="ja-JP" altLang="en-US" dirty="0"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8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71432E-6 L 0.20243 -0.36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-18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55" y="710063"/>
            <a:ext cx="3315950" cy="603454"/>
          </a:xfrm>
          <a:prstGeom prst="rect">
            <a:avLst/>
          </a:prstGeom>
        </p:spPr>
      </p:pic>
      <p:sp>
        <p:nvSpPr>
          <p:cNvPr id="35" name="正方形/長方形 34"/>
          <p:cNvSpPr>
            <a:spLocks noChangeAspect="1"/>
          </p:cNvSpPr>
          <p:nvPr/>
        </p:nvSpPr>
        <p:spPr>
          <a:xfrm>
            <a:off x="5818889" y="855664"/>
            <a:ext cx="220148" cy="23186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>
            <a:spLocks noChangeAspect="1"/>
          </p:cNvSpPr>
          <p:nvPr/>
        </p:nvSpPr>
        <p:spPr>
          <a:xfrm>
            <a:off x="6745869" y="850520"/>
            <a:ext cx="220148" cy="231866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691653" y="1294798"/>
            <a:ext cx="1382259" cy="3652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同時装着</a:t>
            </a:r>
            <a:endParaRPr kumimoji="1"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latin typeface="+mj-ea"/>
                  </a:rPr>
                  <a:t>装着順序</a:t>
                </a:r>
                <a:endParaRPr lang="en-US" altLang="ja-JP" dirty="0" smtClean="0">
                  <a:latin typeface="+mj-ea"/>
                </a:endParaRPr>
              </a:p>
              <a:p>
                <a:pPr algn="ctr"/>
                <a:r>
                  <a:rPr lang="ja-JP" altLang="en-US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②</a:t>
                </a:r>
                <a:r>
                  <a:rPr lang="ja-JP" altLang="en-US" dirty="0">
                    <a:latin typeface="+mj-ea"/>
                  </a:rPr>
                  <a:t>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+mj-ea"/>
                  </a:rPr>
                  <a:t>③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>
                    <a:latin typeface="+mj-ea"/>
                  </a:rPr>
                  <a:t>④</a:t>
                </a:r>
                <a:r>
                  <a:rPr lang="ja-JP" altLang="en-US" dirty="0" smtClean="0">
                    <a:solidFill>
                      <a:srgbClr val="FF0000"/>
                    </a:solidFill>
                    <a:latin typeface="+mj-ea"/>
                  </a:rPr>
                  <a:t>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9668" y="-215635"/>
                <a:ext cx="3865246" cy="1153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7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779254" y="6382122"/>
            <a:ext cx="355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それぞれ</a:t>
            </a:r>
            <a:r>
              <a:rPr lang="ja-JP" altLang="en-US" dirty="0" smtClean="0"/>
              <a:t>の部品を供給するカセット</a:t>
            </a:r>
            <a:endParaRPr lang="ja-JP" altLang="en-US" dirty="0"/>
          </a:p>
        </p:txBody>
      </p:sp>
      <p:sp>
        <p:nvSpPr>
          <p:cNvPr id="17" name="正方形/長方形 16"/>
          <p:cNvSpPr>
            <a:spLocks noChangeAspect="1"/>
          </p:cNvSpPr>
          <p:nvPr/>
        </p:nvSpPr>
        <p:spPr>
          <a:xfrm>
            <a:off x="601351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547664" y="2205658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261820" y="34124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基板</a:t>
            </a:r>
          </a:p>
        </p:txBody>
      </p:sp>
      <p:sp>
        <p:nvSpPr>
          <p:cNvPr id="31" name="正方形/長方形 30"/>
          <p:cNvSpPr>
            <a:spLocks noChangeAspect="1"/>
          </p:cNvSpPr>
          <p:nvPr/>
        </p:nvSpPr>
        <p:spPr>
          <a:xfrm>
            <a:off x="579336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6722988" y="821664"/>
            <a:ext cx="220148" cy="23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2074168" y="3306455"/>
            <a:ext cx="220148" cy="231866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4" name="正方形/長方形 33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55" y="710063"/>
            <a:ext cx="3315950" cy="6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4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-0.27813 0.573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2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9" y="4653930"/>
            <a:ext cx="3315950" cy="603454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吸着順序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</a:t>
                </a:r>
                <a:r>
                  <a:rPr lang="ja-JP" altLang="en-US" sz="2400" dirty="0" smtClean="0">
                    <a:solidFill>
                      <a:srgbClr val="FF0000"/>
                    </a:solidFill>
                    <a:latin typeface="+mj-ea"/>
                  </a:rPr>
                  <a:t>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2" y="-314622"/>
                <a:ext cx="4271123" cy="14131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63535E-7 L 0.30608 -7.63535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6.5|1.2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3.1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3.1|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8108</TotalTime>
  <Words>2886</Words>
  <Application>Microsoft Office PowerPoint</Application>
  <PresentationFormat>ユーザー設定</PresentationFormat>
  <Paragraphs>424</Paragraphs>
  <Slides>89</Slides>
  <Notes>8</Notes>
  <HiddenSlides>30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89</vt:i4>
      </vt:variant>
    </vt:vector>
  </HeadingPairs>
  <TitlesOfParts>
    <vt:vector size="91" baseType="lpstr">
      <vt:lpstr>アース</vt:lpstr>
      <vt:lpstr>ワークシート</vt:lpstr>
      <vt:lpstr>シミュレーテッドテンパリングによる 電子部品実装順序の最適化</vt:lpstr>
      <vt:lpstr>研究の背景・目的</vt:lpstr>
      <vt:lpstr>表面実装機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Simulated Annealing</vt:lpstr>
      <vt:lpstr>SAアルゴリズム</vt:lpstr>
      <vt:lpstr>PowerPoint プレゼンテーション</vt:lpstr>
      <vt:lpstr>Simulated Tempering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温度の評価関数</vt:lpstr>
      <vt:lpstr>PowerPoint プレゼンテーション</vt:lpstr>
      <vt:lpstr>PowerPoint プレゼンテーション</vt:lpstr>
      <vt:lpstr>PowerPoint プレゼンテーション</vt:lpstr>
      <vt:lpstr>温度の評価関数</vt:lpstr>
      <vt:lpstr>PowerPoint プレゼンテーション</vt:lpstr>
      <vt:lpstr>PowerPoint プレゼンテーション</vt:lpstr>
      <vt:lpstr>PowerPoint プレゼンテーション</vt:lpstr>
      <vt:lpstr>温度の評価関数</vt:lpstr>
      <vt:lpstr>温度の評価関数</vt:lpstr>
      <vt:lpstr>温度の評価関数</vt:lpstr>
      <vt:lpstr> 実験方法</vt:lpstr>
      <vt:lpstr>実験結果</vt:lpstr>
      <vt:lpstr> 考察</vt:lpstr>
      <vt:lpstr> 今後の課題①</vt:lpstr>
      <vt:lpstr> 今後の課題②</vt:lpstr>
      <vt:lpstr>PowerPoint プレゼンテーション</vt:lpstr>
      <vt:lpstr>実験結果①SA</vt:lpstr>
      <vt:lpstr>実験結果②ST</vt:lpstr>
      <vt:lpstr>比較・考察</vt:lpstr>
      <vt:lpstr>電子部品実装における距離計算の方法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掌紋による個人認証</dc:title>
  <dc:creator>09x3080</dc:creator>
  <cp:lastModifiedBy>中村將人</cp:lastModifiedBy>
  <cp:revision>573</cp:revision>
  <dcterms:modified xsi:type="dcterms:W3CDTF">2015-02-17T02:48:37Z</dcterms:modified>
</cp:coreProperties>
</file>