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8"/>
  </p:notesMasterIdLst>
  <p:sldIdLst>
    <p:sldId id="256" r:id="rId2"/>
    <p:sldId id="289" r:id="rId3"/>
    <p:sldId id="290" r:id="rId4"/>
    <p:sldId id="401" r:id="rId5"/>
    <p:sldId id="403" r:id="rId6"/>
    <p:sldId id="292" r:id="rId7"/>
    <p:sldId id="295" r:id="rId8"/>
    <p:sldId id="278" r:id="rId9"/>
    <p:sldId id="302" r:id="rId10"/>
    <p:sldId id="300" r:id="rId11"/>
    <p:sldId id="280" r:id="rId12"/>
    <p:sldId id="408" r:id="rId13"/>
    <p:sldId id="301" r:id="rId14"/>
    <p:sldId id="297" r:id="rId15"/>
    <p:sldId id="351" r:id="rId16"/>
    <p:sldId id="404" r:id="rId17"/>
  </p:sldIdLst>
  <p:sldSz cx="9144000" cy="685958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1D"/>
    <a:srgbClr val="60FA22"/>
    <a:srgbClr val="A6E40A"/>
    <a:srgbClr val="00FF00"/>
    <a:srgbClr val="FF99FF"/>
    <a:srgbClr val="DC52CC"/>
    <a:srgbClr val="DDC5BD"/>
    <a:srgbClr val="E9C1C1"/>
    <a:srgbClr val="E3CEC7"/>
    <a:srgbClr val="A7F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78492" autoAdjust="0"/>
  </p:normalViewPr>
  <p:slideViewPr>
    <p:cSldViewPr>
      <p:cViewPr>
        <p:scale>
          <a:sx n="77" d="100"/>
          <a:sy n="77" d="100"/>
        </p:scale>
        <p:origin x="-1230" y="-72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2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637EF-263B-4E6A-90AD-AFF316C9272F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3B787-99E4-40BE-86E0-4B2FAB9BA2D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95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現代社会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では、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セキュリティシステムは必要不可欠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→代表的なもの　キャッシュカードや暗証番号など　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→欠点として、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忘却，偽装，盗難，紛失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の恐れがある。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→解決策として、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顔や掌紋，指紋など，身体的特徴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を用いた個人認証システム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→利点として、紛失や盗難の心配がない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顔認証の場合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顔の位置や表情，髪型等による時期的な変化，照明の当たり具合等による環境の変化など，さまざまな事象が，認証精度を低下させる要因となる．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利用者への負担も大きくなってしまう．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掌紋や指紋は，時期的な変化や環境の変化に左右されない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→しかし、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手の位置ずれなどの問題がある．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従来研究においても，利用者に対して，手の位置合わせを行わせるといった制約が設けられており，利用者への負担も少なからず存在している．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→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安全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かつ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負担をより少ないものに</a:t>
            </a:r>
            <a:endParaRPr kumimoji="1" lang="ja-JP" altLang="ja-JP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ACD1-57D2-4369-8372-FE24D94A85A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1ACD1-57D2-4369-8372-FE24D94A85A0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見本画像と対象画像を比べて、最も似たところを探す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B787-99E4-40BE-86E0-4B2FAB9BA2D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7099"/>
            <a:ext cx="6858000" cy="99083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5637"/>
            <a:ext cx="6858000" cy="533524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400800" y="6356552"/>
            <a:ext cx="2286000" cy="365845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898648" y="6356552"/>
            <a:ext cx="3474720" cy="36584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1216152" y="6356552"/>
            <a:ext cx="1219200" cy="36584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920"/>
            <a:ext cx="7315200" cy="128045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9419"/>
            <a:ext cx="7315200" cy="685959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920"/>
            <a:ext cx="228600" cy="128045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9419"/>
            <a:ext cx="228600" cy="685959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702"/>
            <a:ext cx="2057400" cy="585288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702"/>
            <a:ext cx="6019800" cy="585288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8930" y="3202693"/>
            <a:ext cx="585351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219482"/>
            <a:ext cx="8229600" cy="493890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2489"/>
            <a:ext cx="6858000" cy="1067047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295400" y="4268189"/>
            <a:ext cx="6781800" cy="1143265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400800" y="6356552"/>
            <a:ext cx="2286000" cy="365845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898648" y="6356552"/>
            <a:ext cx="3474720" cy="36584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9848" y="6356552"/>
            <a:ext cx="1520952" cy="36584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20054"/>
            <a:ext cx="7315200" cy="128045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20054"/>
            <a:ext cx="228600" cy="128045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53"/>
            <a:ext cx="8229600" cy="914612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219482"/>
            <a:ext cx="4041648" cy="493890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632198" y="1216434"/>
            <a:ext cx="4041648" cy="493890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53"/>
            <a:ext cx="8229600" cy="9146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86172"/>
            <a:ext cx="4040188" cy="685959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8202" y="1295700"/>
            <a:ext cx="4041775" cy="685959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134094"/>
            <a:ext cx="4038600" cy="40395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648200" y="2134094"/>
            <a:ext cx="4038600" cy="40395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53"/>
            <a:ext cx="8229600" cy="914612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71"/>
            <a:ext cx="2514600" cy="838395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324600" y="1219483"/>
            <a:ext cx="2514600" cy="4844584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59947" y="3324995"/>
            <a:ext cx="603643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304800" y="304871"/>
            <a:ext cx="5715000" cy="571632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973"/>
            <a:ext cx="8229600" cy="674844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57200" y="1905442"/>
            <a:ext cx="8229600" cy="42712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219483"/>
            <a:ext cx="8229600" cy="533524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972"/>
            <a:ext cx="182880" cy="68595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219483"/>
            <a:ext cx="8229600" cy="49114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400800" y="6357822"/>
            <a:ext cx="2289048" cy="36584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2015/3/9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898648" y="6357822"/>
            <a:ext cx="3505200" cy="36584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612648" y="6357822"/>
            <a:ext cx="1981200" cy="36584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4646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26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078" y="6468986"/>
            <a:ext cx="190894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1.png"/><Relationship Id="rId10" Type="http://schemas.openxmlformats.org/officeDocument/2006/relationships/image" Target="../media/image130.png"/><Relationship Id="rId4" Type="http://schemas.openxmlformats.org/officeDocument/2006/relationships/image" Target="../media/image72.png"/><Relationship Id="rId9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dirty="0" smtClean="0"/>
              <a:t>シミュレーテッドテンパリングによる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電子</a:t>
            </a:r>
            <a:r>
              <a:rPr lang="ja-JP" altLang="en-US" dirty="0" smtClean="0"/>
              <a:t>部品実装順序の最適化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法政</a:t>
            </a:r>
            <a:r>
              <a:rPr lang="ja-JP" altLang="en-US" dirty="0" smtClean="0"/>
              <a:t>大学大学院 中村將人</a:t>
            </a: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9" y="3307935"/>
            <a:ext cx="4928870" cy="3021965"/>
          </a:xfrm>
          <a:prstGeom prst="rect">
            <a:avLst/>
          </a:prstGeom>
        </p:spPr>
      </p:pic>
      <p:sp>
        <p:nvSpPr>
          <p:cNvPr id="3" name="下矢印 2"/>
          <p:cNvSpPr/>
          <p:nvPr/>
        </p:nvSpPr>
        <p:spPr>
          <a:xfrm>
            <a:off x="3312961" y="2963544"/>
            <a:ext cx="504056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851920" y="2970622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ja-JP" altLang="en-US" dirty="0" smtClean="0">
                    <a:latin typeface="+mj-ea"/>
                    <a:ea typeface="+mj-ea"/>
                  </a:rPr>
                  <a:t>解探索が進むにつれて，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ea typeface="+mj-ea"/>
                      </a:rPr>
                      <m:t>𝑇</m:t>
                    </m:r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は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/>
                        <a:ea typeface="+mj-ea"/>
                      </a:rPr>
                      <m:t>𝛼</m:t>
                    </m:r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により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r>
                  <a:rPr lang="ja-JP" altLang="en-US" dirty="0" smtClean="0">
                    <a:latin typeface="+mj-ea"/>
                    <a:ea typeface="+mj-ea"/>
                  </a:rPr>
                  <a:t>単調減少していくので</a:t>
                </a:r>
                <a:r>
                  <a:rPr lang="en-US" altLang="ja-JP" dirty="0" smtClean="0">
                    <a:latin typeface="+mj-ea"/>
                    <a:ea typeface="+mj-ea"/>
                  </a:rPr>
                  <a:t>…</a:t>
                </a:r>
                <a:endParaRPr lang="ja-JP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970622"/>
                <a:ext cx="4572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200" t="-6604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292080" y="4490303"/>
                <a:ext cx="3274779" cy="93610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 smtClean="0">
                    <a:latin typeface="+mj-ea"/>
                    <a:ea typeface="+mj-ea"/>
                  </a:rPr>
                  <a:t>改悪解の受理確率は限りなく</a:t>
                </a:r>
                <a:endParaRPr kumimoji="1" lang="en-US" altLang="ja-JP" dirty="0" smtClean="0">
                  <a:latin typeface="+mj-ea"/>
                  <a:ea typeface="+mj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  <a:ea typeface="+mj-ea"/>
                      </a:rPr>
                      <m:t>0</m:t>
                    </m:r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に近づく</a:t>
                </a:r>
                <a:endParaRPr kumimoji="1" lang="ja-JP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490303"/>
                <a:ext cx="3274779" cy="9361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34" y="50900"/>
            <a:ext cx="465582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Simulated Tempering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 41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681054" y="2520290"/>
                <a:ext cx="6984776" cy="3506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sz="1800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/>
                        <a:ea typeface="+mj-ea"/>
                      </a:rPr>
                      <m:t>𝑇</m:t>
                    </m:r>
                    <m:r>
                      <a:rPr lang="ja-JP" altLang="en-US" sz="1800" b="0" i="1" smtClean="0">
                        <a:latin typeface="Cambria Math"/>
                        <a:ea typeface="+mj-ea"/>
                      </a:rPr>
                      <m:t>や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冷却率</m:t>
                    </m:r>
                    <m:r>
                      <a:rPr lang="ja-JP" altLang="en-US" sz="1800" i="1" smtClean="0">
                        <a:latin typeface="Cambria Math"/>
                        <a:ea typeface="+mj-ea"/>
                      </a:rPr>
                      <m:t>𝛼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などの</m:t>
                    </m:r>
                    <m:r>
                      <a:rPr lang="ja-JP" altLang="en-US" sz="1800" i="1" smtClean="0">
                        <a:latin typeface="Cambria Math"/>
                        <a:ea typeface="+mj-ea"/>
                      </a:rPr>
                      <m:t>制御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パラメータ</m:t>
                    </m:r>
                    <m:r>
                      <a:rPr lang="ja-JP" altLang="en-US" sz="1800" b="0" i="1" smtClean="0">
                        <a:latin typeface="Cambria Math"/>
                        <a:ea typeface="+mj-ea"/>
                      </a:rPr>
                      <m:t>に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大きく</m:t>
                    </m:r>
                    <m:r>
                      <a:rPr lang="ja-JP" altLang="en-US" sz="1800" i="1" smtClean="0">
                        <a:latin typeface="Cambria Math"/>
                        <a:ea typeface="+mj-ea"/>
                      </a:rPr>
                      <m:t>依存</m:t>
                    </m:r>
                    <m:r>
                      <a:rPr lang="ja-JP" altLang="en-US" sz="1800" i="1">
                        <a:latin typeface="Cambria Math"/>
                        <a:ea typeface="+mj-ea"/>
                      </a:rPr>
                      <m:t>している</m:t>
                    </m:r>
                  </m:oMath>
                </a14:m>
                <a:endParaRPr lang="en-US" altLang="ja-JP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コンテンツ プレースホルダ 4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681054" y="2520290"/>
                <a:ext cx="6984776" cy="350636"/>
              </a:xfrm>
              <a:blipFill rotWithShape="1">
                <a:blip r:embed="rId2"/>
                <a:stretch>
                  <a:fillRect l="-175" t="-18966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661566" y="3501802"/>
            <a:ext cx="7848872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Century" panose="02040604050505020304" pitchFamily="18" charset="0"/>
              </a:rPr>
              <a:t>Simulated Tempering</a:t>
            </a:r>
            <a:endParaRPr kumimoji="1" lang="ja-JP" altLang="en-US" dirty="0">
              <a:latin typeface="Century" panose="02040604050505020304" pitchFamily="18" charset="0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1566" y="1269554"/>
            <a:ext cx="7848872" cy="93610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Century" panose="02040604050505020304" pitchFamily="18" charset="0"/>
              </a:rPr>
              <a:t>Simulated </a:t>
            </a:r>
            <a:r>
              <a:rPr lang="en-US" altLang="ja-JP" b="1" dirty="0" smtClean="0">
                <a:latin typeface="Century" panose="02040604050505020304" pitchFamily="18" charset="0"/>
              </a:rPr>
              <a:t>Annealing</a:t>
            </a:r>
            <a:endParaRPr kumimoji="1" lang="ja-JP" altLang="en-US" dirty="0">
              <a:latin typeface="Century" panose="02040604050505020304" pitchFamily="18" charset="0"/>
              <a:ea typeface="+mj-ea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960973" y="2438878"/>
            <a:ext cx="504056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コンテンツ プレースホルダ 41"/>
          <p:cNvSpPr txBox="1">
            <a:spLocks/>
          </p:cNvSpPr>
          <p:nvPr/>
        </p:nvSpPr>
        <p:spPr>
          <a:xfrm>
            <a:off x="650940" y="2903459"/>
            <a:ext cx="6984776" cy="3506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そこで</a:t>
            </a:r>
            <a:r>
              <a:rPr lang="en-US" altLang="ja-JP" sz="1800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Font typeface="Wingdings 3"/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  <p:sp>
        <p:nvSpPr>
          <p:cNvPr id="13" name="コンテンツ プレースホルダ 41"/>
          <p:cNvSpPr txBox="1">
            <a:spLocks/>
          </p:cNvSpPr>
          <p:nvPr/>
        </p:nvSpPr>
        <p:spPr>
          <a:xfrm>
            <a:off x="997921" y="4604201"/>
            <a:ext cx="7512517" cy="11521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●評価値を用いた重要温度の自動探索</a:t>
            </a:r>
            <a:endParaRPr lang="en-US" altLang="ja-JP" sz="18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j-ea"/>
                <a:ea typeface="+mj-ea"/>
              </a:rPr>
              <a:t>　　温度</a:t>
            </a:r>
            <a:r>
              <a:rPr lang="ja-JP" altLang="en-US" sz="1800" dirty="0">
                <a:latin typeface="+mj-ea"/>
                <a:ea typeface="+mj-ea"/>
              </a:rPr>
              <a:t>ごとの評価値を用いた重要温度の自動探索を行い</a:t>
            </a:r>
            <a:r>
              <a:rPr lang="ja-JP" altLang="en-US" sz="1800" dirty="0" smtClean="0">
                <a:latin typeface="+mj-ea"/>
                <a:ea typeface="+mj-ea"/>
              </a:rPr>
              <a:t>，</a:t>
            </a:r>
            <a:endParaRPr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j-ea"/>
                <a:ea typeface="+mj-ea"/>
              </a:rPr>
              <a:t>　</a:t>
            </a:r>
            <a:r>
              <a:rPr lang="ja-JP" altLang="en-US" sz="1800" dirty="0" smtClean="0">
                <a:latin typeface="+mj-ea"/>
                <a:ea typeface="+mj-ea"/>
              </a:rPr>
              <a:t>より</a:t>
            </a:r>
            <a:r>
              <a:rPr lang="ja-JP" altLang="en-US" sz="1800" dirty="0">
                <a:latin typeface="+mj-ea"/>
                <a:ea typeface="+mj-ea"/>
              </a:rPr>
              <a:t>効率的な</a:t>
            </a:r>
            <a:r>
              <a:rPr lang="ja-JP" altLang="en-US" sz="1800">
                <a:latin typeface="+mj-ea"/>
                <a:ea typeface="+mj-ea"/>
              </a:rPr>
              <a:t>解</a:t>
            </a:r>
            <a:r>
              <a:rPr lang="ja-JP" altLang="en-US" sz="1800" smtClean="0">
                <a:latin typeface="+mj-ea"/>
                <a:ea typeface="+mj-ea"/>
              </a:rPr>
              <a:t>探索を実現させる．</a:t>
            </a:r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Font typeface="Wingdings 3"/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6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64" y="489169"/>
            <a:ext cx="3636344" cy="580251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043608" y="189434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●</a:t>
            </a:r>
            <a:r>
              <a:rPr lang="en-US" altLang="ja-JP" dirty="0" smtClean="0">
                <a:latin typeface="+mj-ea"/>
                <a:ea typeface="+mj-ea"/>
              </a:rPr>
              <a:t>ST</a:t>
            </a:r>
            <a:r>
              <a:rPr lang="ja-JP" altLang="en-US" dirty="0" smtClean="0">
                <a:latin typeface="+mj-ea"/>
                <a:ea typeface="+mj-ea"/>
              </a:rPr>
              <a:t>のアルゴリズム</a:t>
            </a:r>
            <a:endParaRPr lang="ja-JP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/>
              <p:cNvSpPr/>
              <p:nvPr/>
            </p:nvSpPr>
            <p:spPr>
              <a:xfrm>
                <a:off x="4729510" y="189434"/>
                <a:ext cx="371742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dirty="0" smtClean="0">
                    <a:latin typeface="+mj-ea"/>
                    <a:ea typeface="+mj-ea"/>
                  </a:rPr>
                  <a:t>●各温度における総評価値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  <a:ea typeface="+mj-ea"/>
                      </a:rPr>
                      <m:t>𝐸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/>
                            <a:ea typeface="+mj-ea"/>
                          </a:rPr>
                          <m:t>𝑇</m:t>
                        </m:r>
                      </m:e>
                    </m:d>
                  </m:oMath>
                </a14:m>
                <a:endParaRPr lang="en-US" altLang="ja-JP" dirty="0" smtClean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10" y="189434"/>
                <a:ext cx="371742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75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014689"/>
            <a:ext cx="4176464" cy="47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実験方法</a:t>
            </a:r>
            <a:endParaRPr kumimoji="1" lang="ja-JP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286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359532" y="1275648"/>
                <a:ext cx="7884876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ja-JP" dirty="0" smtClean="0">
                    <a:latin typeface="+mj-ea"/>
                    <a:ea typeface="+mj-ea"/>
                  </a:rPr>
                  <a:t>部品</a:t>
                </a:r>
                <a:r>
                  <a:rPr lang="ja-JP" altLang="ja-JP" dirty="0">
                    <a:latin typeface="+mj-ea"/>
                    <a:ea typeface="+mj-ea"/>
                  </a:rPr>
                  <a:t>の</a:t>
                </a:r>
                <a:r>
                  <a:rPr lang="ja-JP" altLang="ja-JP" dirty="0" smtClean="0">
                    <a:latin typeface="Century" panose="02040604050505020304" pitchFamily="18" charset="0"/>
                    <a:ea typeface="+mj-ea"/>
                  </a:rPr>
                  <a:t>個数</a:t>
                </a:r>
                <a:r>
                  <a:rPr lang="en-US" altLang="ja-JP" dirty="0" smtClean="0">
                    <a:latin typeface="Century" panose="02040604050505020304" pitchFamily="18" charset="0"/>
                    <a:ea typeface="+mj-ea"/>
                  </a:rPr>
                  <a:t>P</a:t>
                </a:r>
                <a:r>
                  <a:rPr lang="ja-JP" altLang="ja-JP" dirty="0" smtClean="0">
                    <a:latin typeface="Century" panose="02040604050505020304" pitchFamily="18" charset="0"/>
                    <a:ea typeface="+mj-ea"/>
                  </a:rPr>
                  <a:t>が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10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（タスク数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3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），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50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（タスク数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13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），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100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（タスク数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25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）の問題をそれぞれ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5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問ずつ用意</a:t>
                </a:r>
                <a:r>
                  <a:rPr lang="ja-JP" altLang="ja-JP" dirty="0" smtClean="0">
                    <a:latin typeface="Century" panose="02040604050505020304" pitchFamily="18" charset="0"/>
                    <a:ea typeface="+mj-ea"/>
                  </a:rPr>
                  <a:t>し</a:t>
                </a:r>
                <a:r>
                  <a:rPr lang="ja-JP" altLang="en-US" dirty="0" smtClean="0">
                    <a:latin typeface="Century" panose="02040604050505020304" pitchFamily="18" charset="0"/>
                    <a:ea typeface="+mj-ea"/>
                  </a:rPr>
                  <a:t>比較実験を行った</a:t>
                </a:r>
                <a:r>
                  <a:rPr lang="ja-JP" altLang="ja-JP" dirty="0" smtClean="0">
                    <a:latin typeface="Century" panose="02040604050505020304" pitchFamily="18" charset="0"/>
                    <a:ea typeface="+mj-ea"/>
                  </a:rPr>
                  <a:t>．</a:t>
                </a:r>
                <a:endParaRPr lang="en-US" altLang="ja-JP" dirty="0" smtClean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 smtClean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>
                  <a:latin typeface="Century" panose="02040604050505020304" pitchFamily="18" charset="0"/>
                  <a:ea typeface="+mj-ea"/>
                </a:endParaRPr>
              </a:p>
              <a:p>
                <a:endParaRPr lang="ja-JP" altLang="ja-JP" dirty="0">
                  <a:latin typeface="Century" panose="02040604050505020304" pitchFamily="18" charset="0"/>
                  <a:ea typeface="+mj-ea"/>
                </a:endParaRPr>
              </a:p>
              <a:p>
                <a:r>
                  <a:rPr lang="ja-JP" altLang="en-US" dirty="0">
                    <a:latin typeface="Century" panose="02040604050505020304" pitchFamily="18" charset="0"/>
                    <a:ea typeface="+mj-ea"/>
                  </a:rPr>
                  <a:t>　</a:t>
                </a:r>
                <a:r>
                  <a:rPr lang="en-US" altLang="ja-JP" dirty="0" smtClean="0">
                    <a:latin typeface="Century" panose="02040604050505020304" pitchFamily="18" charset="0"/>
                    <a:ea typeface="+mj-ea"/>
                  </a:rPr>
                  <a:t>SA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では初期温度</a:t>
                </a:r>
                <a:r>
                  <a:rPr lang="en-US" altLang="ja-JP" dirty="0">
                    <a:latin typeface="Century" panose="02040604050505020304" pitchFamily="18" charset="0"/>
                    <a:ea typeface="+mj-ea"/>
                  </a:rPr>
                  <a:t>T=40</a:t>
                </a:r>
                <a:r>
                  <a:rPr lang="ja-JP" altLang="ja-JP" dirty="0" err="1">
                    <a:latin typeface="Century" panose="02040604050505020304" pitchFamily="18" charset="0"/>
                    <a:ea typeface="+mj-ea"/>
                  </a:rPr>
                  <a:t>，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冷却率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α</m:t>
                    </m:r>
                    <m:r>
                      <a:rPr lang="en-US" altLang="ja-JP">
                        <a:latin typeface="Cambria Math"/>
                        <a:ea typeface="+mj-ea"/>
                      </a:rPr>
                      <m:t>=0.999</m:t>
                    </m:r>
                  </m:oMath>
                </a14:m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に設定した</a:t>
                </a:r>
                <a:r>
                  <a:rPr lang="ja-JP" altLang="ja-JP" dirty="0" smtClean="0">
                    <a:latin typeface="Century" panose="02040604050505020304" pitchFamily="18" charset="0"/>
                    <a:ea typeface="+mj-ea"/>
                  </a:rPr>
                  <a:t>．</a:t>
                </a:r>
                <a:endParaRPr lang="en-US" altLang="ja-JP" dirty="0" smtClean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 smtClean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 smtClean="0">
                  <a:latin typeface="Century" panose="02040604050505020304" pitchFamily="18" charset="0"/>
                  <a:ea typeface="+mj-ea"/>
                </a:endParaRPr>
              </a:p>
              <a:p>
                <a:endParaRPr lang="ja-JP" altLang="ja-JP" dirty="0">
                  <a:latin typeface="Century" panose="02040604050505020304" pitchFamily="18" charset="0"/>
                  <a:ea typeface="+mj-ea"/>
                </a:endParaRPr>
              </a:p>
              <a:p>
                <a:r>
                  <a:rPr lang="ja-JP" altLang="en-US" dirty="0" smtClean="0">
                    <a:latin typeface="Century" panose="02040604050505020304" pitchFamily="18" charset="0"/>
                    <a:ea typeface="+mj-ea"/>
                  </a:rPr>
                  <a:t>　</a:t>
                </a:r>
                <a:r>
                  <a:rPr lang="en-US" altLang="ja-JP" dirty="0" smtClean="0">
                    <a:latin typeface="Century" panose="02040604050505020304" pitchFamily="18" charset="0"/>
                    <a:ea typeface="+mj-ea"/>
                  </a:rPr>
                  <a:t>ST</a:t>
                </a:r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では重要温度に設定し一定時間処理を行った後，冷却率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α</m:t>
                    </m:r>
                    <m:r>
                      <a:rPr lang="en-US" altLang="ja-JP">
                        <a:latin typeface="Cambria Math"/>
                        <a:ea typeface="+mj-ea"/>
                      </a:rPr>
                      <m:t>=0.999</m:t>
                    </m:r>
                  </m:oMath>
                </a14:m>
                <a:r>
                  <a:rPr lang="ja-JP" altLang="ja-JP" dirty="0">
                    <a:latin typeface="Century" panose="02040604050505020304" pitchFamily="18" charset="0"/>
                    <a:ea typeface="+mj-ea"/>
                  </a:rPr>
                  <a:t>を用いて，解を収束させた</a:t>
                </a:r>
                <a:r>
                  <a:rPr lang="ja-JP" altLang="ja-JP" dirty="0" smtClean="0">
                    <a:latin typeface="Century" panose="02040604050505020304" pitchFamily="18" charset="0"/>
                    <a:ea typeface="+mj-ea"/>
                  </a:rPr>
                  <a:t>．</a:t>
                </a:r>
                <a:endParaRPr lang="en-US" altLang="ja-JP" dirty="0" smtClean="0">
                  <a:latin typeface="Century" panose="02040604050505020304" pitchFamily="18" charset="0"/>
                  <a:ea typeface="+mj-ea"/>
                </a:endParaRPr>
              </a:p>
              <a:p>
                <a:endParaRPr lang="en-US" altLang="ja-JP" dirty="0">
                  <a:latin typeface="Century" panose="02040604050505020304" pitchFamily="18" charset="0"/>
                  <a:ea typeface="+mj-ea"/>
                </a:endParaRPr>
              </a:p>
              <a:p>
                <a:r>
                  <a:rPr lang="ja-JP" altLang="en-US" dirty="0" smtClean="0">
                    <a:latin typeface="Century" panose="02040604050505020304" pitchFamily="18" charset="0"/>
                    <a:ea typeface="+mj-ea"/>
                  </a:rPr>
                  <a:t>●</a:t>
                </a:r>
                <a:r>
                  <a:rPr lang="en-US" altLang="ja-JP" dirty="0" smtClean="0">
                    <a:latin typeface="Century" panose="02040604050505020304" pitchFamily="18" charset="0"/>
                    <a:ea typeface="+mj-ea"/>
                  </a:rPr>
                  <a:t>SA</a:t>
                </a:r>
                <a:r>
                  <a:rPr lang="ja-JP" altLang="en-US" dirty="0" smtClean="0">
                    <a:latin typeface="Century" panose="02040604050505020304" pitchFamily="18" charset="0"/>
                    <a:ea typeface="+mj-ea"/>
                  </a:rPr>
                  <a:t>と</a:t>
                </a:r>
                <a:r>
                  <a:rPr lang="en-US" altLang="ja-JP" dirty="0" smtClean="0">
                    <a:latin typeface="Century" panose="02040604050505020304" pitchFamily="18" charset="0"/>
                    <a:ea typeface="+mj-ea"/>
                  </a:rPr>
                  <a:t>ST</a:t>
                </a:r>
                <a:r>
                  <a:rPr lang="ja-JP" altLang="en-US" dirty="0" smtClean="0">
                    <a:latin typeface="Century" panose="02040604050505020304" pitchFamily="18" charset="0"/>
                    <a:ea typeface="+mj-ea"/>
                  </a:rPr>
                  <a:t>でフェアな比較を行うため，計算回数を統一した．</a:t>
                </a:r>
                <a:endParaRPr lang="ja-JP" altLang="ja-JP" dirty="0">
                  <a:latin typeface="Century" panose="02040604050505020304" pitchFamily="18" charset="0"/>
                  <a:ea typeface="+mj-ea"/>
                </a:endParaRPr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1275648"/>
                <a:ext cx="7884876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696" t="-1004" r="-619" b="-12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474471" y="1984655"/>
            <a:ext cx="3960440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entury" panose="02040604050505020304" pitchFamily="18" charset="0"/>
              </a:rPr>
              <a:t>Simulated Annealing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4471" y="3416476"/>
            <a:ext cx="3960440" cy="7920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Century" panose="02040604050505020304" pitchFamily="18" charset="0"/>
              </a:rPr>
              <a:t>Simulated Tempering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32031" y="5882712"/>
            <a:ext cx="216024" cy="21602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59832" y="58060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 smtClean="0">
                <a:latin typeface="+mj-ea"/>
              </a:rPr>
              <a:t>SA</a:t>
            </a:r>
            <a:r>
              <a:rPr lang="ja-JP" altLang="en-US" dirty="0" smtClean="0">
                <a:latin typeface="+mj-ea"/>
              </a:rPr>
              <a:t>と</a:t>
            </a:r>
            <a:r>
              <a:rPr lang="en-US" altLang="ja-JP" dirty="0" smtClean="0">
                <a:latin typeface="+mj-ea"/>
              </a:rPr>
              <a:t>ST</a:t>
            </a:r>
            <a:r>
              <a:rPr lang="ja-JP" altLang="en-US" dirty="0" smtClean="0">
                <a:latin typeface="+mj-ea"/>
              </a:rPr>
              <a:t>を比較し，コストが小さい方</a:t>
            </a:r>
            <a:endParaRPr lang="en-US" altLang="ja-JP" dirty="0">
              <a:latin typeface="+mj-ea"/>
            </a:endParaRPr>
          </a:p>
        </p:txBody>
      </p:sp>
      <p:pic>
        <p:nvPicPr>
          <p:cNvPr id="7" name="図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73582"/>
            <a:ext cx="7416824" cy="4397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29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85468" y="2061642"/>
            <a:ext cx="7902956" cy="15841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9532" y="127564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ja-JP" altLang="en-US" dirty="0" smtClean="0">
                <a:latin typeface="+mj-ea"/>
                <a:ea typeface="+mj-ea"/>
              </a:rPr>
              <a:t>以上の結果から</a:t>
            </a:r>
            <a:r>
              <a:rPr lang="en-US" altLang="ja-JP" dirty="0" smtClean="0">
                <a:latin typeface="+mj-ea"/>
                <a:ea typeface="+mj-ea"/>
              </a:rPr>
              <a:t>ST</a:t>
            </a:r>
            <a:r>
              <a:rPr lang="ja-JP" altLang="en-US" dirty="0" smtClean="0">
                <a:latin typeface="+mj-ea"/>
                <a:ea typeface="+mj-ea"/>
              </a:rPr>
              <a:t>の有効性が示されたといえる．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9532" y="1773610"/>
            <a:ext cx="2772308" cy="3960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SA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55576" y="227766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●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メリット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　局所解に陥りにくい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●</a:t>
            </a:r>
            <a:r>
              <a:rPr lang="ja-JP" altLang="en-US" dirty="0" smtClean="0">
                <a:solidFill>
                  <a:srgbClr val="0070C0"/>
                </a:solidFill>
                <a:latin typeface="+mj-ea"/>
                <a:ea typeface="+mj-ea"/>
              </a:rPr>
              <a:t>デメリット</a:t>
            </a:r>
            <a:endParaRPr lang="en-US" altLang="ja-JP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　問題ごとに最適な温度スケジュールを設定することが非常に難しい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17" name="下矢印 16"/>
          <p:cNvSpPr/>
          <p:nvPr/>
        </p:nvSpPr>
        <p:spPr>
          <a:xfrm>
            <a:off x="1115616" y="3789834"/>
            <a:ext cx="504056" cy="432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 41"/>
          <p:cNvSpPr txBox="1">
            <a:spLocks/>
          </p:cNvSpPr>
          <p:nvPr/>
        </p:nvSpPr>
        <p:spPr>
          <a:xfrm>
            <a:off x="1745686" y="3830540"/>
            <a:ext cx="6984776" cy="3506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それに対して</a:t>
            </a:r>
            <a:r>
              <a:rPr lang="en-US" altLang="ja-JP" sz="1800" dirty="0" smtClean="0">
                <a:solidFill>
                  <a:srgbClr val="FF0000"/>
                </a:solidFill>
                <a:latin typeface="+mj-ea"/>
                <a:ea typeface="+mj-ea"/>
              </a:rPr>
              <a:t>ST</a:t>
            </a:r>
            <a:r>
              <a:rPr lang="ja-JP" altLang="en-US" sz="1800" dirty="0" smtClean="0">
                <a:solidFill>
                  <a:srgbClr val="FF0000"/>
                </a:solidFill>
                <a:latin typeface="+mj-ea"/>
                <a:ea typeface="+mj-ea"/>
              </a:rPr>
              <a:t>では</a:t>
            </a:r>
            <a:r>
              <a:rPr lang="en-US" altLang="ja-JP" sz="1800" dirty="0" smtClean="0">
                <a:solidFill>
                  <a:srgbClr val="FF0000"/>
                </a:solidFill>
                <a:latin typeface="+mj-ea"/>
                <a:ea typeface="+mj-ea"/>
              </a:rPr>
              <a:t>…</a:t>
            </a:r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Font typeface="Wingdings 3"/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76506" y="4611282"/>
            <a:ext cx="7902956" cy="10507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50570" y="4323250"/>
            <a:ext cx="2772308" cy="3960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j-ea"/>
                <a:ea typeface="+mj-ea"/>
              </a:rPr>
              <a:t>ST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746614" y="4827306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温度ごとの評価値を用いた重要温度の自動探索を行い，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より効率的な解探索</a:t>
            </a:r>
            <a:r>
              <a:rPr lang="ja-JP" altLang="en-US" dirty="0" smtClean="0">
                <a:latin typeface="+mj-ea"/>
                <a:ea typeface="+mj-ea"/>
              </a:rPr>
              <a:t>が実現された．</a:t>
            </a:r>
            <a:endParaRPr lang="en-US" altLang="ja-JP" dirty="0" smtClean="0">
              <a:latin typeface="+mj-ea"/>
              <a:ea typeface="+mj-ea"/>
            </a:endParaRPr>
          </a:p>
        </p:txBody>
      </p:sp>
      <p:sp>
        <p:nvSpPr>
          <p:cNvPr id="22" name="コンテンツ プレースホルダ 41"/>
          <p:cNvSpPr txBox="1">
            <a:spLocks/>
          </p:cNvSpPr>
          <p:nvPr/>
        </p:nvSpPr>
        <p:spPr>
          <a:xfrm>
            <a:off x="755576" y="5806058"/>
            <a:ext cx="6984776" cy="3506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1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1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1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1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ja-JP" altLang="en-US" sz="1800" dirty="0" smtClean="0">
                <a:latin typeface="+mj-ea"/>
                <a:ea typeface="+mj-ea"/>
              </a:rPr>
              <a:t>従って，</a:t>
            </a:r>
            <a:r>
              <a:rPr lang="en-US" altLang="ja-JP" sz="1800" dirty="0" smtClean="0">
                <a:latin typeface="+mj-ea"/>
                <a:ea typeface="+mj-ea"/>
              </a:rPr>
              <a:t>ST</a:t>
            </a:r>
            <a:r>
              <a:rPr lang="ja-JP" altLang="en-US" sz="1800" dirty="0" smtClean="0">
                <a:latin typeface="+mj-ea"/>
                <a:ea typeface="+mj-ea"/>
              </a:rPr>
              <a:t>の有効性が確認できる結果となったと考えられる．</a:t>
            </a:r>
            <a:endParaRPr lang="en-US" altLang="ja-JP" sz="1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67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152435"/>
            <a:ext cx="8229600" cy="99083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今後の</a:t>
            </a:r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52860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10" name="図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52" y="4103135"/>
            <a:ext cx="3964516" cy="215772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354828" y="119754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+mj-ea"/>
              </a:rPr>
              <a:t>●</a:t>
            </a:r>
            <a:r>
              <a:rPr lang="ja-JP" altLang="en-US" dirty="0">
                <a:solidFill>
                  <a:srgbClr val="FF0000"/>
                </a:solidFill>
                <a:latin typeface="+mj-ea"/>
              </a:rPr>
              <a:t>温度ごとの評価値分布に対して，正規分布による近似を行う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</a:rPr>
              <a:t>．</a:t>
            </a:r>
          </a:p>
        </p:txBody>
      </p:sp>
      <p:pic>
        <p:nvPicPr>
          <p:cNvPr id="6" name="図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44979"/>
            <a:ext cx="5760640" cy="2000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正方形/長方形 6"/>
          <p:cNvSpPr/>
          <p:nvPr/>
        </p:nvSpPr>
        <p:spPr>
          <a:xfrm>
            <a:off x="359532" y="370853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j-ea"/>
              </a:rPr>
              <a:t>●</a:t>
            </a:r>
            <a:r>
              <a:rPr lang="ja-JP" altLang="en-US" dirty="0">
                <a:solidFill>
                  <a:srgbClr val="FF0000"/>
                </a:solidFill>
                <a:latin typeface="+mj-ea"/>
              </a:rPr>
              <a:t>より実際の表面実装機のシミュレーションに近づける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</a:rPr>
              <a:t>．</a:t>
            </a:r>
            <a:endParaRPr lang="en-US" altLang="ja-JP" dirty="0">
              <a:latin typeface="+mj-ea"/>
            </a:endParaRPr>
          </a:p>
        </p:txBody>
      </p:sp>
      <p:pic>
        <p:nvPicPr>
          <p:cNvPr id="9" name="図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866"/>
            <a:ext cx="4280400" cy="220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846934" y="2202668"/>
            <a:ext cx="4176464" cy="38914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研究の</a:t>
            </a:r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pic>
        <p:nvPicPr>
          <p:cNvPr id="35844" name="Picture 4" descr="http://www.yadoreserve.co.jp/006_014ttr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68" y="4080948"/>
            <a:ext cx="3300244" cy="232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4608476" y="1600325"/>
            <a:ext cx="377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⇒ 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組合せ最適化問題</a:t>
            </a:r>
            <a:r>
              <a:rPr lang="ja-JP" altLang="en-US" dirty="0" smtClean="0">
                <a:latin typeface="+mj-ea"/>
                <a:ea typeface="+mj-ea"/>
              </a:rPr>
              <a:t>として捉える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7091" y="1581836"/>
            <a:ext cx="3961385" cy="40630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j-ea"/>
                <a:ea typeface="+mj-ea"/>
              </a:rPr>
              <a:t>表面</a:t>
            </a:r>
            <a:r>
              <a:rPr lang="ja-JP" altLang="en-US" dirty="0" smtClean="0">
                <a:latin typeface="+mj-ea"/>
                <a:ea typeface="+mj-ea"/>
              </a:rPr>
              <a:t>実装機の電子部品実装順序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48" y="2330114"/>
            <a:ext cx="3862236" cy="13787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シミュレーテッドアニーリング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Simulated Annealing</a:t>
            </a:r>
            <a:r>
              <a:rPr lang="ja-JP" altLang="en-US" dirty="0" smtClean="0">
                <a:latin typeface="+mj-ea"/>
                <a:ea typeface="+mj-ea"/>
              </a:rPr>
              <a:t>：</a:t>
            </a:r>
            <a:r>
              <a:rPr lang="en-US" altLang="ja-JP" dirty="0" smtClean="0">
                <a:latin typeface="+mj-ea"/>
                <a:ea typeface="+mj-ea"/>
              </a:rPr>
              <a:t>SA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004048" y="3864989"/>
            <a:ext cx="3862236" cy="137877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j-ea"/>
                <a:ea typeface="+mj-ea"/>
              </a:rPr>
              <a:t>シミュレーテッド</a:t>
            </a:r>
            <a:r>
              <a:rPr lang="ja-JP" altLang="en-US" dirty="0">
                <a:latin typeface="+mj-ea"/>
                <a:ea typeface="+mj-ea"/>
              </a:rPr>
              <a:t>テンパリング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algn="ctr"/>
            <a:r>
              <a:rPr lang="en-US" altLang="ja-JP" dirty="0" smtClean="0">
                <a:latin typeface="+mj-ea"/>
                <a:ea typeface="+mj-ea"/>
              </a:rPr>
              <a:t>Simulated Tempering</a:t>
            </a:r>
            <a:r>
              <a:rPr lang="ja-JP" altLang="en-US" dirty="0" smtClean="0">
                <a:latin typeface="+mj-ea"/>
                <a:ea typeface="+mj-ea"/>
              </a:rPr>
              <a:t>：</a:t>
            </a:r>
            <a:r>
              <a:rPr lang="en-US" altLang="ja-JP" dirty="0" smtClean="0">
                <a:latin typeface="+mj-ea"/>
                <a:ea typeface="+mj-ea"/>
              </a:rPr>
              <a:t>ST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2668"/>
            <a:ext cx="4320480" cy="3966086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68144" y="5446018"/>
            <a:ext cx="2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SA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・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ST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の性能比較</a:t>
            </a:r>
            <a:endParaRPr kumimoji="1" lang="ja-JP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8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表面実装機</a:t>
            </a:r>
            <a:endParaRPr kumimoji="1" lang="ja-JP" altLang="en-US" dirty="0"/>
          </a:p>
        </p:txBody>
      </p:sp>
      <p:sp>
        <p:nvSpPr>
          <p:cNvPr id="52" name="コンテンツ プレースホルダー 51"/>
          <p:cNvSpPr txBox="1">
            <a:spLocks noGrp="1"/>
          </p:cNvSpPr>
          <p:nvPr>
            <p:ph sz="quarter" idx="1"/>
          </p:nvPr>
        </p:nvSpPr>
        <p:spPr>
          <a:xfrm>
            <a:off x="539552" y="1242690"/>
            <a:ext cx="8229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ja-JP" altLang="en-US" sz="1800" dirty="0" smtClean="0">
                <a:latin typeface="+mj-ea"/>
                <a:ea typeface="+mj-ea"/>
              </a:rPr>
              <a:t>表面実装とは部品をプリント基板に実装する技術である．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j-ea"/>
                <a:ea typeface="+mj-ea"/>
              </a:rPr>
              <a:t>現在ではほとんどの製品の電子回路で採用されている．</a:t>
            </a:r>
            <a:endParaRPr kumimoji="1" lang="ja-JP" altLang="en-US" sz="1800" dirty="0">
              <a:latin typeface="+mj-ea"/>
              <a:ea typeface="+mj-ea"/>
            </a:endParaRPr>
          </a:p>
        </p:txBody>
      </p:sp>
      <p:pic>
        <p:nvPicPr>
          <p:cNvPr id="5122" name="Picture 2" descr="http://techon.nikkeibp.co.jp/article/NEWS/20090108/163803/yamaha-ys12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71" y="2025588"/>
            <a:ext cx="3168352" cy="37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encrypted-tbn2.gstatic.com/images?q=tbn:ANd9GcTX8TlQyyYhD3wR8EhXRm7RNopDWWV2Iy-PTm3BK3cSE3jMH6Xr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9099"/>
            <a:ext cx="3456384" cy="31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531174" y="5909424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dirty="0" smtClean="0">
                <a:latin typeface="+mj-ea"/>
                <a:ea typeface="+mj-ea"/>
              </a:rPr>
              <a:t>ヤマハ発電機株式会社 </a:t>
            </a:r>
            <a:r>
              <a:rPr lang="ja-JP" altLang="en-US" dirty="0">
                <a:latin typeface="+mj-ea"/>
                <a:ea typeface="+mj-ea"/>
              </a:rPr>
              <a:t>表面</a:t>
            </a:r>
            <a:r>
              <a:rPr lang="ja-JP" altLang="en-US" dirty="0" smtClean="0">
                <a:latin typeface="+mj-ea"/>
                <a:ea typeface="+mj-ea"/>
              </a:rPr>
              <a:t>実装機（チップマウンター）</a:t>
            </a:r>
            <a:endParaRPr lang="ja-JP" altLang="ja-JP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0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>
            <a:spLocks noChangeAspect="1"/>
          </p:cNvSpPr>
          <p:nvPr/>
        </p:nvSpPr>
        <p:spPr>
          <a:xfrm>
            <a:off x="2295036" y="4725938"/>
            <a:ext cx="341845" cy="1152128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>
            <a:spLocks noChangeAspect="1"/>
          </p:cNvSpPr>
          <p:nvPr/>
        </p:nvSpPr>
        <p:spPr>
          <a:xfrm>
            <a:off x="3224656" y="4725938"/>
            <a:ext cx="341845" cy="1152128"/>
          </a:xfrm>
          <a:prstGeom prst="rect">
            <a:avLst/>
          </a:prstGeom>
          <a:solidFill>
            <a:srgbClr val="0070C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>
            <a:spLocks noChangeAspect="1"/>
          </p:cNvSpPr>
          <p:nvPr/>
        </p:nvSpPr>
        <p:spPr>
          <a:xfrm>
            <a:off x="4154276" y="4725938"/>
            <a:ext cx="341845" cy="1152128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>
            <a:spLocks noChangeAspect="1"/>
          </p:cNvSpPr>
          <p:nvPr/>
        </p:nvSpPr>
        <p:spPr>
          <a:xfrm>
            <a:off x="5083896" y="4725938"/>
            <a:ext cx="341845" cy="1152128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463832" y="5906658"/>
            <a:ext cx="1141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/>
              <a:t>カセット</a:t>
            </a:r>
            <a:endParaRPr lang="ja-JP" altLang="en-US" sz="2400" dirty="0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01" y="4653930"/>
            <a:ext cx="3315950" cy="603454"/>
          </a:xfrm>
          <a:prstGeom prst="rect">
            <a:avLst/>
          </a:prstGeom>
        </p:spPr>
      </p:pic>
      <p:cxnSp>
        <p:nvCxnSpPr>
          <p:cNvPr id="21" name="直線矢印コネクタ 20"/>
          <p:cNvCxnSpPr/>
          <p:nvPr/>
        </p:nvCxnSpPr>
        <p:spPr>
          <a:xfrm>
            <a:off x="1547664" y="4509914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289501" y="4140582"/>
                <a:ext cx="13473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 smtClean="0"/>
                  <a:t>ノズル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01" y="4140582"/>
                <a:ext cx="134738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240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1207418" y="477466"/>
            <a:ext cx="6696744" cy="33123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585431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87764" y="204133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588224" y="285643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983200" y="191762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051052" y="155200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4360146" y="296444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128802" y="3328296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プリント基板</a:t>
            </a:r>
            <a:endParaRPr lang="ja-JP" altLang="en-US" sz="2400" dirty="0"/>
          </a:p>
        </p:txBody>
      </p:sp>
      <p:sp>
        <p:nvSpPr>
          <p:cNvPr id="38" name="正方形/長方形 37"/>
          <p:cNvSpPr>
            <a:spLocks noChangeAspect="1"/>
          </p:cNvSpPr>
          <p:nvPr/>
        </p:nvSpPr>
        <p:spPr>
          <a:xfrm>
            <a:off x="2074888" y="2964446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3003788" y="3306455"/>
            <a:ext cx="220148" cy="23186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395578" y="5969374"/>
            <a:ext cx="0" cy="275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4932040" y="6888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基板の目的の位置</a:t>
            </a:r>
            <a:endParaRPr lang="ja-JP" altLang="en-US" sz="2400" dirty="0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5159064" y="1136607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251520" y="147756"/>
                <a:ext cx="4271123" cy="14131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吸着順序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7756"/>
                <a:ext cx="4271123" cy="1413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4716016" y="147755"/>
                <a:ext cx="4271123" cy="141318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 smtClean="0">
                    <a:latin typeface="+mj-ea"/>
                  </a:rPr>
                  <a:t>装着順序</a:t>
                </a:r>
                <a:endParaRPr lang="en-US" altLang="ja-JP" sz="2400" dirty="0" smtClean="0">
                  <a:latin typeface="+mj-ea"/>
                </a:endParaRPr>
              </a:p>
              <a:p>
                <a:pPr algn="ctr"/>
                <a:r>
                  <a:rPr lang="ja-JP" altLang="en-US" sz="2400" dirty="0" smtClean="0">
                    <a:latin typeface="+mj-ea"/>
                  </a:rPr>
                  <a:t>①緑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②青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2400" dirty="0" smtClean="0">
                    <a:latin typeface="+mj-ea"/>
                  </a:rPr>
                  <a:t>③赤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 smtClean="0">
                    <a:latin typeface="+mj-ea"/>
                  </a:rPr>
                  <a:t>④黄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sz="2400" dirty="0" smtClean="0">
                  <a:latin typeface="+mj-ea"/>
                </a:endParaRPr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47755"/>
                <a:ext cx="4271123" cy="14131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中かっこ 3"/>
          <p:cNvSpPr/>
          <p:nvPr/>
        </p:nvSpPr>
        <p:spPr>
          <a:xfrm rot="16200000">
            <a:off x="4283968" y="-2186830"/>
            <a:ext cx="576064" cy="835292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2934609" y="2565698"/>
                <a:ext cx="3274779" cy="57606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 smtClean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/>
                        <a:ea typeface="+mj-ea"/>
                      </a:rPr>
                      <m:t>x</m:t>
                    </m:r>
                  </m:oMath>
                </a14:m>
                <a:endParaRPr kumimoji="1" lang="ja-JP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09" y="2565698"/>
                <a:ext cx="3274779" cy="576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下矢印 6"/>
          <p:cNvSpPr/>
          <p:nvPr/>
        </p:nvSpPr>
        <p:spPr>
          <a:xfrm>
            <a:off x="4247961" y="3213278"/>
            <a:ext cx="648073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251517" y="3933850"/>
                <a:ext cx="8640960" cy="1053094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/>
                      </a:rPr>
                      <m:t>コスト関数</m:t>
                    </m:r>
                    <m:r>
                      <m:rPr>
                        <m:sty m:val="p"/>
                      </m:rPr>
                      <a:rPr lang="en-US" altLang="ja-JP" sz="240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ja-JP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ja-JP" altLang="en-US" sz="2400" i="1">
                        <a:latin typeface="Cambria Math"/>
                      </a:rPr>
                      <m:t>：</m:t>
                    </m:r>
                  </m:oMath>
                </a14:m>
                <a:r>
                  <a:rPr lang="ja-JP" altLang="en-US" sz="2400" dirty="0"/>
                  <a:t>全部品実装までにアームが移動する総移動距離</a:t>
                </a:r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7" y="3933850"/>
                <a:ext cx="8640960" cy="10530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88308" y="5180477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+mj-ea"/>
                <a:ea typeface="+mj-ea"/>
              </a:rPr>
              <a:t>⇒ 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部品の吸着順・装着順・ノズル番号を最適化することにより，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   アームの総移動距離が最小化され，生産性向上に結びつく．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32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電子部品実装における距離計算の方法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483768" y="1089306"/>
                <a:ext cx="3960440" cy="1559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36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36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/>
                                  </a:rPr>
                                  <m:t>8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089306"/>
                <a:ext cx="3960440" cy="15592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605814" y="1149069"/>
            <a:ext cx="158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+mj-ea"/>
                <a:ea typeface="+mj-ea"/>
              </a:rPr>
              <a:t>ノズル番号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2195736" y="1349124"/>
            <a:ext cx="568906" cy="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620626" y="1549272"/>
            <a:ext cx="3672408" cy="1268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81066" y="2097651"/>
            <a:ext cx="1728192" cy="46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各部品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60386" y="2951454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𝑃𝑥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/>
                      </a:rPr>
                      <m:t>,</m:t>
                    </m:r>
                    <m:r>
                      <a:rPr lang="en-US" altLang="ja-JP" sz="2000" i="1">
                        <a:latin typeface="Cambria Math"/>
                      </a:rPr>
                      <m:t>𝑃𝑦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kumimoji="1" lang="ja-JP" altLang="en-US" sz="2000" dirty="0" smtClean="0"/>
                  <a:t>の基板上での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座標</a:t>
                </a:r>
                <a:r>
                  <a:rPr kumimoji="1" lang="en-US" altLang="ja-JP" sz="2000" dirty="0" smtClean="0"/>
                  <a:t>,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座標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2951454"/>
                <a:ext cx="7128792" cy="400203"/>
              </a:xfrm>
              <a:prstGeom prst="rect">
                <a:avLst/>
              </a:prstGeom>
              <a:blipFill rotWithShape="1">
                <a:blip r:embed="rId5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60386" y="3351657"/>
                <a:ext cx="8136904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𝐶𝑥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/>
                      </a:rPr>
                      <m:t>,</m:t>
                    </m:r>
                    <m:r>
                      <a:rPr lang="en-US" altLang="ja-JP" sz="2000" i="1">
                        <a:latin typeface="Cambria Math"/>
                      </a:rPr>
                      <m:t>𝐶𝑦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i="1">
                        <a:latin typeface="Cambria Math"/>
                      </a:rPr>
                      <m:t>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</a:rPr>
                      <m:t>𝑎</m:t>
                    </m:r>
                    <m:r>
                      <a:rPr kumimoji="1" lang="ja-JP" altLang="en-US" sz="2000" b="0" i="1" smtClean="0">
                        <a:latin typeface="Cambria Math"/>
                      </a:rPr>
                      <m:t>を</m:t>
                    </m:r>
                    <m:r>
                      <a:rPr lang="ja-JP" altLang="en-US" sz="2000" i="1">
                        <a:latin typeface="Cambria Math"/>
                      </a:rPr>
                      <m:t>吸着</m:t>
                    </m:r>
                    <m:r>
                      <a:rPr lang="ja-JP" altLang="en-US" sz="2000" i="1" smtClean="0">
                        <a:latin typeface="Cambria Math"/>
                      </a:rPr>
                      <m:t>した</m:t>
                    </m:r>
                  </m:oMath>
                </a14:m>
                <a:r>
                  <a:rPr lang="ja-JP" altLang="en-US" sz="2000" dirty="0" smtClean="0"/>
                  <a:t>カセット</a:t>
                </a:r>
                <a:r>
                  <a:rPr lang="ja-JP" altLang="en-US" sz="2000" dirty="0"/>
                  <a:t>の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座標</a:t>
                </a:r>
                <a:r>
                  <a:rPr lang="en-US" altLang="ja-JP" sz="2000" dirty="0"/>
                  <a:t>,</a:t>
                </a: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座標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3351657"/>
                <a:ext cx="8136904" cy="400203"/>
              </a:xfrm>
              <a:prstGeom prst="rect">
                <a:avLst/>
              </a:prstGeom>
              <a:blipFill rotWithShape="1">
                <a:blip r:embed="rId6"/>
                <a:stretch>
                  <a:fillRect t="-1076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60386" y="3736039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𝑂𝑥</m:t>
                    </m:r>
                    <m:r>
                      <a:rPr lang="en-US" altLang="ja-JP" sz="2000" b="0" i="1" smtClean="0">
                        <a:latin typeface="Cambria Math"/>
                      </a:rPr>
                      <m:t>,</m:t>
                    </m:r>
                    <m:r>
                      <a:rPr lang="en-US" altLang="ja-JP" sz="2000" b="0" i="1" smtClean="0">
                        <a:latin typeface="Cambria Math"/>
                      </a:rPr>
                      <m:t>𝑂𝑦</m:t>
                    </m:r>
                    <m:r>
                      <a:rPr lang="en-US" altLang="ja-JP" sz="2000" b="0" i="1" smtClean="0">
                        <a:latin typeface="Cambria Math"/>
                      </a:rPr>
                      <m:t>            :</m:t>
                    </m:r>
                  </m:oMath>
                </a14:m>
                <a:r>
                  <a:rPr kumimoji="1" lang="ja-JP" altLang="en-US" sz="2000" dirty="0" smtClean="0"/>
                  <a:t>原点の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000" dirty="0" smtClean="0"/>
                  <a:t>座標</a:t>
                </a:r>
                <a:r>
                  <a:rPr lang="en-US" altLang="ja-JP" sz="2000" dirty="0" smtClean="0"/>
                  <a:t>,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座標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3736039"/>
                <a:ext cx="7128792" cy="400203"/>
              </a:xfrm>
              <a:prstGeom prst="rect">
                <a:avLst/>
              </a:prstGeom>
              <a:blipFill rotWithShape="1">
                <a:blip r:embed="rId7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460385" y="4089682"/>
                <a:ext cx="4807983" cy="40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ja-JP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000" dirty="0" smtClean="0"/>
                  <a:t>軸方向の直線距離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5" y="4089682"/>
                <a:ext cx="4807983" cy="400203"/>
              </a:xfrm>
              <a:prstGeom prst="rect">
                <a:avLst/>
              </a:prstGeom>
              <a:blipFill rotWithShape="1">
                <a:blip r:embed="rId8"/>
                <a:stretch>
                  <a:fillRect t="-10606" r="-38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460386" y="4489885"/>
                <a:ext cx="4849276" cy="400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𝑑𝑦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ja-JP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ja-JP" sz="2000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ja-JP" altLang="en-US" sz="2000" dirty="0" smtClean="0"/>
                  <a:t>軸</a:t>
                </a:r>
                <a:r>
                  <a:rPr lang="ja-JP" altLang="en-US" sz="2000" dirty="0"/>
                  <a:t>方向の直線</a:t>
                </a:r>
                <a:r>
                  <a:rPr lang="ja-JP" altLang="en-US" sz="2000" dirty="0" smtClean="0"/>
                  <a:t>距離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4489885"/>
                <a:ext cx="4849276" cy="400203"/>
              </a:xfrm>
              <a:prstGeom prst="rect">
                <a:avLst/>
              </a:prstGeom>
              <a:blipFill rotWithShape="1">
                <a:blip r:embed="rId9"/>
                <a:stretch>
                  <a:fillRect l="-629" t="-10769" r="-377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60386" y="4891354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/>
                      </a:rPr>
                      <m:t>                     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:r>
                  <a:rPr lang="ja-JP" altLang="en-US" sz="2000" dirty="0"/>
                  <a:t>の</a:t>
                </a:r>
                <a:r>
                  <a:rPr lang="ja-JP" altLang="en-US" sz="2000" dirty="0" smtClean="0"/>
                  <a:t>吸着順</a:t>
                </a:r>
                <a:r>
                  <a:rPr lang="en-US" altLang="ja-JP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sz="2000" dirty="0" smtClean="0"/>
                  <a:t>番目に吸着する部品</a:t>
                </a:r>
                <a:r>
                  <a:rPr lang="en-US" altLang="ja-JP" sz="2000" dirty="0" smtClean="0"/>
                  <a:t>)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4891354"/>
                <a:ext cx="7128792" cy="400203"/>
              </a:xfrm>
              <a:prstGeom prst="rect">
                <a:avLst/>
              </a:prstGeom>
              <a:blipFill rotWithShape="1">
                <a:blip r:embed="rId10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60386" y="5276486"/>
                <a:ext cx="7128792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sz="2000" b="0" i="1" smtClean="0">
                        <a:latin typeface="Cambria Math"/>
                      </a:rPr>
                      <m:t>                    :</m:t>
                    </m:r>
                  </m:oMath>
                </a14:m>
                <a:r>
                  <a:rPr kumimoji="1" lang="ja-JP" altLang="en-US" sz="2000" dirty="0" smtClean="0"/>
                  <a:t>部品の</a:t>
                </a:r>
                <a:r>
                  <a:rPr lang="ja-JP" altLang="en-US" sz="2000" dirty="0" smtClean="0"/>
                  <a:t>装着順</a:t>
                </a:r>
                <a:r>
                  <a:rPr lang="en-US" altLang="ja-JP" sz="20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sz="2000" dirty="0"/>
                  <a:t>番目</a:t>
                </a:r>
                <a:r>
                  <a:rPr lang="ja-JP" altLang="en-US" sz="2000" dirty="0" smtClean="0"/>
                  <a:t>に装着する部品</a:t>
                </a:r>
                <a:r>
                  <a:rPr lang="en-US" altLang="ja-JP" sz="2000" dirty="0" smtClean="0"/>
                  <a:t>)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6" y="5276486"/>
                <a:ext cx="7128792" cy="400203"/>
              </a:xfrm>
              <a:prstGeom prst="rect">
                <a:avLst/>
              </a:prstGeom>
              <a:blipFill rotWithShape="1">
                <a:blip r:embed="rId11"/>
                <a:stretch>
                  <a:fillRect t="-1076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0384" y="5630894"/>
                <a:ext cx="8136904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𝑁𝑥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/>
                      </a:rPr>
                      <m:t>,</m:t>
                    </m:r>
                    <m:r>
                      <a:rPr lang="en-US" altLang="ja-JP" sz="2000" b="0" i="1" smtClean="0">
                        <a:latin typeface="Cambria Math"/>
                      </a:rPr>
                      <m:t>𝑁</m:t>
                    </m:r>
                    <m:r>
                      <a:rPr lang="en-US" altLang="ja-JP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/>
                      </a:rPr>
                      <m:t>:</m:t>
                    </m:r>
                    <m:r>
                      <a:rPr lang="en-US" altLang="ja-JP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kumimoji="1" lang="ja-JP" altLang="en-US" sz="2000" dirty="0" smtClean="0"/>
                  <a:t>番目のノズルの現在位置</a:t>
                </a:r>
                <a:r>
                  <a:rPr lang="en-US" altLang="ja-JP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𝑥</m:t>
                    </m:r>
                  </m:oMath>
                </a14:m>
                <a:r>
                  <a:rPr lang="ja-JP" altLang="en-US" sz="2000" dirty="0"/>
                  <a:t>座標</a:t>
                </a:r>
                <a:r>
                  <a:rPr lang="en-US" altLang="ja-JP" sz="2000" dirty="0"/>
                  <a:t>,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/>
                      </a:rPr>
                      <m:t>𝑦</m:t>
                    </m:r>
                    <m:r>
                      <a:rPr lang="ja-JP" altLang="en-US" sz="2000" i="1" smtClean="0">
                        <a:latin typeface="Cambria Math"/>
                      </a:rPr>
                      <m:t>座標</m:t>
                    </m:r>
                  </m:oMath>
                </a14:m>
                <a:r>
                  <a:rPr lang="en-US" altLang="ja-JP" sz="2000" dirty="0" smtClean="0"/>
                  <a:t>)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4" y="5630894"/>
                <a:ext cx="8136904" cy="400203"/>
              </a:xfrm>
              <a:prstGeom prst="rect">
                <a:avLst/>
              </a:prstGeom>
              <a:blipFill rotWithShape="1">
                <a:blip r:embed="rId12"/>
                <a:stretch>
                  <a:fillRect t="-10769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460384" y="6031096"/>
                <a:ext cx="8136904" cy="40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𝑁𝑛</m:t>
                    </m:r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             </m:t>
                    </m:r>
                    <m:r>
                      <a:rPr lang="en-US" altLang="ja-JP" sz="2000" i="1" smtClean="0">
                        <a:latin typeface="Cambria Math"/>
                      </a:rPr>
                      <m:t>:</m:t>
                    </m:r>
                  </m:oMath>
                </a14:m>
                <a:r>
                  <a:rPr kumimoji="1" lang="ja-JP" altLang="en-US" sz="2000" dirty="0" smtClean="0"/>
                  <a:t>部品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latin typeface="Cambria Math"/>
                      </a:rPr>
                      <m:t>𝑎</m:t>
                    </m:r>
                    <m:r>
                      <a:rPr kumimoji="1" lang="ja-JP" altLang="en-US" sz="2000" b="0" i="1" dirty="0" smtClean="0">
                        <a:latin typeface="Cambria Math"/>
                      </a:rPr>
                      <m:t>を</m:t>
                    </m:r>
                    <m:r>
                      <a:rPr lang="ja-JP" altLang="en-US" sz="2000" i="1" dirty="0">
                        <a:latin typeface="Cambria Math"/>
                      </a:rPr>
                      <m:t>吸着</m:t>
                    </m:r>
                    <m:r>
                      <a:rPr lang="ja-JP" altLang="en-US" sz="2000" b="0" i="1" dirty="0" smtClean="0">
                        <a:latin typeface="Cambria Math"/>
                      </a:rPr>
                      <m:t>、</m:t>
                    </m:r>
                    <m:r>
                      <a:rPr lang="ja-JP" altLang="en-US" sz="2000" i="1" dirty="0">
                        <a:latin typeface="Cambria Math"/>
                      </a:rPr>
                      <m:t>装着</m:t>
                    </m:r>
                  </m:oMath>
                </a14:m>
                <a:r>
                  <a:rPr kumimoji="1" lang="ja-JP" altLang="en-US" sz="2000" dirty="0" smtClean="0"/>
                  <a:t>するノズル番号を求める関数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4" y="6031096"/>
                <a:ext cx="8136904" cy="400203"/>
              </a:xfrm>
              <a:prstGeom prst="rect">
                <a:avLst/>
              </a:prstGeom>
              <a:blipFill rotWithShape="1">
                <a:blip r:embed="rId13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1400334" y="1668829"/>
            <a:ext cx="1083435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1</a:t>
            </a:r>
            <a:r>
              <a:rPr kumimoji="1" lang="ja-JP" altLang="en-US" sz="2000" dirty="0" smtClean="0">
                <a:latin typeface="+mj-ea"/>
                <a:ea typeface="+mj-ea"/>
              </a:rPr>
              <a:t>タスク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00333" y="2208513"/>
            <a:ext cx="1083435" cy="40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2</a:t>
            </a:r>
            <a:r>
              <a:rPr kumimoji="1" lang="ja-JP" altLang="en-US" sz="2000" dirty="0" smtClean="0">
                <a:latin typeface="+mj-ea"/>
                <a:ea typeface="+mj-ea"/>
              </a:rPr>
              <a:t>タスク</a:t>
            </a:r>
            <a:endParaRPr kumimoji="1"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3" name="フレーム 2"/>
          <p:cNvSpPr/>
          <p:nvPr/>
        </p:nvSpPr>
        <p:spPr>
          <a:xfrm>
            <a:off x="2483768" y="1549272"/>
            <a:ext cx="3960440" cy="6592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2439" y="11340"/>
                <a:ext cx="8928993" cy="81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(1)</a:t>
                </a:r>
                <a:r>
                  <a:rPr lang="ja-JP" altLang="en-US" sz="2200" dirty="0" smtClean="0"/>
                  <a:t>原点から</a:t>
                </a:r>
                <a:r>
                  <a:rPr lang="ja-JP" altLang="ja-JP" sz="2200" dirty="0" smtClean="0"/>
                  <a:t>部品</a:t>
                </a:r>
                <a:r>
                  <a:rPr lang="ja-JP" altLang="ja-JP" sz="2200" dirty="0"/>
                  <a:t>を吸着する際のカセット上でのアームの移動距離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/>
                      </a:rPr>
                      <m:t>|</m:t>
                    </m:r>
                    <m:r>
                      <a:rPr lang="en-US" altLang="ja-JP" sz="2200" b="0" i="1" smtClean="0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𝐶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𝑂𝑥</m:t>
                        </m:r>
                        <m:r>
                          <a:rPr lang="en-US" altLang="ja-JP" sz="220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− </m:t>
                    </m:r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𝑂𝑥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|</m:t>
                    </m:r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/>
                  <a:t>(1)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" y="11340"/>
                <a:ext cx="8928993" cy="813231"/>
              </a:xfrm>
              <a:prstGeom prst="rect">
                <a:avLst/>
              </a:prstGeom>
              <a:blipFill rotWithShape="1">
                <a:blip r:embed="rId2"/>
                <a:stretch>
                  <a:fillRect l="-819" t="-6767" b="-11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2438" y="2985663"/>
                <a:ext cx="9027694" cy="122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(4)</a:t>
                </a:r>
                <a:r>
                  <a:rPr lang="ja-JP" altLang="ja-JP" sz="2200" dirty="0"/>
                  <a:t>基板上でのアームの移動距離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ja-JP" altLang="ja-JP" sz="2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ja-JP" sz="2200" i="1">
                            <a:latin typeface="Cambria Math"/>
                          </a:rPr>
                          <m:t>𝑖</m:t>
                        </m:r>
                        <m:r>
                          <a:rPr lang="en-US" altLang="ja-JP" sz="2200" i="1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en-US" altLang="ja-JP" sz="2200" b="0" i="0" smtClean="0">
                            <a:latin typeface="Cambria Math"/>
                          </a:rPr>
                          <m:t>4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ja-JP" sz="22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𝑑𝑦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𝑃𝑦</m:t>
                                </m:r>
                                <m:d>
                                  <m:d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22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200" b="0" i="1" smtClean="0"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sz="22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𝑃𝑦</m:t>
                                </m:r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(4)</a:t>
                </a:r>
                <a:endParaRPr lang="ja-JP" altLang="ja-JP" sz="22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200" dirty="0"/>
                  <a:t>=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b="0" i="1" smtClean="0">
                            <a:latin typeface="Cambria Math"/>
                          </a:rPr>
                          <m:t>𝑃𝑥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</m:t>
                        </m:r>
                        <m:r>
                          <a:rPr lang="en-US" altLang="ja-JP" sz="22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200" i="1">
                        <a:latin typeface="Cambria Math"/>
                      </a:rPr>
                      <m:t>−</m:t>
                    </m:r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b="0" i="1" smtClean="0">
                            <a:latin typeface="Cambria Math"/>
                          </a:rPr>
                          <m:t>𝑂𝑥</m:t>
                        </m:r>
                      </m:e>
                    </m:d>
                  </m:oMath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" y="2985663"/>
                <a:ext cx="9027694" cy="1223310"/>
              </a:xfrm>
              <a:prstGeom prst="rect">
                <a:avLst/>
              </a:prstGeom>
              <a:blipFill rotWithShape="1">
                <a:blip r:embed="rId3"/>
                <a:stretch>
                  <a:fillRect l="-810" t="-4500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438" y="824571"/>
                <a:ext cx="8928993" cy="937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(2)</a:t>
                </a:r>
                <a:r>
                  <a:rPr lang="ja-JP" altLang="ja-JP" sz="2200" dirty="0"/>
                  <a:t>部品を吸着する際のカセット上でのアームの</a:t>
                </a:r>
                <a:r>
                  <a:rPr lang="ja-JP" altLang="ja-JP" sz="2200" dirty="0" smtClean="0"/>
                  <a:t>移動距離</a:t>
                </a:r>
                <a:endParaRPr lang="ja-JP" altLang="ja-JP" sz="22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ja-JP" altLang="ja-JP" sz="22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ja-JP" sz="2200" i="1">
                            <a:latin typeface="Cambria Math"/>
                          </a:rPr>
                          <m:t>𝑖</m:t>
                        </m:r>
                        <m:r>
                          <a:rPr lang="en-US" altLang="ja-JP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ja-JP" sz="2200" i="1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en-US" altLang="ja-JP" sz="2200">
                            <a:latin typeface="Cambria Math"/>
                          </a:rPr>
                          <m:t>|(</m:t>
                        </m:r>
                        <m:r>
                          <a:rPr lang="en-US" altLang="ja-JP" sz="2200" i="1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ja-JP" sz="2200">
                            <a:latin typeface="Cambria Math"/>
                          </a:rPr>
                          <m:t>x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ja-JP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−</m:t>
                        </m:r>
                      </m:e>
                    </m:nary>
                    <m:r>
                      <a:rPr lang="en-US" altLang="ja-JP" sz="2200" i="1">
                        <a:latin typeface="Cambria Math"/>
                      </a:rPr>
                      <m:t>𝑑𝑥</m:t>
                    </m:r>
                    <m:d>
                      <m:dPr>
                        <m:ctrlPr>
                          <a:rPr lang="ja-JP" altLang="ja-JP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ja-JP" sz="2200" i="1">
                            <a:latin typeface="Cambria Math"/>
                          </a:rPr>
                          <m:t>,</m:t>
                        </m:r>
                        <m:r>
                          <a:rPr lang="en-US" altLang="ja-JP" sz="2200" i="1">
                            <a:latin typeface="Cambria Math"/>
                          </a:rPr>
                          <m:t>𝑁𝑥</m:t>
                        </m:r>
                        <m:d>
                          <m:d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𝑁𝑛</m:t>
                            </m:r>
                            <m:d>
                              <m:dPr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ja-JP" sz="2200" i="1">
                        <a:latin typeface="Cambria Math"/>
                      </a:rPr>
                      <m:t>|</m:t>
                    </m:r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(2)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" y="824571"/>
                <a:ext cx="8928993" cy="937781"/>
              </a:xfrm>
              <a:prstGeom prst="rect">
                <a:avLst/>
              </a:prstGeom>
              <a:blipFill rotWithShape="1">
                <a:blip r:embed="rId4"/>
                <a:stretch>
                  <a:fillRect l="-819" t="-5844" b="-3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2439" y="1762353"/>
                <a:ext cx="8713507" cy="122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(3)</a:t>
                </a:r>
                <a:r>
                  <a:rPr lang="ja-JP" altLang="ja-JP" sz="2200" dirty="0"/>
                  <a:t>カセットから基板上の部品の位置までの移動距離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2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𝑑𝑦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𝑃𝑦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2200" b="0" i="1" smtClean="0">
                                <a:latin typeface="Cambria Math"/>
                              </a:rPr>
                              <m:t>𝑂𝑦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(3)</a:t>
                </a:r>
                <a:endParaRPr lang="ja-JP" altLang="ja-JP" sz="2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=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𝑃𝑥</m:t>
                          </m:r>
                          <m:d>
                            <m:dPr>
                              <m:ctrlPr>
                                <a:rPr lang="ja-JP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ja-JP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2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2200" b="0" i="1" smtClean="0">
                              <a:latin typeface="Cambria Math"/>
                            </a:rPr>
                            <m:t>𝑂𝑥</m:t>
                          </m:r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−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r>
                        <a:rPr lang="en-US" altLang="ja-JP" sz="2200" i="1">
                          <a:latin typeface="Cambria Math"/>
                        </a:rPr>
                        <m:t>(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𝑁𝑛</m:t>
                          </m:r>
                          <m:d>
                            <m:dPr>
                              <m:ctrlPr>
                                <a:rPr lang="en-US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,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𝑂</m:t>
                      </m:r>
                      <m:r>
                        <a:rPr lang="en-US" altLang="ja-JP" sz="2200" i="1">
                          <a:latin typeface="Cambria Math"/>
                        </a:rPr>
                        <m:t>𝑥</m:t>
                      </m:r>
                      <m:r>
                        <a:rPr lang="en-US" altLang="ja-JP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" y="1762353"/>
                <a:ext cx="8713507" cy="1223310"/>
              </a:xfrm>
              <a:prstGeom prst="rect">
                <a:avLst/>
              </a:prstGeom>
              <a:blipFill rotWithShape="1">
                <a:blip r:embed="rId5"/>
                <a:stretch>
                  <a:fillRect l="-839" t="-4478" b="-3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438" y="4211032"/>
                <a:ext cx="8713507" cy="1223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(5)</a:t>
                </a:r>
                <a:r>
                  <a:rPr lang="ja-JP" altLang="ja-JP" sz="2200" dirty="0"/>
                  <a:t>基板上から次のタスクの部品のカセットまでの移動距離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2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200" b="0" i="1" smtClean="0">
                                    <a:latin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ja-JP" altLang="ja-JP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200" i="1">
                                <a:latin typeface="Cambria Math"/>
                              </a:rPr>
                              <m:t>𝑑𝑦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𝐶𝑦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ja-JP" sz="2200" i="1">
                                <a:latin typeface="Cambria Math"/>
                              </a:rPr>
                              <m:t>𝑃𝑦</m:t>
                            </m:r>
                            <m:d>
                              <m:dPr>
                                <m:ctrlPr>
                                  <a:rPr lang="ja-JP" altLang="ja-JP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2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sz="22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2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ja-JP" altLang="ja-JP" sz="2200" dirty="0"/>
                  <a:t>…</a:t>
                </a:r>
                <a:r>
                  <a:rPr lang="en-US" altLang="ja-JP" sz="2200" dirty="0" smtClean="0"/>
                  <a:t>(5)</a:t>
                </a:r>
                <a:endParaRPr lang="ja-JP" altLang="ja-JP" sz="22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2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2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ja-JP" sz="2200" i="1">
                          <a:latin typeface="Cambria Math"/>
                        </a:rPr>
                        <m:t>=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𝑃𝑥</m:t>
                          </m:r>
                          <m:d>
                            <m:dPr>
                              <m:ctrlPr>
                                <a:rPr lang="ja-JP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200" i="1">
                              <a:latin typeface="Cambria Math"/>
                            </a:rPr>
                            <m:t>,</m:t>
                          </m:r>
                          <m:r>
                            <a:rPr lang="en-US" altLang="ja-JP" sz="2200" i="1">
                              <a:latin typeface="Cambria Math"/>
                            </a:rPr>
                            <m:t>𝐶𝑥</m:t>
                          </m:r>
                          <m:d>
                            <m:dPr>
                              <m:ctrlPr>
                                <a:rPr lang="ja-JP" altLang="ja-JP" sz="2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−</m:t>
                      </m:r>
                      <m:r>
                        <a:rPr lang="en-US" altLang="ja-JP" sz="2200" i="1">
                          <a:latin typeface="Cambria Math"/>
                        </a:rPr>
                        <m:t>𝑑𝑥</m:t>
                      </m:r>
                      <m:r>
                        <a:rPr lang="en-US" altLang="ja-JP" sz="2200" i="1">
                          <a:latin typeface="Cambria Math"/>
                        </a:rPr>
                        <m:t>(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𝑁𝑥</m:t>
                      </m:r>
                      <m:d>
                        <m:dPr>
                          <m:ctrlPr>
                            <a:rPr lang="ja-JP" altLang="ja-JP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200" b="0" i="1" smtClean="0">
                              <a:latin typeface="Cambria Math"/>
                            </a:rPr>
                            <m:t>𝑁𝑛</m:t>
                          </m:r>
                          <m:d>
                            <m:dPr>
                              <m:ctrlPr>
                                <a:rPr lang="en-US" altLang="ja-JP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,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𝑁𝑥</m:t>
                      </m:r>
                      <m:r>
                        <a:rPr lang="en-US" altLang="ja-JP" sz="2200" i="1">
                          <a:latin typeface="Cambria Math"/>
                        </a:rPr>
                        <m:t>(</m:t>
                      </m:r>
                      <m:r>
                        <a:rPr lang="en-US" altLang="ja-JP" sz="2200" b="0" i="1" smtClean="0">
                          <a:latin typeface="Cambria Math"/>
                        </a:rPr>
                        <m:t>𝑁𝑛</m:t>
                      </m:r>
                      <m:d>
                        <m:dPr>
                          <m:ctrlPr>
                            <a:rPr lang="en-US" altLang="ja-JP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200" i="1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8" y="4211032"/>
                <a:ext cx="8713507" cy="1223310"/>
              </a:xfrm>
              <a:prstGeom prst="rect">
                <a:avLst/>
              </a:prstGeom>
              <a:blipFill rotWithShape="1">
                <a:blip r:embed="rId6"/>
                <a:stretch>
                  <a:fillRect l="-839" t="-4500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2437" y="5464780"/>
                <a:ext cx="8713507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200" dirty="0" smtClean="0"/>
                  <a:t>(6)</a:t>
                </a:r>
                <a:r>
                  <a:rPr lang="ja-JP" altLang="en-US" sz="2200" dirty="0"/>
                  <a:t>全て</a:t>
                </a:r>
                <a:r>
                  <a:rPr lang="ja-JP" altLang="en-US" sz="2200" dirty="0" smtClean="0"/>
                  <a:t>の部品を置き終わって原点</a:t>
                </a:r>
                <a:r>
                  <a:rPr lang="en-US" altLang="ja-JP" sz="2200" dirty="0" smtClean="0"/>
                  <a:t>O</a:t>
                </a:r>
                <a:r>
                  <a:rPr lang="ja-JP" altLang="en-US" sz="2200" dirty="0" smtClean="0"/>
                  <a:t>に戻るまでの移動距離</a:t>
                </a:r>
                <a:endParaRPr lang="en-US" altLang="ja-JP" sz="2200" dirty="0" smtClean="0"/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ja-JP" altLang="ja-JP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ja-JP" sz="2000" i="1">
                            <a:latin typeface="Cambria Math"/>
                          </a:rPr>
                          <m:t>|</m:t>
                        </m:r>
                        <m:sSup>
                          <m:sSupPr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𝑑𝑥</m:t>
                            </m:r>
                            <m:d>
                              <m:dPr>
                                <m:ctrlPr>
                                  <a:rPr lang="ja-JP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𝑁𝑥</m:t>
                                </m:r>
                                <m:d>
                                  <m:dPr>
                                    <m:ctrlPr>
                                      <a:rPr lang="ja-JP" altLang="ja-JP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ja-JP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𝑂𝑥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ja-JP" sz="2000" i="1">
                            <a:latin typeface="Cambria Math"/>
                          </a:rPr>
                          <m:t> </m:t>
                        </m:r>
                        <m:r>
                          <a:rPr lang="en-US" altLang="ja-JP" sz="2000" i="1">
                            <a:latin typeface="Cambria Math"/>
                          </a:rPr>
                          <m:t>𝑑𝑦</m:t>
                        </m:r>
                        <m:sSup>
                          <m:sSupPr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ja-JP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𝑁𝑥</m:t>
                                </m:r>
                                <m:d>
                                  <m:dPr>
                                    <m:ctrlPr>
                                      <a:rPr lang="ja-JP" altLang="ja-JP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ja-JP" altLang="ja-JP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𝑂𝑦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/>
                          </a:rPr>
                          <m:t>|</m:t>
                        </m:r>
                      </m:e>
                    </m:rad>
                  </m:oMath>
                </a14:m>
                <a:r>
                  <a:rPr lang="ja-JP" altLang="ja-JP" sz="2200" dirty="0" smtClean="0"/>
                  <a:t>…</a:t>
                </a:r>
                <a:r>
                  <a:rPr lang="en-US" altLang="ja-JP" sz="2200" dirty="0" smtClean="0"/>
                  <a:t>(6)</a:t>
                </a: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" y="5464780"/>
                <a:ext cx="8713507" cy="803618"/>
              </a:xfrm>
              <a:prstGeom prst="rect">
                <a:avLst/>
              </a:prstGeom>
              <a:blipFill rotWithShape="1">
                <a:blip r:embed="rId7"/>
                <a:stretch>
                  <a:fillRect l="-839" t="-6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Simulated </a:t>
            </a:r>
            <a:r>
              <a:rPr lang="en-US" altLang="ja-JP" dirty="0" smtClean="0"/>
              <a:t>Annealing</a:t>
            </a:r>
            <a:endParaRPr kumimoji="1" lang="ja-JP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62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1" name="コンテンツ プレースホルダ 41"/>
          <p:cNvSpPr>
            <a:spLocks noGrp="1"/>
          </p:cNvSpPr>
          <p:nvPr>
            <p:ph sz="quarter" idx="1"/>
          </p:nvPr>
        </p:nvSpPr>
        <p:spPr>
          <a:xfrm>
            <a:off x="457200" y="1219482"/>
            <a:ext cx="8219256" cy="1202200"/>
          </a:xfrm>
        </p:spPr>
        <p:txBody>
          <a:bodyPr>
            <a:normAutofit/>
          </a:bodyPr>
          <a:lstStyle/>
          <a:p>
            <a:r>
              <a:rPr lang="ja-JP" altLang="en-US" sz="1800" dirty="0">
                <a:latin typeface="+mj-ea"/>
                <a:ea typeface="+mj-ea"/>
              </a:rPr>
              <a:t>ネットワーク</a:t>
            </a:r>
            <a:r>
              <a:rPr lang="ja-JP" altLang="en-US" sz="1800" dirty="0" smtClean="0">
                <a:latin typeface="+mj-ea"/>
                <a:ea typeface="+mj-ea"/>
              </a:rPr>
              <a:t>の動作に温度の概念を取り入れ、最初は激しく徐々に穏やかに動作するように工夫されており、確率的に敢えて改悪解にも移動することを取り入れ、局所最適解からの脱出を試みる。</a:t>
            </a:r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endParaRPr lang="en-US" altLang="ja-JP" sz="1800" dirty="0" smtClean="0">
              <a:latin typeface="+mj-ea"/>
              <a:ea typeface="+mj-ea"/>
            </a:endParaRPr>
          </a:p>
          <a:p>
            <a:endParaRPr lang="en-US" altLang="ja-JP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1800" dirty="0" smtClean="0">
              <a:latin typeface="+mj-ea"/>
              <a:ea typeface="+mj-ea"/>
            </a:endParaRPr>
          </a:p>
        </p:txBody>
      </p:sp>
      <p:pic>
        <p:nvPicPr>
          <p:cNvPr id="12" name="図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21682"/>
            <a:ext cx="828092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SA</a:t>
            </a:r>
            <a:r>
              <a:rPr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62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683568" y="1341562"/>
                <a:ext cx="7776864" cy="4814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ja-JP" altLang="en-US" dirty="0" smtClean="0">
                    <a:latin typeface="+mj-ea"/>
                    <a:ea typeface="+mj-ea"/>
                  </a:rPr>
                  <a:t>①部品情報から，</a:t>
                </a:r>
                <a:r>
                  <a:rPr lang="ja-JP" altLang="ja-JP" dirty="0" smtClean="0">
                    <a:latin typeface="+mj-ea"/>
                    <a:ea typeface="+mj-ea"/>
                  </a:rPr>
                  <a:t>初期</a:t>
                </a:r>
                <a:r>
                  <a:rPr lang="ja-JP" altLang="ja-JP" dirty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x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を生成する．また，初期温度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T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を設定する．</a:t>
                </a:r>
              </a:p>
              <a:p>
                <a:pPr lvl="0"/>
                <a:r>
                  <a:rPr lang="ja-JP" altLang="en-US" dirty="0" smtClean="0">
                    <a:latin typeface="+mj-ea"/>
                    <a:ea typeface="+mj-ea"/>
                  </a:rPr>
                  <a:t>②ランダムに部品の吸着順・装</a:t>
                </a:r>
                <a:r>
                  <a:rPr lang="ja-JP" altLang="en-US" dirty="0" smtClean="0">
                    <a:latin typeface="+mj-ea"/>
                    <a:ea typeface="+mj-ea"/>
                  </a:rPr>
                  <a:t>着順を</a:t>
                </a:r>
                <a:r>
                  <a:rPr lang="ja-JP" altLang="en-US" dirty="0" smtClean="0">
                    <a:latin typeface="+mj-ea"/>
                    <a:ea typeface="+mj-ea"/>
                  </a:rPr>
                  <a:t>入れ替えることによって，</a:t>
                </a:r>
                <a:r>
                  <a:rPr lang="ja-JP" altLang="ja-JP" dirty="0" smtClean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/>
                            <a:ea typeface="+mj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/>
                            <a:ea typeface="+mj-ea"/>
                          </a:rPr>
                          <m:t>x</m:t>
                        </m:r>
                      </m:e>
                      <m:sup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 dirty="0" smtClean="0">
                    <a:latin typeface="+mj-ea"/>
                    <a:ea typeface="+mj-ea"/>
                  </a:rPr>
                  <a:t>を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en-US" dirty="0" smtClean="0">
                    <a:latin typeface="+mj-ea"/>
                    <a:ea typeface="+mj-ea"/>
                  </a:rPr>
                  <a:t>生成する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ja-JP" altLang="ja-JP" dirty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 smtClean="0">
                    <a:ea typeface="+mj-ea"/>
                  </a:rPr>
                  <a:t>③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  <a:ea typeface="+mj-ea"/>
                      </a:rPr>
                      <m:t>∆=</m:t>
                    </m:r>
                    <m:r>
                      <a:rPr lang="en-US" altLang="ja-JP" i="1">
                        <a:latin typeface="Cambria Math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′</m:t>
                        </m:r>
                      </m:e>
                    </m:d>
                    <m:r>
                      <a:rPr lang="en-US" altLang="ja-JP" i="1">
                        <a:latin typeface="Cambria Math"/>
                        <a:ea typeface="+mj-ea"/>
                      </a:rPr>
                      <m:t>−</m:t>
                    </m:r>
                    <m:r>
                      <a:rPr lang="en-US" altLang="ja-JP" i="1">
                        <a:latin typeface="Cambria Math"/>
                        <a:ea typeface="+mj-ea"/>
                      </a:rPr>
                      <m:t>𝑓</m:t>
                    </m:r>
                    <m:d>
                      <m:d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𝑥</m:t>
                        </m:r>
                      </m:e>
                    </m:d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とする．</a:t>
                </a:r>
              </a:p>
              <a:p>
                <a:pPr lvl="0"/>
                <a:r>
                  <a:rPr lang="ja-JP" altLang="en-US" dirty="0" smtClean="0">
                    <a:ea typeface="+mj-ea"/>
                  </a:rPr>
                  <a:t>④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  <a:ea typeface="+mj-ea"/>
                      </a:rPr>
                      <m:t>∆≤0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ならば確率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/>
                        <a:ea typeface="+mj-ea"/>
                      </a:rPr>
                      <m:t>1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で，そうでなければ確率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ja-JP" altLang="ja-JP" i="1">
                                <a:latin typeface="Cambria Math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/>
                                <a:ea typeface="+mj-ea"/>
                              </a:rPr>
                              <m:t>−∆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/>
                                <a:ea typeface="+mj-ea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で解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x</m:t>
                    </m:r>
                    <m:r>
                      <a:rPr lang="en-US" altLang="ja-JP" i="1">
                        <a:latin typeface="Cambria Math"/>
                        <a:ea typeface="+mj-ea"/>
                      </a:rPr>
                      <m:t>′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を受理</a:t>
                </a:r>
                <a:r>
                  <a:rPr lang="ja-JP" altLang="ja-JP" dirty="0" smtClean="0">
                    <a:latin typeface="+mj-ea"/>
                    <a:ea typeface="+mj-ea"/>
                  </a:rPr>
                  <a:t>する．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 smtClean="0">
                    <a:latin typeface="+mj-ea"/>
                    <a:ea typeface="+mj-ea"/>
                  </a:rPr>
                  <a:t>（部品の吸着順・装着順の入れ替えを受理する．）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ja-JP" dirty="0" smtClean="0">
                    <a:latin typeface="+mj-ea"/>
                    <a:ea typeface="+mj-ea"/>
                  </a:rPr>
                  <a:t>ここで受理</a:t>
                </a:r>
                <a:r>
                  <a:rPr lang="ja-JP" altLang="ja-JP" dirty="0">
                    <a:latin typeface="+mj-ea"/>
                    <a:ea typeface="+mj-ea"/>
                  </a:rPr>
                  <a:t>確率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p</m:t>
                    </m:r>
                    <m:d>
                      <m:dPr>
                        <m:ctrlPr>
                          <a:rPr lang="ja-JP" altLang="ja-JP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  <a:ea typeface="+mj-ea"/>
                          </a:rPr>
                          <m:t>∆</m:t>
                        </m:r>
                      </m:e>
                    </m:d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は以下のように記述することが出来る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 lvl="0"/>
                <a:endParaRPr lang="ja-JP" altLang="ja-JP" dirty="0">
                  <a:latin typeface="+mj-ea"/>
                  <a:ea typeface="+mj-ea"/>
                </a:endParaRPr>
              </a:p>
              <a:p>
                <a:pPr algn="ctr"/>
                <a:r>
                  <a:rPr lang="en-US" altLang="ja-JP" sz="2400" dirty="0">
                    <a:latin typeface="+mj-ea"/>
                    <a:ea typeface="+mj-ea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>
                        <a:latin typeface="Cambria Math"/>
                        <a:ea typeface="+mj-ea"/>
                      </a:rPr>
                      <m:t>p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r>
                          <a:rPr lang="en-US" altLang="ja-JP" sz="2400">
                            <a:latin typeface="Cambria Math"/>
                            <a:ea typeface="+mj-ea"/>
                          </a:rPr>
                          <m:t>∆</m:t>
                        </m:r>
                      </m:e>
                    </m:d>
                    <m:r>
                      <a:rPr lang="en-US" altLang="ja-JP" sz="2400">
                        <a:latin typeface="Cambria Math"/>
                        <a:ea typeface="+mj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ja-JP" altLang="ja-JP" sz="2400" i="1">
                            <a:latin typeface="Cambria Math"/>
                            <a:ea typeface="+mj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ja-JP" altLang="ja-JP" sz="2400" i="1">
                                <a:latin typeface="Cambria Math"/>
                                <a:ea typeface="+mj-ea"/>
                              </a:rPr>
                            </m:ctrlPr>
                          </m:eqArrPr>
                          <m:e>
                            <m:r>
                              <a:rPr lang="en-US" altLang="ja-JP" sz="2400">
                                <a:latin typeface="Cambria Math"/>
                                <a:ea typeface="+mj-ea"/>
                              </a:rPr>
                              <m:t>1,  </m:t>
                            </m:r>
                            <m:r>
                              <a:rPr lang="en-US" altLang="ja-JP" sz="2400" i="1">
                                <a:latin typeface="Cambria Math"/>
                                <a:ea typeface="+mj-ea"/>
                              </a:rPr>
                              <m:t>&amp;∆≤0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（改善</m:t>
                            </m:r>
                            <m:r>
                              <a:rPr lang="ja-JP" altLang="en-US" sz="2400" b="0" i="1" smtClean="0">
                                <a:latin typeface="Cambria Math"/>
                                <a:ea typeface="+mj-ea"/>
                              </a:rPr>
                              <m:t>解の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場合）</m:t>
                            </m:r>
                          </m:e>
                          <m:e>
                            <m:sSup>
                              <m:sSupPr>
                                <m:ctrlPr>
                                  <a:rPr lang="ja-JP" altLang="ja-JP" sz="2400" i="1">
                                    <a:latin typeface="Cambria Math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400" i="1">
                                    <a:latin typeface="Cambria Math"/>
                                    <a:ea typeface="+mj-ea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  <a:ea typeface="+mj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/>
                                        <a:ea typeface="+mj-ea"/>
                                      </a:rPr>
                                      <m:t>−∆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/>
                                        <a:ea typeface="+mj-ea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ja-JP" sz="2400">
                                <a:latin typeface="Cambria Math"/>
                                <a:ea typeface="+mj-ea"/>
                              </a:rPr>
                              <m:t>,  </m:t>
                            </m:r>
                            <m:r>
                              <a:rPr lang="en-US" altLang="ja-JP" sz="2400" i="1">
                                <a:latin typeface="Cambria Math"/>
                                <a:ea typeface="+mj-ea"/>
                              </a:rPr>
                              <m:t>&amp;∆&gt;0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（改悪</m:t>
                            </m:r>
                            <m:r>
                              <a:rPr lang="ja-JP" altLang="en-US" sz="2400" b="0" i="1" smtClean="0">
                                <a:latin typeface="Cambria Math"/>
                                <a:ea typeface="+mj-ea"/>
                              </a:rPr>
                              <m:t>解の</m:t>
                            </m:r>
                            <m:r>
                              <a:rPr lang="ja-JP" altLang="en-US" sz="2400" i="1">
                                <a:latin typeface="Cambria Math"/>
                                <a:ea typeface="+mj-ea"/>
                              </a:rPr>
                              <m:t>場合）</m:t>
                            </m:r>
                          </m:e>
                        </m:eqArr>
                      </m:e>
                    </m:d>
                  </m:oMath>
                </a14:m>
                <a:endParaRPr lang="ja-JP" altLang="ja-JP" sz="2400" dirty="0">
                  <a:latin typeface="+mj-ea"/>
                  <a:ea typeface="+mj-ea"/>
                </a:endParaRPr>
              </a:p>
              <a:p>
                <a:r>
                  <a:rPr lang="en-US" altLang="ja-JP" sz="2000" dirty="0">
                    <a:latin typeface="+mj-ea"/>
                    <a:ea typeface="+mj-ea"/>
                  </a:rPr>
                  <a:t> </a:t>
                </a:r>
                <a:endParaRPr lang="ja-JP" altLang="ja-JP" sz="2000" dirty="0">
                  <a:latin typeface="+mj-ea"/>
                  <a:ea typeface="+mj-ea"/>
                </a:endParaRPr>
              </a:p>
              <a:p>
                <a:r>
                  <a:rPr lang="ja-JP" altLang="en-US" dirty="0" smtClean="0">
                    <a:latin typeface="+mj-ea"/>
                    <a:ea typeface="+mj-ea"/>
                  </a:rPr>
                  <a:t>⑤</a:t>
                </a:r>
                <a:r>
                  <a:rPr lang="ja-JP" altLang="ja-JP" dirty="0" smtClean="0">
                    <a:latin typeface="+mj-ea"/>
                    <a:ea typeface="+mj-ea"/>
                  </a:rPr>
                  <a:t>終了</a:t>
                </a:r>
                <a:r>
                  <a:rPr lang="ja-JP" altLang="ja-JP" dirty="0">
                    <a:latin typeface="+mj-ea"/>
                    <a:ea typeface="+mj-ea"/>
                  </a:rPr>
                  <a:t>条件が満たされれば暫定</a:t>
                </a:r>
                <a:r>
                  <a:rPr lang="ja-JP" altLang="ja-JP" dirty="0" smtClean="0">
                    <a:latin typeface="+mj-ea"/>
                    <a:ea typeface="+mj-ea"/>
                  </a:rPr>
                  <a:t>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dirty="0" smtClean="0">
                        <a:latin typeface="Cambria Math"/>
                        <a:ea typeface="+mj-ea"/>
                      </a:rPr>
                      <m:t>x</m:t>
                    </m:r>
                  </m:oMath>
                </a14:m>
                <a:r>
                  <a:rPr lang="ja-JP" altLang="ja-JP" dirty="0" smtClean="0">
                    <a:latin typeface="+mj-ea"/>
                    <a:ea typeface="+mj-ea"/>
                  </a:rPr>
                  <a:t>を</a:t>
                </a:r>
                <a:r>
                  <a:rPr lang="ja-JP" altLang="ja-JP" dirty="0">
                    <a:latin typeface="+mj-ea"/>
                    <a:ea typeface="+mj-ea"/>
                  </a:rPr>
                  <a:t>出力して探索を終了する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ja-JP" dirty="0" smtClean="0">
                    <a:latin typeface="+mj-ea"/>
                    <a:ea typeface="+mj-ea"/>
                  </a:rPr>
                  <a:t>そう</a:t>
                </a:r>
                <a:r>
                  <a:rPr lang="ja-JP" altLang="ja-JP" dirty="0">
                    <a:latin typeface="+mj-ea"/>
                    <a:ea typeface="+mj-ea"/>
                  </a:rPr>
                  <a:t>で</a:t>
                </a:r>
                <a:r>
                  <a:rPr lang="ja-JP" altLang="ja-JP" dirty="0" smtClean="0">
                    <a:latin typeface="+mj-ea"/>
                    <a:ea typeface="+mj-ea"/>
                  </a:rPr>
                  <a:t>なければ</a:t>
                </a:r>
                <a:r>
                  <a:rPr lang="ja-JP" altLang="en-US" dirty="0">
                    <a:latin typeface="+mj-ea"/>
                    <a:ea typeface="+mj-ea"/>
                  </a:rPr>
                  <a:t>以下のように</a:t>
                </a:r>
                <a:r>
                  <a:rPr lang="ja-JP" altLang="ja-JP" dirty="0" smtClean="0">
                    <a:latin typeface="+mj-ea"/>
                    <a:ea typeface="+mj-ea"/>
                  </a:rPr>
                  <a:t>温度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T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を冷却率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/>
                        <a:ea typeface="+mj-ea"/>
                      </a:rPr>
                      <m:t>α</m:t>
                    </m:r>
                  </m:oMath>
                </a14:m>
                <a:r>
                  <a:rPr lang="ja-JP" altLang="ja-JP" dirty="0">
                    <a:latin typeface="+mj-ea"/>
                    <a:ea typeface="+mj-ea"/>
                  </a:rPr>
                  <a:t>により</a:t>
                </a:r>
                <a:r>
                  <a:rPr lang="ja-JP" altLang="ja-JP" dirty="0" smtClean="0">
                    <a:latin typeface="+mj-ea"/>
                    <a:ea typeface="+mj-ea"/>
                  </a:rPr>
                  <a:t>更新した後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r>
                  <a:rPr lang="ja-JP" altLang="en-US" dirty="0">
                    <a:latin typeface="+mj-ea"/>
                    <a:ea typeface="+mj-ea"/>
                  </a:rPr>
                  <a:t>　</a:t>
                </a:r>
                <a:r>
                  <a:rPr lang="ja-JP" altLang="ja-JP" dirty="0" smtClean="0">
                    <a:latin typeface="+mj-ea"/>
                    <a:ea typeface="+mj-ea"/>
                  </a:rPr>
                  <a:t>ステップ</a:t>
                </a:r>
                <a:r>
                  <a:rPr lang="ja-JP" altLang="ja-JP" dirty="0">
                    <a:latin typeface="+mj-ea"/>
                    <a:ea typeface="+mj-ea"/>
                  </a:rPr>
                  <a:t>②に戻る</a:t>
                </a:r>
                <a:r>
                  <a:rPr lang="ja-JP" altLang="ja-JP" dirty="0" smtClean="0">
                    <a:latin typeface="+mj-ea"/>
                    <a:ea typeface="+mj-ea"/>
                  </a:rPr>
                  <a:t>．</a:t>
                </a:r>
                <a:endParaRPr lang="en-US" altLang="ja-JP" dirty="0" smtClean="0">
                  <a:latin typeface="+mj-ea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𝑇</m:t>
                      </m:r>
                      <m:r>
                        <a:rPr lang="en-US" altLang="ja-JP" sz="2400" i="1">
                          <a:latin typeface="Cambria Math"/>
                        </a:rPr>
                        <m:t>←</m:t>
                      </m:r>
                      <m:r>
                        <a:rPr lang="en-US" altLang="ja-JP" sz="2400" i="1">
                          <a:latin typeface="Cambria Math"/>
                        </a:rPr>
                        <m:t>𝛼</m:t>
                      </m:r>
                      <m:r>
                        <a:rPr lang="en-US" altLang="ja-JP" sz="2400" i="1">
                          <a:latin typeface="Cambria Math"/>
                        </a:rPr>
                        <m:t>𝑇</m:t>
                      </m:r>
                      <m:r>
                        <a:rPr lang="en-US" altLang="ja-JP" sz="2400" i="1">
                          <a:latin typeface="Cambria Math"/>
                        </a:rPr>
                        <m:t>,0&lt;</m:t>
                      </m:r>
                      <m:r>
                        <a:rPr lang="en-US" altLang="ja-JP" sz="2400" i="1">
                          <a:latin typeface="Cambria Math"/>
                        </a:rPr>
                        <m:t>𝛼</m:t>
                      </m:r>
                      <m:r>
                        <a:rPr lang="en-US" altLang="ja-JP" sz="2400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ja-JP" altLang="en-US" sz="240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1562"/>
                <a:ext cx="7776864" cy="4814844"/>
              </a:xfrm>
              <a:prstGeom prst="rect">
                <a:avLst/>
              </a:prstGeom>
              <a:blipFill rotWithShape="1">
                <a:blip r:embed="rId2"/>
                <a:stretch>
                  <a:fillRect l="-627" t="-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6.5|1.2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1|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3.1|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8178</TotalTime>
  <Words>1055</Words>
  <Application>Microsoft Office PowerPoint</Application>
  <PresentationFormat>ユーザー設定</PresentationFormat>
  <Paragraphs>160</Paragraphs>
  <Slides>16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アース</vt:lpstr>
      <vt:lpstr>シミュレーテッドテンパリングによる 電子部品実装順序の最適化</vt:lpstr>
      <vt:lpstr>研究の目的</vt:lpstr>
      <vt:lpstr>表面実装機</vt:lpstr>
      <vt:lpstr>PowerPoint プレゼンテーション</vt:lpstr>
      <vt:lpstr>PowerPoint プレゼンテーション</vt:lpstr>
      <vt:lpstr>電子部品実装における距離計算の方法</vt:lpstr>
      <vt:lpstr>PowerPoint プレゼンテーション</vt:lpstr>
      <vt:lpstr>Simulated Annealing</vt:lpstr>
      <vt:lpstr>SAアルゴリズム</vt:lpstr>
      <vt:lpstr>PowerPoint プレゼンテーション</vt:lpstr>
      <vt:lpstr>Simulated Tempering</vt:lpstr>
      <vt:lpstr>PowerPoint プレゼンテーション</vt:lpstr>
      <vt:lpstr> 実験方法</vt:lpstr>
      <vt:lpstr>実験結果</vt:lpstr>
      <vt:lpstr> 考察</vt:lpstr>
      <vt:lpstr> 今後の課題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掌紋による個人認証</dc:title>
  <dc:creator>09x3080</dc:creator>
  <cp:lastModifiedBy>中村將人</cp:lastModifiedBy>
  <cp:revision>584</cp:revision>
  <dcterms:modified xsi:type="dcterms:W3CDTF">2015-03-09T09:20:48Z</dcterms:modified>
</cp:coreProperties>
</file>