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98" r:id="rId4"/>
    <p:sldId id="259" r:id="rId5"/>
    <p:sldId id="260" r:id="rId6"/>
    <p:sldId id="261" r:id="rId7"/>
    <p:sldId id="282" r:id="rId8"/>
    <p:sldId id="283" r:id="rId9"/>
    <p:sldId id="284" r:id="rId10"/>
    <p:sldId id="274" r:id="rId11"/>
    <p:sldId id="285" r:id="rId12"/>
    <p:sldId id="286" r:id="rId13"/>
    <p:sldId id="287" r:id="rId14"/>
    <p:sldId id="299" r:id="rId15"/>
    <p:sldId id="300" r:id="rId16"/>
    <p:sldId id="301" r:id="rId17"/>
    <p:sldId id="294" r:id="rId18"/>
    <p:sldId id="295" r:id="rId19"/>
    <p:sldId id="296" r:id="rId20"/>
    <p:sldId id="297" r:id="rId21"/>
    <p:sldId id="30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5F3"/>
    <a:srgbClr val="FA22DB"/>
    <a:srgbClr val="A7D971"/>
    <a:srgbClr val="D905BB"/>
    <a:srgbClr val="81EFE2"/>
    <a:srgbClr val="EFDA81"/>
    <a:srgbClr val="C5A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9EA10-2067-49DE-8C78-A82D39C265B8}" type="datetimeFigureOut">
              <a:rPr kumimoji="1" lang="ja-JP" altLang="en-US" smtClean="0"/>
              <a:t>2015/10/13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822AF5-27CB-412C-B188-4AEF9F46FE6E}" type="slidenum">
              <a:rPr kumimoji="1" lang="ja-JP" altLang="en-US" smtClean="0"/>
              <a:t>‹#›</a:t>
            </a:fld>
            <a:endParaRPr kumimoji="1" lang="ja-JP" altLang="en-US"/>
          </a:p>
        </p:txBody>
      </p:sp>
    </p:spTree>
    <p:extLst>
      <p:ext uri="{BB962C8B-B14F-4D97-AF65-F5344CB8AC3E}">
        <p14:creationId xmlns:p14="http://schemas.microsoft.com/office/powerpoint/2010/main" val="36962115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24F11FB0-123D-41B0-894D-872C42A4C78A}" type="datetimeFigureOut">
              <a:rPr kumimoji="1" lang="ja-JP" altLang="en-US" smtClean="0"/>
              <a:t>2015/10/13</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24F11FB0-123D-41B0-894D-872C42A4C78A}" type="datetimeFigureOut">
              <a:rPr kumimoji="1" lang="ja-JP" altLang="en-US" smtClean="0"/>
              <a:t>2015/10/13</a:t>
            </a:fld>
            <a:endParaRPr kumimoji="1" lang="ja-JP" altLang="en-US"/>
          </a:p>
        </p:txBody>
      </p:sp>
      <p:sp>
        <p:nvSpPr>
          <p:cNvPr id="27" name="スライド番号プレースホルダー 26"/>
          <p:cNvSpPr>
            <a:spLocks noGrp="1"/>
          </p:cNvSpPr>
          <p:nvPr>
            <p:ph type="sldNum" sz="quarter" idx="11"/>
          </p:nvPr>
        </p:nvSpPr>
        <p:spPr/>
        <p:txBody>
          <a:bodyPr rtlCol="0"/>
          <a:lstStyle/>
          <a:p>
            <a:fld id="{0FC9CB0E-6AEC-41D4-89CB-5F17E23DEE6D}"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24F11FB0-123D-41B0-894D-872C42A4C78A}" type="datetimeFigureOut">
              <a:rPr kumimoji="1" lang="ja-JP" altLang="en-US" smtClean="0"/>
              <a:t>2015/10/13</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24F11FB0-123D-41B0-894D-872C42A4C78A}" type="datetimeFigureOut">
              <a:rPr kumimoji="1" lang="ja-JP" altLang="en-US" smtClean="0"/>
              <a:t>2015/10/13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C9CB0E-6AEC-41D4-89CB-5F17E23DEE6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4F11FB0-123D-41B0-894D-872C42A4C78A}" type="datetimeFigureOut">
              <a:rPr kumimoji="1" lang="ja-JP" altLang="en-US" smtClean="0"/>
              <a:t>2015/10/13</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FC9CB0E-6AEC-41D4-89CB-5F17E23DEE6D}"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51520" y="332656"/>
            <a:ext cx="8640960" cy="5509200"/>
          </a:xfrm>
          <a:prstGeom prst="rect">
            <a:avLst/>
          </a:prstGeom>
          <a:noFill/>
        </p:spPr>
        <p:txBody>
          <a:bodyPr wrap="square" rtlCol="0">
            <a:spAutoFit/>
          </a:bodyPr>
          <a:lstStyle/>
          <a:p>
            <a:r>
              <a:rPr kumimoji="1" lang="en-US" altLang="ja-JP" sz="3600" dirty="0" smtClean="0">
                <a:solidFill>
                  <a:schemeClr val="bg1"/>
                </a:solidFill>
                <a:latin typeface="Century" panose="02040604050505020304" pitchFamily="18" charset="0"/>
              </a:rPr>
              <a:t>2010</a:t>
            </a:r>
            <a:r>
              <a:rPr kumimoji="1" lang="ja-JP" altLang="en-US" sz="3600" dirty="0" smtClean="0">
                <a:solidFill>
                  <a:schemeClr val="bg1"/>
                </a:solidFill>
              </a:rPr>
              <a:t>年度</a:t>
            </a:r>
            <a:r>
              <a:rPr kumimoji="1" lang="ja-JP" altLang="en-US" sz="3600" dirty="0" smtClean="0">
                <a:solidFill>
                  <a:schemeClr val="bg1"/>
                </a:solidFill>
              </a:rPr>
              <a:t>　卒業論文</a:t>
            </a:r>
            <a:endParaRPr kumimoji="1" lang="en-US" altLang="ja-JP" sz="3600" dirty="0" smtClean="0">
              <a:solidFill>
                <a:schemeClr val="bg1"/>
              </a:solidFill>
            </a:endParaRPr>
          </a:p>
          <a:p>
            <a:endParaRPr lang="en-US" altLang="ja-JP" sz="3600" dirty="0">
              <a:solidFill>
                <a:schemeClr val="bg1"/>
              </a:solidFill>
            </a:endParaRPr>
          </a:p>
          <a:p>
            <a:r>
              <a:rPr lang="ja-JP" altLang="en-US" sz="3600" dirty="0">
                <a:solidFill>
                  <a:schemeClr val="bg1"/>
                </a:solidFill>
              </a:rPr>
              <a:t>背景</a:t>
            </a:r>
            <a:r>
              <a:rPr lang="ja-JP" altLang="en-US" sz="3600" dirty="0" smtClean="0">
                <a:solidFill>
                  <a:schemeClr val="bg1"/>
                </a:solidFill>
              </a:rPr>
              <a:t>差分法</a:t>
            </a:r>
            <a:r>
              <a:rPr kumimoji="1" lang="ja-JP" altLang="en-US" sz="3600" dirty="0" smtClean="0">
                <a:solidFill>
                  <a:schemeClr val="bg1"/>
                </a:solidFill>
              </a:rPr>
              <a:t>を</a:t>
            </a:r>
            <a:r>
              <a:rPr kumimoji="1" lang="ja-JP" altLang="en-US" sz="3600" dirty="0" smtClean="0">
                <a:solidFill>
                  <a:schemeClr val="bg1"/>
                </a:solidFill>
              </a:rPr>
              <a:t>用いた</a:t>
            </a:r>
            <a:endParaRPr kumimoji="1" lang="en-US" altLang="ja-JP" sz="3600" dirty="0" smtClean="0">
              <a:solidFill>
                <a:schemeClr val="bg1"/>
              </a:solidFill>
            </a:endParaRPr>
          </a:p>
          <a:p>
            <a:r>
              <a:rPr lang="ja-JP" altLang="en-US" sz="3600" dirty="0">
                <a:solidFill>
                  <a:schemeClr val="bg1"/>
                </a:solidFill>
              </a:rPr>
              <a:t>パーティクルフィルタに</a:t>
            </a:r>
            <a:r>
              <a:rPr lang="ja-JP" altLang="en-US" sz="3600" dirty="0" smtClean="0">
                <a:solidFill>
                  <a:schemeClr val="bg1"/>
                </a:solidFill>
              </a:rPr>
              <a:t>よる</a:t>
            </a:r>
            <a:r>
              <a:rPr lang="ja-JP" altLang="en-US" sz="3600" dirty="0" smtClean="0">
                <a:solidFill>
                  <a:schemeClr val="bg1"/>
                </a:solidFill>
              </a:rPr>
              <a:t>サッカーボール</a:t>
            </a:r>
            <a:r>
              <a:rPr lang="ja-JP" altLang="en-US" sz="3600" dirty="0">
                <a:solidFill>
                  <a:schemeClr val="bg1"/>
                </a:solidFill>
              </a:rPr>
              <a:t>の</a:t>
            </a:r>
            <a:r>
              <a:rPr lang="ja-JP" altLang="en-US" sz="3600" dirty="0" smtClean="0">
                <a:solidFill>
                  <a:schemeClr val="bg1"/>
                </a:solidFill>
              </a:rPr>
              <a:t>追跡</a:t>
            </a:r>
            <a:endParaRPr lang="en-US" altLang="ja-JP" sz="3600" dirty="0" smtClean="0">
              <a:solidFill>
                <a:schemeClr val="bg1"/>
              </a:solidFill>
            </a:endParaRPr>
          </a:p>
          <a:p>
            <a:endParaRPr kumimoji="1" lang="en-US" altLang="ja-JP" sz="3600" dirty="0">
              <a:solidFill>
                <a:schemeClr val="bg1"/>
              </a:solidFill>
            </a:endParaRPr>
          </a:p>
          <a:p>
            <a:r>
              <a:rPr lang="ja-JP" altLang="en-US" sz="3600" dirty="0" smtClean="0">
                <a:solidFill>
                  <a:schemeClr val="bg1"/>
                </a:solidFill>
              </a:rPr>
              <a:t>　　　　　　　　　　　　　　　</a:t>
            </a:r>
            <a:endParaRPr lang="en-US" altLang="ja-JP" sz="3600" dirty="0" smtClean="0">
              <a:solidFill>
                <a:schemeClr val="bg1"/>
              </a:solidFill>
            </a:endParaRPr>
          </a:p>
          <a:p>
            <a:r>
              <a:rPr kumimoji="1" lang="ja-JP" altLang="en-US" sz="3600" dirty="0">
                <a:solidFill>
                  <a:schemeClr val="bg1"/>
                </a:solidFill>
              </a:rPr>
              <a:t>　</a:t>
            </a:r>
            <a:r>
              <a:rPr kumimoji="1" lang="ja-JP" altLang="en-US" sz="3600" dirty="0" smtClean="0">
                <a:solidFill>
                  <a:schemeClr val="bg1"/>
                </a:solidFill>
              </a:rPr>
              <a:t>　　　　　　　　　　　</a:t>
            </a:r>
            <a:r>
              <a:rPr lang="ja-JP" altLang="en-US" sz="2800" dirty="0" smtClean="0">
                <a:solidFill>
                  <a:schemeClr val="bg1"/>
                </a:solidFill>
              </a:rPr>
              <a:t>     </a:t>
            </a:r>
            <a:r>
              <a:rPr kumimoji="1" lang="ja-JP" altLang="en-US" sz="2800" dirty="0" smtClean="0"/>
              <a:t>内山　一紀</a:t>
            </a:r>
            <a:endParaRPr kumimoji="1" lang="en-US" altLang="ja-JP" sz="2800" dirty="0" smtClean="0"/>
          </a:p>
          <a:p>
            <a:r>
              <a:rPr lang="ja-JP" altLang="en-US" sz="2800" dirty="0">
                <a:solidFill>
                  <a:schemeClr val="bg1"/>
                </a:solidFill>
              </a:rPr>
              <a:t>　</a:t>
            </a:r>
            <a:r>
              <a:rPr lang="ja-JP" altLang="en-US" sz="2800" dirty="0" smtClean="0">
                <a:solidFill>
                  <a:schemeClr val="bg1"/>
                </a:solidFill>
              </a:rPr>
              <a:t>　　　　　　　　　　　　　</a:t>
            </a:r>
            <a:r>
              <a:rPr lang="ja-JP" altLang="en-US" sz="2800" dirty="0"/>
              <a:t> </a:t>
            </a:r>
            <a:r>
              <a:rPr lang="ja-JP" altLang="en-US" sz="2800" dirty="0" smtClean="0"/>
              <a:t>          柿島　正和</a:t>
            </a:r>
            <a:endParaRPr lang="en-US" altLang="ja-JP" sz="2800" dirty="0" smtClean="0"/>
          </a:p>
          <a:p>
            <a:r>
              <a:rPr kumimoji="1" lang="ja-JP" altLang="en-US" sz="2800" dirty="0">
                <a:solidFill>
                  <a:schemeClr val="bg1"/>
                </a:solidFill>
              </a:rPr>
              <a:t>　</a:t>
            </a:r>
            <a:r>
              <a:rPr kumimoji="1" lang="ja-JP" altLang="en-US" sz="2800" dirty="0" smtClean="0">
                <a:solidFill>
                  <a:schemeClr val="bg1"/>
                </a:solidFill>
              </a:rPr>
              <a:t>　　　　　　　　　　　　　           </a:t>
            </a:r>
            <a:r>
              <a:rPr kumimoji="1" lang="ja-JP" altLang="en-US" sz="2800" dirty="0" smtClean="0"/>
              <a:t>川口　卓哉</a:t>
            </a:r>
            <a:endParaRPr kumimoji="1" lang="ja-JP" altLang="en-US" sz="2800" dirty="0">
              <a:solidFill>
                <a:schemeClr val="bg1"/>
              </a:solidFill>
            </a:endParaRPr>
          </a:p>
        </p:txBody>
      </p:sp>
    </p:spTree>
    <p:extLst>
      <p:ext uri="{BB962C8B-B14F-4D97-AF65-F5344CB8AC3E}">
        <p14:creationId xmlns:p14="http://schemas.microsoft.com/office/powerpoint/2010/main" val="56194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切り替え追跡手法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r>
              <a:rPr kumimoji="1" lang="ja-JP" altLang="en-US" sz="2400" dirty="0" smtClean="0">
                <a:latin typeface="Century" panose="02040604050505020304" pitchFamily="18" charset="0"/>
              </a:rPr>
              <a:t>テンプレートマッチング</a:t>
            </a:r>
            <a:endParaRPr kumimoji="1"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メリット</a:t>
            </a:r>
            <a:endParaRPr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　・常に対象領域の全画面を探索することが出来る。</a:t>
            </a: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　デメリット</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・オクルージョンが生じた時刻のフレームにおいて、ボール　</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を検出することが出来ない。</a:t>
            </a:r>
            <a:endParaRPr lang="en-US" altLang="ja-JP" sz="2400" dirty="0" smtClean="0">
              <a:latin typeface="Century" panose="02040604050505020304" pitchFamily="18" charset="0"/>
            </a:endParaRPr>
          </a:p>
          <a:p>
            <a:pPr marL="109728" indent="0">
              <a:buNone/>
            </a:pPr>
            <a:endParaRPr kumimoji="1"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パーティクルフィルタ</a:t>
            </a:r>
            <a:endParaRPr lang="en-US" altLang="ja-JP" sz="2400" dirty="0" smtClean="0">
              <a:latin typeface="Century" panose="02040604050505020304" pitchFamily="18" charset="0"/>
            </a:endParaRPr>
          </a:p>
          <a:p>
            <a:pPr marL="109728" indent="0">
              <a:buNone/>
            </a:pPr>
            <a:r>
              <a:rPr kumimoji="1" lang="ja-JP" altLang="en-US" sz="2400" dirty="0">
                <a:latin typeface="Century" panose="02040604050505020304" pitchFamily="18" charset="0"/>
              </a:rPr>
              <a:t>　</a:t>
            </a:r>
            <a:r>
              <a:rPr kumimoji="1" lang="ja-JP" altLang="en-US" sz="2400" dirty="0" smtClean="0">
                <a:latin typeface="Century" panose="02040604050505020304" pitchFamily="18" charset="0"/>
              </a:rPr>
              <a:t>メリット</a:t>
            </a:r>
            <a:endParaRPr kumimoji="1"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・短時間であればオクルージョンが生じた場合でもボールの</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位置を推定することが出来る。</a:t>
            </a:r>
            <a:endParaRPr lang="en-US" altLang="ja-JP" sz="2400" dirty="0" smtClean="0">
              <a:latin typeface="Century" panose="02040604050505020304" pitchFamily="18" charset="0"/>
            </a:endParaRPr>
          </a:p>
          <a:p>
            <a:pPr marL="109728" indent="0">
              <a:buNone/>
            </a:pPr>
            <a:r>
              <a:rPr kumimoji="1" lang="ja-JP" altLang="en-US" sz="2400" dirty="0">
                <a:latin typeface="Century" panose="02040604050505020304" pitchFamily="18" charset="0"/>
              </a:rPr>
              <a:t>　</a:t>
            </a:r>
            <a:r>
              <a:rPr kumimoji="1" lang="ja-JP" altLang="en-US" sz="2400" dirty="0" smtClean="0">
                <a:latin typeface="Century" panose="02040604050505020304" pitchFamily="18" charset="0"/>
              </a:rPr>
              <a:t>デメリット</a:t>
            </a:r>
            <a:endParaRPr kumimoji="1"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・一度ボールを完全に見失うと再び追跡するのが困難。</a:t>
            </a:r>
            <a:r>
              <a:rPr kumimoji="1" lang="ja-JP" altLang="en-US" sz="2400" dirty="0" smtClean="0">
                <a:latin typeface="Century" panose="02040604050505020304" pitchFamily="18" charset="0"/>
              </a:rPr>
              <a:t>　</a:t>
            </a:r>
            <a:endParaRPr kumimoji="1" lang="en-US" altLang="ja-JP" sz="2400" dirty="0" smtClean="0">
              <a:latin typeface="Century" panose="02040604050505020304" pitchFamily="18" charset="0"/>
            </a:endParaRPr>
          </a:p>
        </p:txBody>
      </p:sp>
    </p:spTree>
    <p:extLst>
      <p:ext uri="{BB962C8B-B14F-4D97-AF65-F5344CB8AC3E}">
        <p14:creationId xmlns:p14="http://schemas.microsoft.com/office/powerpoint/2010/main" val="235864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切り替え追跡手法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r>
              <a:rPr kumimoji="1" lang="ja-JP" altLang="en-US" sz="2400" dirty="0" smtClean="0">
                <a:latin typeface="Century" panose="02040604050505020304" pitchFamily="18" charset="0"/>
              </a:rPr>
              <a:t>テンプレートマッチングとパーティクルフィルタには、それぞれメリットもデメリットもある。</a:t>
            </a: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ボール</a:t>
            </a:r>
            <a:r>
              <a:rPr lang="ja-JP" altLang="en-US" sz="2400" dirty="0">
                <a:latin typeface="Century" panose="02040604050505020304" pitchFamily="18" charset="0"/>
              </a:rPr>
              <a:t>の追跡状況に</a:t>
            </a:r>
            <a:r>
              <a:rPr lang="ja-JP" altLang="en-US" sz="2400" dirty="0" smtClean="0">
                <a:latin typeface="Century" panose="02040604050505020304" pitchFamily="18" charset="0"/>
              </a:rPr>
              <a:t>応じて適切な追跡手法を取るように、切り替え制御を行う。</a:t>
            </a:r>
            <a:r>
              <a:rPr kumimoji="1" lang="ja-JP" altLang="en-US" sz="2400" dirty="0" smtClean="0">
                <a:latin typeface="Century" panose="02040604050505020304" pitchFamily="18" charset="0"/>
              </a:rPr>
              <a:t>　</a:t>
            </a:r>
            <a:endParaRPr kumimoji="1" lang="en-US" altLang="ja-JP" sz="2400" dirty="0" smtClean="0">
              <a:latin typeface="Century" panose="02040604050505020304" pitchFamily="18" charset="0"/>
            </a:endParaRPr>
          </a:p>
        </p:txBody>
      </p:sp>
      <p:sp>
        <p:nvSpPr>
          <p:cNvPr id="4" name="下矢印 3"/>
          <p:cNvSpPr/>
          <p:nvPr/>
        </p:nvSpPr>
        <p:spPr>
          <a:xfrm>
            <a:off x="4139952" y="2492896"/>
            <a:ext cx="864096"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9272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切り替え追跡手法</a:t>
            </a:r>
            <a:endParaRPr kumimoji="1" lang="ja-JP" altLang="en-US" sz="3200" dirty="0">
              <a:latin typeface="Century" panose="02040604050505020304" pitchFamily="18" charset="0"/>
            </a:endParaRPr>
          </a:p>
        </p:txBody>
      </p:sp>
      <p:sp>
        <p:nvSpPr>
          <p:cNvPr id="5" name="正方形/長方形 4"/>
          <p:cNvSpPr/>
          <p:nvPr/>
        </p:nvSpPr>
        <p:spPr>
          <a:xfrm>
            <a:off x="1619672" y="1556792"/>
            <a:ext cx="1728192" cy="50405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初期フレーム</a:t>
            </a:r>
            <a:endParaRPr kumimoji="1" lang="ja-JP" altLang="en-US" dirty="0">
              <a:solidFill>
                <a:schemeClr val="tx1"/>
              </a:solidFill>
            </a:endParaRPr>
          </a:p>
        </p:txBody>
      </p:sp>
      <p:sp>
        <p:nvSpPr>
          <p:cNvPr id="6" name="下矢印 5"/>
          <p:cNvSpPr/>
          <p:nvPr/>
        </p:nvSpPr>
        <p:spPr>
          <a:xfrm>
            <a:off x="2141730" y="2204862"/>
            <a:ext cx="684076" cy="95417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1340641" y="3212723"/>
            <a:ext cx="2286254" cy="22322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テンプレートマッチング</a:t>
            </a:r>
            <a:endParaRPr kumimoji="1" lang="ja-JP" altLang="en-US" dirty="0">
              <a:solidFill>
                <a:schemeClr val="tx1"/>
              </a:solidFill>
            </a:endParaRPr>
          </a:p>
        </p:txBody>
      </p:sp>
      <p:sp>
        <p:nvSpPr>
          <p:cNvPr id="8" name="右カーブ矢印 7"/>
          <p:cNvSpPr/>
          <p:nvPr/>
        </p:nvSpPr>
        <p:spPr>
          <a:xfrm flipV="1">
            <a:off x="539552" y="3645024"/>
            <a:ext cx="720080" cy="1368152"/>
          </a:xfrm>
          <a:prstGeom prst="curvedRightArrow">
            <a:avLst>
              <a:gd name="adj1" fmla="val 46153"/>
              <a:gd name="adj2" fmla="val 77279"/>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p:nvSpPr>
        <p:spPr>
          <a:xfrm>
            <a:off x="395536" y="5157192"/>
            <a:ext cx="1224136" cy="504056"/>
          </a:xfrm>
          <a:prstGeom prst="rect">
            <a:avLst/>
          </a:prstGeom>
          <a:solidFill>
            <a:srgbClr val="FDB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検出失敗</a:t>
            </a:r>
            <a:endParaRPr kumimoji="1" lang="ja-JP" altLang="en-US" dirty="0">
              <a:solidFill>
                <a:schemeClr val="tx1"/>
              </a:solidFill>
            </a:endParaRPr>
          </a:p>
        </p:txBody>
      </p:sp>
      <p:sp>
        <p:nvSpPr>
          <p:cNvPr id="10" name="円/楕円 9"/>
          <p:cNvSpPr/>
          <p:nvPr/>
        </p:nvSpPr>
        <p:spPr>
          <a:xfrm>
            <a:off x="5292080" y="3212722"/>
            <a:ext cx="2286254" cy="223224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パーティクルフィルタ</a:t>
            </a:r>
            <a:endParaRPr kumimoji="1" lang="ja-JP" altLang="en-US" dirty="0">
              <a:solidFill>
                <a:schemeClr val="tx1"/>
              </a:solidFill>
            </a:endParaRPr>
          </a:p>
        </p:txBody>
      </p:sp>
      <p:sp>
        <p:nvSpPr>
          <p:cNvPr id="11" name="下カーブ矢印 10"/>
          <p:cNvSpPr/>
          <p:nvPr/>
        </p:nvSpPr>
        <p:spPr>
          <a:xfrm>
            <a:off x="3548583" y="2824775"/>
            <a:ext cx="2025225" cy="820249"/>
          </a:xfrm>
          <a:prstGeom prst="curvedDownArrow">
            <a:avLst>
              <a:gd name="adj1" fmla="val 42743"/>
              <a:gd name="adj2" fmla="val 90599"/>
              <a:gd name="adj3" fmla="val 34138"/>
            </a:avLst>
          </a:prstGeom>
          <a:solidFill>
            <a:srgbClr val="EFD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p:cNvSpPr/>
          <p:nvPr/>
        </p:nvSpPr>
        <p:spPr>
          <a:xfrm>
            <a:off x="3794484" y="2204864"/>
            <a:ext cx="1156630" cy="4859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検出成功</a:t>
            </a:r>
            <a:endParaRPr kumimoji="1" lang="ja-JP" altLang="en-US" dirty="0">
              <a:solidFill>
                <a:schemeClr val="tx1"/>
              </a:solidFill>
            </a:endParaRPr>
          </a:p>
        </p:txBody>
      </p:sp>
      <p:sp>
        <p:nvSpPr>
          <p:cNvPr id="13" name="下カーブ矢印 12"/>
          <p:cNvSpPr/>
          <p:nvPr/>
        </p:nvSpPr>
        <p:spPr>
          <a:xfrm rot="10800000">
            <a:off x="3360187" y="4747067"/>
            <a:ext cx="2025225" cy="820249"/>
          </a:xfrm>
          <a:prstGeom prst="curvedDownArrow">
            <a:avLst>
              <a:gd name="adj1" fmla="val 42743"/>
              <a:gd name="adj2" fmla="val 90599"/>
              <a:gd name="adj3" fmla="val 3413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右カーブ矢印 17"/>
          <p:cNvSpPr/>
          <p:nvPr/>
        </p:nvSpPr>
        <p:spPr>
          <a:xfrm flipH="1">
            <a:off x="7740352" y="3797424"/>
            <a:ext cx="720080" cy="1368152"/>
          </a:xfrm>
          <a:prstGeom prst="curvedRightArrow">
            <a:avLst>
              <a:gd name="adj1" fmla="val 46153"/>
              <a:gd name="adj2" fmla="val 77279"/>
              <a:gd name="adj3" fmla="val 25000"/>
            </a:avLst>
          </a:prstGeom>
          <a:solidFill>
            <a:srgbClr val="EFD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p:cNvSpPr/>
          <p:nvPr/>
        </p:nvSpPr>
        <p:spPr>
          <a:xfrm>
            <a:off x="7522077" y="3159039"/>
            <a:ext cx="1156630" cy="4859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検出成功</a:t>
            </a:r>
            <a:endParaRPr kumimoji="1" lang="ja-JP" altLang="en-US" dirty="0">
              <a:solidFill>
                <a:schemeClr val="tx1"/>
              </a:solidFill>
            </a:endParaRPr>
          </a:p>
        </p:txBody>
      </p:sp>
      <p:sp>
        <p:nvSpPr>
          <p:cNvPr id="3" name="角丸四角形 2"/>
          <p:cNvSpPr/>
          <p:nvPr/>
        </p:nvSpPr>
        <p:spPr>
          <a:xfrm>
            <a:off x="1132439" y="6231233"/>
            <a:ext cx="6480720" cy="57606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背景差分法</a:t>
            </a:r>
            <a:endParaRPr kumimoji="1" lang="ja-JP" altLang="en-US" dirty="0">
              <a:solidFill>
                <a:schemeClr val="tx1"/>
              </a:solidFill>
            </a:endParaRPr>
          </a:p>
        </p:txBody>
      </p:sp>
      <p:sp>
        <p:nvSpPr>
          <p:cNvPr id="4" name="コンテンツ プレースホルダー 3"/>
          <p:cNvSpPr>
            <a:spLocks noGrp="1"/>
          </p:cNvSpPr>
          <p:nvPr>
            <p:ph idx="1"/>
          </p:nvPr>
        </p:nvSpPr>
        <p:spPr/>
        <p:txBody>
          <a:bodyPr/>
          <a:lstStyle/>
          <a:p>
            <a:endParaRPr kumimoji="1" lang="ja-JP" altLang="en-US" dirty="0"/>
          </a:p>
        </p:txBody>
      </p:sp>
      <p:sp>
        <p:nvSpPr>
          <p:cNvPr id="14" name="正方形/長方形 13"/>
          <p:cNvSpPr/>
          <p:nvPr/>
        </p:nvSpPr>
        <p:spPr>
          <a:xfrm>
            <a:off x="3794484" y="5661248"/>
            <a:ext cx="1296144" cy="432048"/>
          </a:xfrm>
          <a:prstGeom prst="rect">
            <a:avLst/>
          </a:prstGeom>
          <a:solidFill>
            <a:srgbClr val="FDB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検出失敗</a:t>
            </a:r>
            <a:endParaRPr kumimoji="1" lang="ja-JP" altLang="en-US" dirty="0">
              <a:solidFill>
                <a:schemeClr val="tx1"/>
              </a:solidFill>
            </a:endParaRPr>
          </a:p>
        </p:txBody>
      </p:sp>
    </p:spTree>
    <p:extLst>
      <p:ext uri="{BB962C8B-B14F-4D97-AF65-F5344CB8AC3E}">
        <p14:creationId xmlns:p14="http://schemas.microsoft.com/office/powerpoint/2010/main" val="3224475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背景差分法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r>
              <a:rPr lang="ja-JP" altLang="en-US" sz="2400" dirty="0">
                <a:latin typeface="Century" panose="02040604050505020304" pitchFamily="18" charset="0"/>
              </a:rPr>
              <a:t>テンプレートマッチング</a:t>
            </a:r>
            <a:r>
              <a:rPr lang="ja-JP" altLang="en-US" sz="2400" dirty="0" smtClean="0">
                <a:latin typeface="Century" panose="02040604050505020304" pitchFamily="18" charset="0"/>
              </a:rPr>
              <a:t>や切り替え追跡手法の問題点</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・ピッチ</a:t>
            </a:r>
            <a:r>
              <a:rPr lang="ja-JP" altLang="en-US" sz="2400" smtClean="0">
                <a:latin typeface="Century" panose="02040604050505020304" pitchFamily="18" charset="0"/>
              </a:rPr>
              <a:t>などの静的な</a:t>
            </a:r>
            <a:r>
              <a:rPr lang="ja-JP" altLang="en-US" sz="2400" dirty="0" smtClean="0">
                <a:latin typeface="Century" panose="02040604050505020304" pitchFamily="18" charset="0"/>
              </a:rPr>
              <a:t>背景箇所を誤検出する</a:t>
            </a:r>
            <a:endParaRPr lang="en-US" altLang="ja-JP" sz="2400" dirty="0" smtClean="0">
              <a:latin typeface="Century" panose="02040604050505020304" pitchFamily="18" charset="0"/>
            </a:endParaRPr>
          </a:p>
          <a:p>
            <a:pPr marL="109728" indent="0">
              <a:buNone/>
            </a:pPr>
            <a:endParaRPr kumimoji="1"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kumimoji="1"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従来の手法を、背景</a:t>
            </a:r>
            <a:r>
              <a:rPr kumimoji="1" lang="ja-JP" altLang="en-US" sz="2400" dirty="0">
                <a:latin typeface="Century" panose="02040604050505020304" pitchFamily="18" charset="0"/>
              </a:rPr>
              <a:t>差分法</a:t>
            </a:r>
            <a:r>
              <a:rPr kumimoji="1" lang="ja-JP" altLang="en-US" sz="2400" dirty="0" smtClean="0">
                <a:latin typeface="Century" panose="02040604050505020304" pitchFamily="18" charset="0"/>
              </a:rPr>
              <a:t>に</a:t>
            </a:r>
            <a:r>
              <a:rPr lang="ja-JP" altLang="en-US" sz="2400" dirty="0" smtClean="0">
                <a:latin typeface="Century" panose="02040604050505020304" pitchFamily="18" charset="0"/>
              </a:rPr>
              <a:t>より動物体のみを抽出した動画像に対して適用する</a:t>
            </a:r>
            <a:endParaRPr kumimoji="1" lang="en-US" altLang="ja-JP" sz="2400" dirty="0">
              <a:latin typeface="Century" panose="02040604050505020304" pitchFamily="18" charset="0"/>
            </a:endParaRPr>
          </a:p>
        </p:txBody>
      </p:sp>
      <p:sp>
        <p:nvSpPr>
          <p:cNvPr id="4" name="下矢印 3"/>
          <p:cNvSpPr/>
          <p:nvPr/>
        </p:nvSpPr>
        <p:spPr>
          <a:xfrm>
            <a:off x="4139952" y="2420888"/>
            <a:ext cx="1008112" cy="12241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4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背景差分法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r>
              <a:rPr kumimoji="1" lang="ja-JP" altLang="en-US" sz="2400" dirty="0" smtClean="0">
                <a:latin typeface="Century" panose="02040604050505020304" pitchFamily="18" charset="0"/>
              </a:rPr>
              <a:t>１．背景画像を読み込む</a:t>
            </a:r>
            <a:endParaRPr kumimoji="1"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２</a:t>
            </a:r>
            <a:r>
              <a:rPr lang="ja-JP" altLang="en-US" sz="2400" dirty="0" smtClean="0">
                <a:latin typeface="Century" panose="02040604050505020304" pitchFamily="18" charset="0"/>
              </a:rPr>
              <a:t>．背景画像をグレースケール化する・・・①</a:t>
            </a:r>
            <a:endParaRPr lang="en-US" altLang="ja-JP" sz="2400" dirty="0" smtClean="0">
              <a:latin typeface="Century" panose="02040604050505020304" pitchFamily="18" charset="0"/>
            </a:endParaRPr>
          </a:p>
          <a:p>
            <a:pPr marL="109728" indent="0">
              <a:buNone/>
            </a:pPr>
            <a:r>
              <a:rPr kumimoji="1" lang="ja-JP" altLang="en-US" sz="2400" dirty="0">
                <a:latin typeface="Century" panose="02040604050505020304" pitchFamily="18" charset="0"/>
              </a:rPr>
              <a:t>３</a:t>
            </a:r>
            <a:r>
              <a:rPr kumimoji="1" lang="ja-JP" altLang="en-US" sz="2400" dirty="0" smtClean="0">
                <a:latin typeface="Century" panose="02040604050505020304" pitchFamily="18" charset="0"/>
              </a:rPr>
              <a:t>．動画像を読み込む</a:t>
            </a: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４．</a:t>
            </a:r>
            <a:r>
              <a:rPr lang="en-US" altLang="ja-JP" sz="2400" dirty="0" smtClean="0">
                <a:latin typeface="Century" panose="02040604050505020304" pitchFamily="18" charset="0"/>
              </a:rPr>
              <a:t>1</a:t>
            </a:r>
            <a:r>
              <a:rPr lang="ja-JP" altLang="en-US" sz="2400" dirty="0" smtClean="0">
                <a:latin typeface="Century" panose="02040604050505020304" pitchFamily="18" charset="0"/>
              </a:rPr>
              <a:t>フレームのキャプチャ画像を取る</a:t>
            </a:r>
            <a:endParaRPr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５．得たキャプチャ画像をグレースケール化する・・・②</a:t>
            </a:r>
            <a:endParaRPr kumimoji="1"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６</a:t>
            </a:r>
            <a:r>
              <a:rPr lang="ja-JP" altLang="en-US" sz="2400" dirty="0" smtClean="0">
                <a:latin typeface="Century" panose="02040604050505020304" pitchFamily="18" charset="0"/>
              </a:rPr>
              <a:t>．背景差分処理を行う：②－①・・・③</a:t>
            </a:r>
            <a:endParaRPr lang="en-US" altLang="ja-JP" sz="2400" dirty="0" smtClean="0">
              <a:latin typeface="Century" panose="02040604050505020304" pitchFamily="18" charset="0"/>
            </a:endParaRPr>
          </a:p>
          <a:p>
            <a:pPr marL="109728" indent="0">
              <a:buNone/>
            </a:pPr>
            <a:r>
              <a:rPr kumimoji="1" lang="ja-JP" altLang="en-US" sz="2400" dirty="0">
                <a:latin typeface="Century" panose="02040604050505020304" pitchFamily="18" charset="0"/>
              </a:rPr>
              <a:t>７</a:t>
            </a:r>
            <a:r>
              <a:rPr kumimoji="1" lang="ja-JP" altLang="en-US" sz="2400" dirty="0" smtClean="0">
                <a:latin typeface="Century" panose="02040604050505020304" pitchFamily="18" charset="0"/>
              </a:rPr>
              <a:t>．③に対して二値化処理を行う</a:t>
            </a:r>
            <a:endParaRPr kumimoji="1" lang="en-US" altLang="ja-JP" sz="2400" dirty="0">
              <a:latin typeface="Century" panose="02040604050505020304" pitchFamily="18" charset="0"/>
            </a:endParaRPr>
          </a:p>
        </p:txBody>
      </p:sp>
    </p:spTree>
    <p:extLst>
      <p:ext uri="{BB962C8B-B14F-4D97-AF65-F5344CB8AC3E}">
        <p14:creationId xmlns:p14="http://schemas.microsoft.com/office/powerpoint/2010/main" val="2955854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背景差分法</a:t>
            </a:r>
            <a:endParaRPr kumimoji="1" lang="ja-JP" altLang="en-US" sz="3200" dirty="0">
              <a:latin typeface="Century" panose="0204060405050502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7202075" cy="236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57" y="4437112"/>
            <a:ext cx="7209033" cy="229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下矢印 3"/>
          <p:cNvSpPr/>
          <p:nvPr/>
        </p:nvSpPr>
        <p:spPr>
          <a:xfrm>
            <a:off x="4301063" y="3645024"/>
            <a:ext cx="822631" cy="64807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144561" y="3789040"/>
            <a:ext cx="2808312" cy="400110"/>
          </a:xfrm>
          <a:prstGeom prst="rect">
            <a:avLst/>
          </a:prstGeom>
          <a:noFill/>
        </p:spPr>
        <p:txBody>
          <a:bodyPr wrap="square" rtlCol="0">
            <a:spAutoFit/>
          </a:bodyPr>
          <a:lstStyle/>
          <a:p>
            <a:r>
              <a:rPr kumimoji="1" lang="ja-JP" altLang="en-US" sz="2000" dirty="0" smtClean="0"/>
              <a:t>グレースケール処理</a:t>
            </a:r>
            <a:endParaRPr kumimoji="1" lang="ja-JP" altLang="en-US" sz="2000" dirty="0"/>
          </a:p>
        </p:txBody>
      </p:sp>
    </p:spTree>
    <p:extLst>
      <p:ext uri="{BB962C8B-B14F-4D97-AF65-F5344CB8AC3E}">
        <p14:creationId xmlns:p14="http://schemas.microsoft.com/office/powerpoint/2010/main" val="3251964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背景差分法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p:txBody>
          <a:bodyPr/>
          <a:lstStyle/>
          <a:p>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08" y="1666030"/>
            <a:ext cx="5747147" cy="222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07" y="4553614"/>
            <a:ext cx="5747147" cy="222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下矢印 5"/>
          <p:cNvSpPr/>
          <p:nvPr/>
        </p:nvSpPr>
        <p:spPr>
          <a:xfrm>
            <a:off x="3995936" y="1057440"/>
            <a:ext cx="864096" cy="57606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3995933" y="3950838"/>
            <a:ext cx="864096" cy="57606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004048" y="1145417"/>
            <a:ext cx="2448272" cy="400110"/>
          </a:xfrm>
          <a:prstGeom prst="rect">
            <a:avLst/>
          </a:prstGeom>
          <a:noFill/>
        </p:spPr>
        <p:txBody>
          <a:bodyPr wrap="square" rtlCol="0">
            <a:spAutoFit/>
          </a:bodyPr>
          <a:lstStyle/>
          <a:p>
            <a:r>
              <a:rPr kumimoji="1" lang="ja-JP" altLang="en-US" sz="2000" dirty="0" smtClean="0"/>
              <a:t>背景差分処理</a:t>
            </a:r>
            <a:endParaRPr kumimoji="1" lang="ja-JP" altLang="en-US" sz="2000" dirty="0"/>
          </a:p>
        </p:txBody>
      </p:sp>
      <p:sp>
        <p:nvSpPr>
          <p:cNvPr id="8" name="テキスト ボックス 7"/>
          <p:cNvSpPr txBox="1"/>
          <p:nvPr/>
        </p:nvSpPr>
        <p:spPr>
          <a:xfrm>
            <a:off x="5004048" y="4038815"/>
            <a:ext cx="1728192" cy="400110"/>
          </a:xfrm>
          <a:prstGeom prst="rect">
            <a:avLst/>
          </a:prstGeom>
          <a:noFill/>
        </p:spPr>
        <p:txBody>
          <a:bodyPr wrap="square" rtlCol="0">
            <a:spAutoFit/>
          </a:bodyPr>
          <a:lstStyle/>
          <a:p>
            <a:r>
              <a:rPr kumimoji="1" lang="ja-JP" altLang="en-US" sz="2000" dirty="0" smtClean="0"/>
              <a:t>二値化処理</a:t>
            </a:r>
            <a:endParaRPr kumimoji="1" lang="ja-JP" altLang="en-US" sz="2000" dirty="0"/>
          </a:p>
        </p:txBody>
      </p:sp>
    </p:spTree>
    <p:extLst>
      <p:ext uri="{BB962C8B-B14F-4D97-AF65-F5344CB8AC3E}">
        <p14:creationId xmlns:p14="http://schemas.microsoft.com/office/powerpoint/2010/main" val="1310426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実験方法</a:t>
            </a:r>
            <a:endParaRPr kumimoji="1" lang="ja-JP" altLang="en-US" sz="3200" dirty="0">
              <a:latin typeface="Century" panose="02040604050505020304" pitchFamily="18" charset="0"/>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r>
                  <a:rPr lang="ja-JP" altLang="en-US" sz="2400" dirty="0" smtClean="0">
                    <a:latin typeface="Century" panose="02040604050505020304" pitchFamily="18" charset="0"/>
                  </a:rPr>
                  <a:t>異なる５つのカラーの動画像と、それらに対する背景差分法動画を用意し、それらに対してテンプレートマッチングと切り替え追跡手法を適用し、追跡精度の比較実験を行った。</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追跡</a:t>
                </a:r>
                <a:r>
                  <a:rPr lang="ja-JP" altLang="en-US" sz="2400" dirty="0" smtClean="0">
                    <a:latin typeface="Century" panose="02040604050505020304" pitchFamily="18" charset="0"/>
                  </a:rPr>
                  <a:t>精度</a:t>
                </a:r>
                <a:r>
                  <a:rPr lang="en-US" altLang="ja-JP" sz="2400" dirty="0" smtClean="0">
                    <a:latin typeface="Century" panose="02040604050505020304" pitchFamily="18" charset="0"/>
                  </a:rPr>
                  <a:t>(%)=</a:t>
                </a:r>
                <a14:m>
                  <m:oMath xmlns:m="http://schemas.openxmlformats.org/officeDocument/2006/math">
                    <m:f>
                      <m:fPr>
                        <m:ctrlPr>
                          <a:rPr lang="en-US" altLang="ja-JP" sz="2400" i="1" smtClean="0">
                            <a:latin typeface="Cambria Math"/>
                          </a:rPr>
                        </m:ctrlPr>
                      </m:fPr>
                      <m:num>
                        <m:r>
                          <a:rPr lang="ja-JP" altLang="en-US" sz="2400" i="1">
                            <a:latin typeface="Cambria Math"/>
                          </a:rPr>
                          <m:t>追跡</m:t>
                        </m:r>
                        <m:r>
                          <a:rPr lang="ja-JP" altLang="en-US" sz="2400" i="1" smtClean="0">
                            <a:latin typeface="Cambria Math"/>
                          </a:rPr>
                          <m:t>成功の</m:t>
                        </m:r>
                        <m:r>
                          <a:rPr lang="ja-JP" altLang="en-US" sz="2400" i="1">
                            <a:latin typeface="Cambria Math"/>
                          </a:rPr>
                          <m:t>フレーム数</m:t>
                        </m:r>
                      </m:num>
                      <m:den>
                        <m:r>
                          <a:rPr lang="ja-JP" altLang="en-US" sz="2400" i="1">
                            <a:latin typeface="Cambria Math"/>
                          </a:rPr>
                          <m:t>全フレーム数</m:t>
                        </m:r>
                      </m:den>
                    </m:f>
                    <m:r>
                      <a:rPr lang="en-US" altLang="ja-JP" sz="2400" i="1" smtClean="0">
                        <a:latin typeface="Cambria Math"/>
                        <a:ea typeface="Cambria Math"/>
                      </a:rPr>
                      <m:t>×</m:t>
                    </m:r>
                    <m:r>
                      <a:rPr lang="en-US" altLang="ja-JP" sz="2400" b="0" i="1" smtClean="0">
                        <a:latin typeface="Cambria Math"/>
                        <a:ea typeface="Cambria Math"/>
                      </a:rPr>
                      <m:t>100(%)</m:t>
                    </m:r>
                  </m:oMath>
                </a14:m>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51520" y="1340768"/>
                <a:ext cx="8892480" cy="5400600"/>
              </a:xfrm>
              <a:blipFill rotWithShape="1">
                <a:blip r:embed="rId2"/>
                <a:stretch>
                  <a:fillRect t="-903" r="-343"/>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007228271"/>
              </p:ext>
            </p:extLst>
          </p:nvPr>
        </p:nvGraphicFramePr>
        <p:xfrm>
          <a:off x="467544" y="4077072"/>
          <a:ext cx="4896544" cy="2448274"/>
        </p:xfrm>
        <a:graphic>
          <a:graphicData uri="http://schemas.openxmlformats.org/drawingml/2006/table">
            <a:tbl>
              <a:tblPr>
                <a:tableStyleId>{616DA210-FB5B-4158-B5E0-FEB733F419BA}</a:tableStyleId>
              </a:tblPr>
              <a:tblGrid>
                <a:gridCol w="2448272"/>
                <a:gridCol w="2448272"/>
              </a:tblGrid>
              <a:tr h="484274">
                <a:tc>
                  <a:txBody>
                    <a:bodyPr/>
                    <a:lstStyle/>
                    <a:p>
                      <a:r>
                        <a:rPr kumimoji="1" lang="ja-JP" altLang="en-US" dirty="0" smtClean="0">
                          <a:latin typeface="Century" panose="02040604050505020304" pitchFamily="18" charset="0"/>
                        </a:rPr>
                        <a:t>データ</a:t>
                      </a: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241</a:t>
                      </a:r>
                      <a:r>
                        <a:rPr kumimoji="1" lang="ja-JP" altLang="en-US" dirty="0" smtClean="0"/>
                        <a:t>フレーム</a:t>
                      </a:r>
                      <a:endParaRPr kumimoji="1" lang="ja-JP" altLang="en-US" dirty="0"/>
                    </a:p>
                  </a:txBody>
                  <a:tcPr/>
                </a:tc>
              </a:tr>
              <a:tr h="491000">
                <a:tc>
                  <a:txBody>
                    <a:bodyPr/>
                    <a:lstStyle/>
                    <a:p>
                      <a:r>
                        <a:rPr kumimoji="1" lang="ja-JP" altLang="en-US" dirty="0" smtClean="0">
                          <a:latin typeface="Century" panose="02040604050505020304" pitchFamily="18" charset="0"/>
                        </a:rPr>
                        <a:t>データ２</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203</a:t>
                      </a:r>
                      <a:r>
                        <a:rPr kumimoji="1" lang="ja-JP" altLang="en-US" dirty="0" smtClean="0"/>
                        <a:t>フレーム</a:t>
                      </a:r>
                      <a:endParaRPr kumimoji="1" lang="ja-JP" altLang="en-US" dirty="0"/>
                    </a:p>
                  </a:txBody>
                  <a:tcPr/>
                </a:tc>
              </a:tr>
              <a:tr h="491000">
                <a:tc>
                  <a:txBody>
                    <a:bodyPr/>
                    <a:lstStyle/>
                    <a:p>
                      <a:r>
                        <a:rPr kumimoji="1" lang="ja-JP" altLang="en-US" dirty="0" smtClean="0">
                          <a:latin typeface="Century" panose="02040604050505020304" pitchFamily="18" charset="0"/>
                        </a:rPr>
                        <a:t>データ３</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269</a:t>
                      </a:r>
                      <a:r>
                        <a:rPr kumimoji="1" lang="ja-JP" altLang="en-US" dirty="0" smtClean="0"/>
                        <a:t>フレーム</a:t>
                      </a:r>
                      <a:endParaRPr kumimoji="1" lang="ja-JP" altLang="en-US" dirty="0"/>
                    </a:p>
                  </a:txBody>
                  <a:tcPr/>
                </a:tc>
              </a:tr>
              <a:tr h="491000">
                <a:tc>
                  <a:txBody>
                    <a:bodyPr/>
                    <a:lstStyle/>
                    <a:p>
                      <a:r>
                        <a:rPr kumimoji="1" lang="ja-JP" altLang="en-US" dirty="0" smtClean="0">
                          <a:latin typeface="Century" panose="02040604050505020304" pitchFamily="18" charset="0"/>
                        </a:rPr>
                        <a:t>データ</a:t>
                      </a: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380</a:t>
                      </a:r>
                      <a:r>
                        <a:rPr kumimoji="1" lang="ja-JP" altLang="en-US" dirty="0" smtClean="0"/>
                        <a:t>フレーム</a:t>
                      </a:r>
                      <a:endParaRPr kumimoji="1" lang="ja-JP" altLang="en-US" dirty="0"/>
                    </a:p>
                  </a:txBody>
                  <a:tcPr/>
                </a:tc>
              </a:tr>
              <a:tr h="491000">
                <a:tc>
                  <a:txBody>
                    <a:bodyPr/>
                    <a:lstStyle/>
                    <a:p>
                      <a:r>
                        <a:rPr kumimoji="1" lang="ja-JP" altLang="en-US" dirty="0" smtClean="0">
                          <a:latin typeface="Century" panose="02040604050505020304" pitchFamily="18" charset="0"/>
                        </a:rPr>
                        <a:t>データ</a:t>
                      </a: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448</a:t>
                      </a:r>
                      <a:r>
                        <a:rPr kumimoji="1" lang="ja-JP" altLang="en-US" dirty="0" smtClean="0"/>
                        <a:t>フレーム</a:t>
                      </a:r>
                      <a:endParaRPr kumimoji="1" lang="ja-JP" altLang="en-US" dirty="0"/>
                    </a:p>
                  </a:txBody>
                  <a:tcPr/>
                </a:tc>
              </a:tr>
            </a:tbl>
          </a:graphicData>
        </a:graphic>
      </p:graphicFrame>
    </p:spTree>
    <p:extLst>
      <p:ext uri="{BB962C8B-B14F-4D97-AF65-F5344CB8AC3E}">
        <p14:creationId xmlns:p14="http://schemas.microsoft.com/office/powerpoint/2010/main" val="3129109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smtClean="0">
                <a:latin typeface="Century" panose="02040604050505020304" pitchFamily="18" charset="0"/>
              </a:rPr>
              <a:t>実験結果</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400600"/>
          </a:xfrm>
        </p:spPr>
        <p:txBody>
          <a:bodyPr>
            <a:normAutofit/>
          </a:bodyPr>
          <a:lstStyle/>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graphicFrame>
        <p:nvGraphicFramePr>
          <p:cNvPr id="5" name="表 4"/>
          <p:cNvGraphicFramePr>
            <a:graphicFrameLocks noGrp="1"/>
          </p:cNvGraphicFramePr>
          <p:nvPr>
            <p:extLst>
              <p:ext uri="{D42A27DB-BD31-4B8C-83A1-F6EECF244321}">
                <p14:modId xmlns:p14="http://schemas.microsoft.com/office/powerpoint/2010/main" val="3677364080"/>
              </p:ext>
            </p:extLst>
          </p:nvPr>
        </p:nvGraphicFramePr>
        <p:xfrm>
          <a:off x="1475656" y="1556792"/>
          <a:ext cx="6096000" cy="1381760"/>
        </p:xfrm>
        <a:graphic>
          <a:graphicData uri="http://schemas.openxmlformats.org/drawingml/2006/table">
            <a:tbl>
              <a:tblPr>
                <a:tableStyleId>{616DA210-FB5B-4158-B5E0-FEB733F419BA}</a:tableStyleId>
              </a:tblPr>
              <a:tblGrid>
                <a:gridCol w="2376264"/>
                <a:gridCol w="1859868"/>
                <a:gridCol w="1859868"/>
              </a:tblGrid>
              <a:tr h="370840">
                <a:tc>
                  <a:txBody>
                    <a:bodyPr/>
                    <a:lstStyle/>
                    <a:p>
                      <a:pPr algn="ctr"/>
                      <a:r>
                        <a:rPr kumimoji="1" lang="ja-JP" altLang="en-US" dirty="0" smtClean="0">
                          <a:latin typeface="Century" panose="02040604050505020304" pitchFamily="18" charset="0"/>
                        </a:rPr>
                        <a:t>データ</a:t>
                      </a: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nchor="ctr"/>
                </a:tc>
                <a:tc>
                  <a:txBody>
                    <a:bodyPr/>
                    <a:lstStyle/>
                    <a:p>
                      <a:pPr algn="ctr"/>
                      <a:r>
                        <a:rPr kumimoji="1" lang="en-US" altLang="ja-JP" dirty="0" smtClean="0">
                          <a:latin typeface="Century" panose="02040604050505020304" pitchFamily="18" charset="0"/>
                        </a:rPr>
                        <a:t>TM</a:t>
                      </a:r>
                      <a:endParaRPr kumimoji="1" lang="ja-JP" altLang="en-US" dirty="0">
                        <a:latin typeface="Century" panose="02040604050505020304" pitchFamily="18" charset="0"/>
                      </a:endParaRPr>
                    </a:p>
                  </a:txBody>
                  <a:tcPr anchor="ctr"/>
                </a:tc>
                <a:tc>
                  <a:txBody>
                    <a:bodyPr/>
                    <a:lstStyle/>
                    <a:p>
                      <a:pPr algn="ctr"/>
                      <a:r>
                        <a:rPr kumimoji="1" lang="ja-JP" altLang="en-US" dirty="0" smtClean="0">
                          <a:latin typeface="Century" panose="02040604050505020304" pitchFamily="18" charset="0"/>
                        </a:rPr>
                        <a:t>切り替え追跡</a:t>
                      </a:r>
                      <a:endParaRPr kumimoji="1" lang="ja-JP" altLang="en-US" dirty="0">
                        <a:latin typeface="Century" panose="02040604050505020304" pitchFamily="18" charset="0"/>
                      </a:endParaRPr>
                    </a:p>
                  </a:txBody>
                  <a:tcPr anchor="ctr"/>
                </a:tc>
              </a:tr>
              <a:tr h="370840">
                <a:tc>
                  <a:txBody>
                    <a:bodyPr/>
                    <a:lstStyle/>
                    <a:p>
                      <a:pPr algn="ctr"/>
                      <a:r>
                        <a:rPr kumimoji="1" lang="ja-JP" altLang="en-US" dirty="0" smtClean="0">
                          <a:latin typeface="Century" panose="02040604050505020304" pitchFamily="18" charset="0"/>
                        </a:rPr>
                        <a:t>カラー</a:t>
                      </a:r>
                      <a:endParaRPr kumimoji="1" lang="ja-JP" altLang="en-US" dirty="0">
                        <a:latin typeface="Century" panose="02040604050505020304" pitchFamily="18" charset="0"/>
                      </a:endParaRPr>
                    </a:p>
                  </a:txBody>
                  <a:tcPr anchor="ctr"/>
                </a:tc>
                <a:tc>
                  <a:txBody>
                    <a:bodyPr/>
                    <a:lstStyle/>
                    <a:p>
                      <a:pPr algn="ctr"/>
                      <a:r>
                        <a:rPr kumimoji="1" lang="en-US" altLang="ja-JP" dirty="0" smtClean="0">
                          <a:latin typeface="Century" panose="02040604050505020304" pitchFamily="18" charset="0"/>
                        </a:rPr>
                        <a:t>71.1%</a:t>
                      </a:r>
                      <a:endParaRPr kumimoji="1" lang="ja-JP" altLang="en-US" dirty="0">
                        <a:latin typeface="Century" panose="02040604050505020304" pitchFamily="18" charset="0"/>
                      </a:endParaRPr>
                    </a:p>
                  </a:txBody>
                  <a:tcPr anchor="ctr"/>
                </a:tc>
                <a:tc>
                  <a:txBody>
                    <a:bodyPr/>
                    <a:lstStyle/>
                    <a:p>
                      <a:pPr algn="ctr"/>
                      <a:r>
                        <a:rPr kumimoji="1" lang="en-US" altLang="ja-JP" dirty="0" smtClean="0">
                          <a:latin typeface="Century" panose="02040604050505020304" pitchFamily="18" charset="0"/>
                        </a:rPr>
                        <a:t>89.6%</a:t>
                      </a:r>
                      <a:endParaRPr kumimoji="1" lang="ja-JP" altLang="en-US" dirty="0">
                        <a:latin typeface="Century" panose="02040604050505020304" pitchFamily="18" charset="0"/>
                      </a:endParaRPr>
                    </a:p>
                  </a:txBody>
                  <a:tcPr anchor="ctr"/>
                </a:tc>
              </a:tr>
              <a:tr h="370840">
                <a:tc>
                  <a:txBody>
                    <a:bodyPr/>
                    <a:lstStyle/>
                    <a:p>
                      <a:pPr algn="ctr"/>
                      <a:r>
                        <a:rPr kumimoji="1" lang="ja-JP" altLang="en-US" dirty="0" smtClean="0">
                          <a:latin typeface="Century" panose="02040604050505020304" pitchFamily="18" charset="0"/>
                        </a:rPr>
                        <a:t>背景差分法</a:t>
                      </a:r>
                      <a:endParaRPr kumimoji="1" lang="en-US" altLang="ja-JP" dirty="0" smtClean="0">
                        <a:latin typeface="Century" panose="02040604050505020304" pitchFamily="18" charset="0"/>
                      </a:endParaRPr>
                    </a:p>
                    <a:p>
                      <a:pPr algn="ctr"/>
                      <a:r>
                        <a:rPr kumimoji="1" lang="en-US" altLang="ja-JP" dirty="0" smtClean="0">
                          <a:latin typeface="Century" panose="02040604050505020304" pitchFamily="18" charset="0"/>
                        </a:rPr>
                        <a:t>(</a:t>
                      </a:r>
                      <a:r>
                        <a:rPr kumimoji="1" lang="ja-JP" altLang="en-US" dirty="0" smtClean="0">
                          <a:latin typeface="Century" panose="02040604050505020304" pitchFamily="18" charset="0"/>
                        </a:rPr>
                        <a:t>背景差分＋二値化</a:t>
                      </a:r>
                      <a:r>
                        <a:rPr kumimoji="1" lang="en-US" altLang="ja-JP" dirty="0" smtClean="0">
                          <a:latin typeface="Century" panose="02040604050505020304" pitchFamily="18" charset="0"/>
                        </a:rPr>
                        <a:t>)</a:t>
                      </a:r>
                      <a:endParaRPr kumimoji="1" lang="ja-JP" altLang="en-US" dirty="0">
                        <a:latin typeface="Century" panose="02040604050505020304" pitchFamily="18" charset="0"/>
                      </a:endParaRPr>
                    </a:p>
                  </a:txBody>
                  <a:tcPr anchor="ctr"/>
                </a:tc>
                <a:tc>
                  <a:txBody>
                    <a:bodyPr/>
                    <a:lstStyle/>
                    <a:p>
                      <a:pPr algn="ctr"/>
                      <a:r>
                        <a:rPr kumimoji="1" lang="en-US" altLang="ja-JP" dirty="0" smtClean="0">
                          <a:latin typeface="Century" panose="02040604050505020304" pitchFamily="18" charset="0"/>
                        </a:rPr>
                        <a:t>80.6%</a:t>
                      </a:r>
                      <a:endParaRPr kumimoji="1" lang="ja-JP" altLang="en-US" dirty="0">
                        <a:latin typeface="Century" panose="02040604050505020304" pitchFamily="18" charset="0"/>
                      </a:endParaRPr>
                    </a:p>
                  </a:txBody>
                  <a:tcPr anchor="ctr"/>
                </a:tc>
                <a:tc>
                  <a:txBody>
                    <a:bodyPr/>
                    <a:lstStyle/>
                    <a:p>
                      <a:pPr algn="ctr"/>
                      <a:r>
                        <a:rPr kumimoji="1" lang="en-US" altLang="ja-JP" dirty="0" smtClean="0">
                          <a:latin typeface="Century" panose="02040604050505020304" pitchFamily="18" charset="0"/>
                        </a:rPr>
                        <a:t>96.2%</a:t>
                      </a:r>
                      <a:endParaRPr kumimoji="1" lang="ja-JP" altLang="en-US" dirty="0">
                        <a:latin typeface="Century" panose="02040604050505020304" pitchFamily="18" charset="0"/>
                      </a:endParaRPr>
                    </a:p>
                  </a:txBody>
                  <a:tcPr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273372731"/>
              </p:ext>
            </p:extLst>
          </p:nvPr>
        </p:nvGraphicFramePr>
        <p:xfrm>
          <a:off x="1475656" y="3356992"/>
          <a:ext cx="6096000" cy="1381760"/>
        </p:xfrm>
        <a:graphic>
          <a:graphicData uri="http://schemas.openxmlformats.org/drawingml/2006/table">
            <a:tbl>
              <a:tblPr>
                <a:tableStyleId>{616DA210-FB5B-4158-B5E0-FEB733F419BA}</a:tableStyleId>
              </a:tblPr>
              <a:tblGrid>
                <a:gridCol w="2376264"/>
                <a:gridCol w="1859868"/>
                <a:gridCol w="1859868"/>
              </a:tblGrid>
              <a:tr h="370840">
                <a:tc>
                  <a:txBody>
                    <a:bodyPr/>
                    <a:lstStyle/>
                    <a:p>
                      <a:pPr algn="ctr"/>
                      <a:r>
                        <a:rPr kumimoji="1" lang="ja-JP" altLang="en-US" dirty="0" smtClean="0">
                          <a:latin typeface="Century" panose="02040604050505020304" pitchFamily="18" charset="0"/>
                        </a:rPr>
                        <a:t>データ</a:t>
                      </a:r>
                      <a:r>
                        <a:rPr kumimoji="1" lang="en-US" altLang="ja-JP" dirty="0" smtClean="0">
                          <a:latin typeface="Century" panose="02040604050505020304" pitchFamily="18" charset="0"/>
                        </a:rPr>
                        <a:t>2</a:t>
                      </a:r>
                    </a:p>
                  </a:txBody>
                  <a:tcPr anchor="ctr"/>
                </a:tc>
                <a:tc>
                  <a:txBody>
                    <a:bodyPr/>
                    <a:lstStyle/>
                    <a:p>
                      <a:pPr algn="ctr"/>
                      <a:r>
                        <a:rPr kumimoji="1" lang="en-US" altLang="ja-JP" dirty="0" smtClean="0">
                          <a:latin typeface="Century" panose="02040604050505020304" pitchFamily="18" charset="0"/>
                        </a:rPr>
                        <a:t>TM</a:t>
                      </a:r>
                      <a:endParaRPr kumimoji="1" lang="ja-JP" altLang="en-US" dirty="0">
                        <a:latin typeface="Century" panose="02040604050505020304" pitchFamily="18" charset="0"/>
                      </a:endParaRPr>
                    </a:p>
                  </a:txBody>
                  <a:tcPr anchor="ctr"/>
                </a:tc>
                <a:tc>
                  <a:txBody>
                    <a:bodyPr/>
                    <a:lstStyle/>
                    <a:p>
                      <a:pPr algn="ctr"/>
                      <a:r>
                        <a:rPr kumimoji="1" lang="ja-JP" altLang="en-US" dirty="0" smtClean="0">
                          <a:latin typeface="Century" panose="02040604050505020304" pitchFamily="18" charset="0"/>
                        </a:rPr>
                        <a:t>切り替え追跡</a:t>
                      </a:r>
                      <a:endParaRPr kumimoji="1" lang="ja-JP" altLang="en-US" dirty="0">
                        <a:latin typeface="Century" panose="02040604050505020304" pitchFamily="18" charset="0"/>
                      </a:endParaRPr>
                    </a:p>
                  </a:txBody>
                  <a:tcPr anchor="ctr"/>
                </a:tc>
              </a:tr>
              <a:tr h="370840">
                <a:tc>
                  <a:txBody>
                    <a:bodyPr/>
                    <a:lstStyle/>
                    <a:p>
                      <a:pPr algn="ctr"/>
                      <a:r>
                        <a:rPr kumimoji="1" lang="ja-JP" altLang="en-US" dirty="0" smtClean="0">
                          <a:latin typeface="Century" panose="02040604050505020304" pitchFamily="18" charset="0"/>
                        </a:rPr>
                        <a:t>カラー</a:t>
                      </a:r>
                      <a:endParaRPr kumimoji="1" lang="ja-JP" altLang="en-US" dirty="0">
                        <a:latin typeface="Century" panose="02040604050505020304" pitchFamily="18" charset="0"/>
                      </a:endParaRPr>
                    </a:p>
                  </a:txBody>
                  <a:tcPr anchor="ctr"/>
                </a:tc>
                <a:tc>
                  <a:txBody>
                    <a:bodyPr/>
                    <a:lstStyle/>
                    <a:p>
                      <a:pPr algn="ctr"/>
                      <a:r>
                        <a:rPr lang="en-US" altLang="ja-JP" dirty="0" smtClean="0">
                          <a:latin typeface="Century" panose="02040604050505020304" pitchFamily="18" charset="0"/>
                        </a:rPr>
                        <a:t>69.0%</a:t>
                      </a:r>
                      <a:endParaRPr lang="ja-JP" altLang="en-US" dirty="0">
                        <a:latin typeface="Century" panose="02040604050505020304" pitchFamily="18" charset="0"/>
                      </a:endParaRPr>
                    </a:p>
                  </a:txBody>
                  <a:tcPr anchor="ctr"/>
                </a:tc>
                <a:tc>
                  <a:txBody>
                    <a:bodyPr/>
                    <a:lstStyle/>
                    <a:p>
                      <a:pPr algn="ctr"/>
                      <a:r>
                        <a:rPr lang="en-US" altLang="ja-JP" dirty="0" smtClean="0">
                          <a:latin typeface="Century" panose="02040604050505020304" pitchFamily="18" charset="0"/>
                        </a:rPr>
                        <a:t>83.3%</a:t>
                      </a:r>
                      <a:endParaRPr lang="ja-JP" altLang="en-US" dirty="0">
                        <a:latin typeface="Century" panose="02040604050505020304" pitchFamily="18" charset="0"/>
                      </a:endParaRPr>
                    </a:p>
                  </a:txBody>
                  <a:tcPr anchor="ctr"/>
                </a:tc>
              </a:tr>
              <a:tr h="370840">
                <a:tc>
                  <a:txBody>
                    <a:bodyPr/>
                    <a:lstStyle/>
                    <a:p>
                      <a:pPr algn="ctr"/>
                      <a:r>
                        <a:rPr kumimoji="1" lang="ja-JP" altLang="en-US" dirty="0" smtClean="0">
                          <a:latin typeface="Century" panose="02040604050505020304" pitchFamily="18" charset="0"/>
                        </a:rPr>
                        <a:t>背景差分法</a:t>
                      </a:r>
                      <a:endParaRPr kumimoji="1" lang="en-US" altLang="ja-JP" dirty="0" smtClean="0">
                        <a:latin typeface="Century" panose="02040604050505020304" pitchFamily="18" charset="0"/>
                      </a:endParaRPr>
                    </a:p>
                    <a:p>
                      <a:pPr algn="ctr"/>
                      <a:r>
                        <a:rPr kumimoji="1" lang="en-US" altLang="ja-JP" dirty="0" smtClean="0">
                          <a:latin typeface="Century" panose="02040604050505020304" pitchFamily="18" charset="0"/>
                        </a:rPr>
                        <a:t>(</a:t>
                      </a:r>
                      <a:r>
                        <a:rPr kumimoji="1" lang="ja-JP" altLang="en-US" dirty="0" smtClean="0">
                          <a:latin typeface="Century" panose="02040604050505020304" pitchFamily="18" charset="0"/>
                        </a:rPr>
                        <a:t>背景差分＋二値化</a:t>
                      </a:r>
                      <a:r>
                        <a:rPr kumimoji="1" lang="en-US" altLang="ja-JP" dirty="0" smtClean="0">
                          <a:latin typeface="Century" panose="02040604050505020304" pitchFamily="18" charset="0"/>
                        </a:rPr>
                        <a:t>)</a:t>
                      </a:r>
                      <a:endParaRPr kumimoji="1" lang="ja-JP" altLang="en-US" dirty="0">
                        <a:latin typeface="Century" panose="02040604050505020304" pitchFamily="18" charset="0"/>
                      </a:endParaRPr>
                    </a:p>
                  </a:txBody>
                  <a:tcPr anchor="ctr"/>
                </a:tc>
                <a:tc>
                  <a:txBody>
                    <a:bodyPr/>
                    <a:lstStyle/>
                    <a:p>
                      <a:pPr algn="ctr"/>
                      <a:r>
                        <a:rPr lang="en-US" altLang="ja-JP" dirty="0" smtClean="0">
                          <a:latin typeface="Century" panose="02040604050505020304" pitchFamily="18" charset="0"/>
                        </a:rPr>
                        <a:t>81.8%</a:t>
                      </a:r>
                      <a:endParaRPr lang="ja-JP" altLang="en-US" dirty="0">
                        <a:latin typeface="Century" panose="02040604050505020304" pitchFamily="18" charset="0"/>
                      </a:endParaRPr>
                    </a:p>
                  </a:txBody>
                  <a:tcPr anchor="ctr"/>
                </a:tc>
                <a:tc>
                  <a:txBody>
                    <a:bodyPr/>
                    <a:lstStyle/>
                    <a:p>
                      <a:pPr algn="ctr"/>
                      <a:r>
                        <a:rPr lang="en-US" altLang="ja-JP" dirty="0" smtClean="0">
                          <a:latin typeface="Century" panose="02040604050505020304" pitchFamily="18" charset="0"/>
                        </a:rPr>
                        <a:t>89.2%</a:t>
                      </a:r>
                      <a:endParaRPr lang="ja-JP" altLang="en-US" dirty="0">
                        <a:latin typeface="Century" panose="02040604050505020304" pitchFamily="18" charset="0"/>
                      </a:endParaRPr>
                    </a:p>
                  </a:txBody>
                  <a:tcPr anchor="ctr"/>
                </a:tc>
              </a:tr>
            </a:tbl>
          </a:graphicData>
        </a:graphic>
      </p:graphicFrame>
      <p:sp>
        <p:nvSpPr>
          <p:cNvPr id="8" name="テキスト ボックス 7"/>
          <p:cNvSpPr txBox="1"/>
          <p:nvPr/>
        </p:nvSpPr>
        <p:spPr>
          <a:xfrm>
            <a:off x="242033" y="5229200"/>
            <a:ext cx="8568952" cy="1846659"/>
          </a:xfrm>
          <a:prstGeom prst="rect">
            <a:avLst/>
          </a:prstGeom>
          <a:noFill/>
        </p:spPr>
        <p:txBody>
          <a:bodyPr wrap="square" rtlCol="0">
            <a:spAutoFit/>
          </a:bodyPr>
          <a:lstStyle/>
          <a:p>
            <a:r>
              <a:rPr lang="ja-JP" altLang="en-US" sz="2400" dirty="0" smtClean="0"/>
              <a:t>いずれの結果においても、カラーの動画像よりも背景差分動画での追跡精度の方が高かった。また、テンプレートマッチングよりも切り替え追跡手法での追跡精度の方が高かった。</a:t>
            </a:r>
            <a:endParaRPr lang="en-US" altLang="ja-JP" sz="2400" dirty="0" smtClean="0"/>
          </a:p>
          <a:p>
            <a:endParaRPr kumimoji="1" lang="en-US" altLang="ja-JP" sz="2400" dirty="0" smtClean="0"/>
          </a:p>
          <a:p>
            <a:endParaRPr kumimoji="1" lang="ja-JP" altLang="en-US" dirty="0"/>
          </a:p>
        </p:txBody>
      </p:sp>
    </p:spTree>
    <p:extLst>
      <p:ext uri="{BB962C8B-B14F-4D97-AF65-F5344CB8AC3E}">
        <p14:creationId xmlns:p14="http://schemas.microsoft.com/office/powerpoint/2010/main" val="740717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考察</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07504" y="1340768"/>
            <a:ext cx="9036496" cy="5400600"/>
          </a:xfrm>
        </p:spPr>
        <p:txBody>
          <a:bodyPr>
            <a:normAutofit/>
          </a:bodyPr>
          <a:lstStyle/>
          <a:p>
            <a:pPr marL="109728" indent="0">
              <a:buNone/>
            </a:pPr>
            <a:r>
              <a:rPr lang="ja-JP" altLang="en-US" sz="2400" dirty="0" smtClean="0">
                <a:latin typeface="Century" panose="02040604050505020304" pitchFamily="18" charset="0"/>
              </a:rPr>
              <a:t>カラーの動画像は輝度値が全体的に高く、追跡対象物体であるサッカーボールの輝度値と似ている箇所も多々存在しているため、選手や背景などの誤検出が多かった。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背景差分動画は、動的な成分のみを含んだ動画像に対してテンプレートマッチングと切り替え追跡手法を適用するため、背景などに誤検出がなくなり、追跡精度を高めることが出来たと考えられる。</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2612776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kumimoji="1" lang="ja-JP" altLang="en-US" sz="3200" dirty="0" smtClean="0">
                <a:latin typeface="Century" panose="02040604050505020304" pitchFamily="18" charset="0"/>
              </a:rPr>
              <a:t>研究背景</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712968" cy="5233768"/>
          </a:xfrm>
        </p:spPr>
        <p:txBody>
          <a:bodyPr/>
          <a:lstStyle/>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サッカーにおいて、選手の評価や試合の分析には選手とボールを含めたフィールド全体をとらえる必要がある。</a:t>
            </a:r>
            <a:endParaRPr lang="en-US" altLang="ja-JP" sz="2400" dirty="0" smtClean="0">
              <a:latin typeface="Century" panose="02040604050505020304" pitchFamily="18" charset="0"/>
            </a:endParaRPr>
          </a:p>
          <a:p>
            <a:pPr marL="109728" indent="0" algn="ctr">
              <a:buNone/>
            </a:pPr>
            <a:endParaRPr kumimoji="1" lang="en-US" altLang="ja-JP" sz="2400" dirty="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kumimoji="1" lang="en-US" altLang="ja-JP" sz="2400" dirty="0">
              <a:latin typeface="Century" panose="02040604050505020304" pitchFamily="18" charset="0"/>
            </a:endParaRPr>
          </a:p>
          <a:p>
            <a:pPr marL="109728" indent="0" algn="ctr">
              <a:buNone/>
            </a:pPr>
            <a:r>
              <a:rPr lang="ja-JP" altLang="en-US" sz="2400" dirty="0">
                <a:latin typeface="Century" panose="02040604050505020304" pitchFamily="18" charset="0"/>
              </a:rPr>
              <a:t>人間</a:t>
            </a:r>
            <a:r>
              <a:rPr lang="ja-JP" altLang="en-US" sz="2400" dirty="0" smtClean="0">
                <a:latin typeface="Century" panose="02040604050505020304" pitchFamily="18" charset="0"/>
              </a:rPr>
              <a:t>には困難で、負担もかかる。</a:t>
            </a: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r>
              <a:rPr lang="ja-JP" altLang="en-US" sz="2400" dirty="0" smtClean="0">
                <a:solidFill>
                  <a:srgbClr val="FF0000"/>
                </a:solidFill>
                <a:latin typeface="Century" panose="02040604050505020304" pitchFamily="18" charset="0"/>
              </a:rPr>
              <a:t>選手やボールを高い精度で自動検出する技術が必要不可欠。</a:t>
            </a:r>
            <a:endParaRPr lang="en-US" altLang="ja-JP" sz="2400" dirty="0" smtClean="0">
              <a:solidFill>
                <a:srgbClr val="FF0000"/>
              </a:solidFill>
              <a:latin typeface="Century" panose="02040604050505020304" pitchFamily="18" charset="0"/>
            </a:endParaRPr>
          </a:p>
          <a:p>
            <a:pPr marL="109728" indent="0" algn="ctr">
              <a:buNone/>
            </a:pPr>
            <a:endParaRPr kumimoji="1" lang="en-US" altLang="ja-JP" sz="2400" dirty="0" smtClean="0">
              <a:latin typeface="Century" panose="02040604050505020304" pitchFamily="18" charset="0"/>
            </a:endParaRPr>
          </a:p>
        </p:txBody>
      </p:sp>
      <p:sp>
        <p:nvSpPr>
          <p:cNvPr id="4" name="下矢印 3"/>
          <p:cNvSpPr/>
          <p:nvPr/>
        </p:nvSpPr>
        <p:spPr>
          <a:xfrm>
            <a:off x="4139952" y="2708920"/>
            <a:ext cx="864096"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下矢印 4"/>
          <p:cNvSpPr/>
          <p:nvPr/>
        </p:nvSpPr>
        <p:spPr>
          <a:xfrm>
            <a:off x="4139952" y="4293096"/>
            <a:ext cx="864096"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8133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今後の課題</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07504" y="1340768"/>
            <a:ext cx="9036496" cy="5400600"/>
          </a:xfrm>
        </p:spPr>
        <p:txBody>
          <a:bodyPr>
            <a:normAutofit/>
          </a:bodyPr>
          <a:lstStyle/>
          <a:p>
            <a:pPr marL="109728" indent="0">
              <a:buNone/>
            </a:pPr>
            <a:r>
              <a:rPr lang="ja-JP" altLang="en-US" sz="2400" dirty="0">
                <a:latin typeface="Century" panose="02040604050505020304" pitchFamily="18" charset="0"/>
              </a:rPr>
              <a:t>ボール</a:t>
            </a:r>
            <a:r>
              <a:rPr lang="ja-JP" altLang="en-US" sz="2400" dirty="0" smtClean="0">
                <a:latin typeface="Century" panose="02040604050505020304" pitchFamily="18" charset="0"/>
              </a:rPr>
              <a:t>が選手に長時間隠れていたり、ゴールキーパーがボールを抱えているときなどの、長時間のオクルージョンは解決できなかった。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→ボールを隠してしまっている選手を追跡することでボールの位置を推定できるようになるだろうと考えられる。</a:t>
            </a:r>
            <a:endParaRPr lang="en-US" altLang="ja-JP" sz="2400" dirty="0" smtClean="0">
              <a:latin typeface="Century" panose="02040604050505020304" pitchFamily="18" charset="0"/>
            </a:endParaRPr>
          </a:p>
        </p:txBody>
      </p:sp>
      <p:pic>
        <p:nvPicPr>
          <p:cNvPr id="4" name="図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492896"/>
            <a:ext cx="33845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754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今後の課題</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07504" y="1340768"/>
            <a:ext cx="9036496" cy="5400600"/>
          </a:xfrm>
        </p:spPr>
        <p:txBody>
          <a:bodyPr>
            <a:normAutofit/>
          </a:bodyPr>
          <a:lstStyle/>
          <a:p>
            <a:pPr marL="109728" indent="0">
              <a:buNone/>
            </a:pPr>
            <a:r>
              <a:rPr lang="ja-JP" altLang="en-US" sz="2400" dirty="0" smtClean="0">
                <a:latin typeface="Century" panose="02040604050505020304" pitchFamily="18" charset="0"/>
              </a:rPr>
              <a:t>パラメータの設定の自動化</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・切り替え追跡手法の相関閾値</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・二値化処理の閾値</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⇒追跡システムをより自動化へ近づけさせる</a:t>
            </a:r>
            <a:endParaRPr lang="en-US" altLang="ja-JP" sz="2400" dirty="0">
              <a:latin typeface="Century" panose="02040604050505020304" pitchFamily="18" charset="0"/>
            </a:endParaRPr>
          </a:p>
        </p:txBody>
      </p:sp>
    </p:spTree>
    <p:extLst>
      <p:ext uri="{BB962C8B-B14F-4D97-AF65-F5344CB8AC3E}">
        <p14:creationId xmlns:p14="http://schemas.microsoft.com/office/powerpoint/2010/main" val="481115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kumimoji="1" lang="ja-JP" altLang="en-US" sz="3200" dirty="0" smtClean="0">
                <a:latin typeface="Century" panose="02040604050505020304" pitchFamily="18" charset="0"/>
              </a:rPr>
              <a:t>研究</a:t>
            </a:r>
            <a:r>
              <a:rPr lang="ja-JP" altLang="en-US" sz="3200" dirty="0">
                <a:latin typeface="Century" panose="02040604050505020304" pitchFamily="18" charset="0"/>
              </a:rPr>
              <a:t>目的</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712968" cy="5233768"/>
          </a:xfrm>
        </p:spPr>
        <p:txBody>
          <a:bodyPr/>
          <a:lstStyle/>
          <a:p>
            <a:pPr marL="109728" indent="0">
              <a:buNone/>
            </a:pPr>
            <a:r>
              <a:rPr lang="ja-JP" altLang="en-US" sz="2400" dirty="0" smtClean="0">
                <a:latin typeface="Century" panose="02040604050505020304" pitchFamily="18" charset="0"/>
              </a:rPr>
              <a:t>・従来の手法</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　テンプレートマッチングとパーティクルフィルターによる</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切り替え追跡手法</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smtClean="0">
                <a:latin typeface="Century" panose="02040604050505020304" pitchFamily="18" charset="0"/>
              </a:rPr>
              <a:t>提案手法</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背景差分法を適用した動画像に対してテンプレートマッチ</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ングとパーティクルフィルターによる切り替え追跡手法</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rgbClr val="FF0000"/>
              </a:solidFill>
              <a:latin typeface="Century" panose="02040604050505020304" pitchFamily="18" charset="0"/>
            </a:endParaRPr>
          </a:p>
        </p:txBody>
      </p:sp>
      <p:sp>
        <p:nvSpPr>
          <p:cNvPr id="6" name="下矢印 5"/>
          <p:cNvSpPr/>
          <p:nvPr/>
        </p:nvSpPr>
        <p:spPr>
          <a:xfrm>
            <a:off x="3851920" y="2996952"/>
            <a:ext cx="1008112" cy="11521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929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kumimoji="1" lang="ja-JP" altLang="en-US" sz="3200" dirty="0" smtClean="0">
                <a:latin typeface="Century" panose="02040604050505020304" pitchFamily="18" charset="0"/>
              </a:rPr>
              <a:t>研究で用いた手法</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233768"/>
          </a:xfrm>
        </p:spPr>
        <p:txBody>
          <a:bodyPr/>
          <a:lstStyle/>
          <a:p>
            <a:pPr marL="109728" indent="0">
              <a:buNone/>
            </a:pPr>
            <a:r>
              <a:rPr kumimoji="1" lang="ja-JP" altLang="en-US" sz="2400" dirty="0" smtClean="0">
                <a:latin typeface="Century" panose="02040604050505020304" pitchFamily="18" charset="0"/>
              </a:rPr>
              <a:t>・テンプレートマッチング</a:t>
            </a: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smtClean="0">
                <a:latin typeface="Century" panose="02040604050505020304" pitchFamily="18" charset="0"/>
              </a:rPr>
              <a:t>パーティクルフィルタ</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・背景差分法</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221932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テンプレートマッチング</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46584" y="1196752"/>
            <a:ext cx="8712968" cy="5661248"/>
          </a:xfrm>
        </p:spPr>
        <p:txBody>
          <a:bodyPr>
            <a:normAutofit/>
          </a:bodyPr>
          <a:lstStyle/>
          <a:p>
            <a:pPr marL="109728" indent="0">
              <a:buNone/>
            </a:pPr>
            <a:endParaRPr kumimoji="1"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探索対象の動画像の全領域に対してテンプレート画像との相関値を求め、最も値の高い領域を対象物体領域とする方法。</a:t>
            </a: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3097"/>
            <a:ext cx="5400675"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1028" name="Picture 4" descr="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891" y="4951432"/>
            <a:ext cx="3462739" cy="59702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6172295" y="5548456"/>
            <a:ext cx="2199930" cy="369332"/>
          </a:xfrm>
          <a:prstGeom prst="rect">
            <a:avLst/>
          </a:prstGeom>
          <a:noFill/>
        </p:spPr>
        <p:txBody>
          <a:bodyPr wrap="square" rtlCol="0">
            <a:spAutoFit/>
          </a:bodyPr>
          <a:lstStyle/>
          <a:p>
            <a:r>
              <a:rPr kumimoji="1" lang="ja-JP" altLang="en-US" dirty="0" smtClean="0"/>
              <a:t>テンプレート画像</a:t>
            </a:r>
            <a:endParaRPr kumimoji="1" lang="ja-JP" altLang="en-US" dirty="0"/>
          </a:p>
        </p:txBody>
      </p:sp>
    </p:spTree>
    <p:extLst>
      <p:ext uri="{BB962C8B-B14F-4D97-AF65-F5344CB8AC3E}">
        <p14:creationId xmlns:p14="http://schemas.microsoft.com/office/powerpoint/2010/main" val="115279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テンプレートマッチング</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233768"/>
          </a:xfrm>
        </p:spPr>
        <p:txBody>
          <a:bodyPr>
            <a:normAutofit/>
          </a:bodyPr>
          <a:lstStyle/>
          <a:p>
            <a:pPr marL="109728" indent="0">
              <a:buNone/>
            </a:pPr>
            <a:r>
              <a:rPr kumimoji="1" lang="ja-JP" altLang="en-US" sz="2400" dirty="0" smtClean="0">
                <a:latin typeface="Century" panose="02040604050505020304" pitchFamily="18" charset="0"/>
              </a:rPr>
              <a:t>特徴</a:t>
            </a: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・動画像にたくさんのノイズがある場合や、テンプレート画像と類似する箇所が複数ある場合、誤検出が発生しやすい。</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・手前にある物体が背後にある物体を隠してしまうという</a:t>
            </a:r>
            <a:r>
              <a:rPr lang="ja-JP" altLang="en-US" sz="2400" dirty="0" smtClean="0">
                <a:latin typeface="Century" panose="02040604050505020304" pitchFamily="18" charset="0"/>
              </a:rPr>
              <a:t>オクルージョンへの対応が困難。</a:t>
            </a: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・キックやヘディングなどによってボールの形状に大きな変化が見られる場合、テンプレート画像との差が大きくなるため、検出が困難になる。</a:t>
            </a:r>
            <a:endParaRPr kumimoji="1" lang="en-US" altLang="ja-JP" sz="2400" dirty="0" smtClean="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・全画面を探索するため。処理時間が長い。</a:t>
            </a:r>
            <a:endParaRPr kumimoji="1" lang="en-US" altLang="ja-JP" sz="2400" dirty="0" smtClean="0">
              <a:latin typeface="Century" panose="02040604050505020304" pitchFamily="18" charset="0"/>
            </a:endParaRPr>
          </a:p>
        </p:txBody>
      </p:sp>
    </p:spTree>
    <p:extLst>
      <p:ext uri="{BB962C8B-B14F-4D97-AF65-F5344CB8AC3E}">
        <p14:creationId xmlns:p14="http://schemas.microsoft.com/office/powerpoint/2010/main" val="292447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パーティクルフィルタ</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233768"/>
          </a:xfrm>
        </p:spPr>
        <p:txBody>
          <a:bodyPr>
            <a:normAutofit/>
          </a:bodyPr>
          <a:lstStyle/>
          <a:p>
            <a:pPr marL="109728" indent="0">
              <a:buNone/>
            </a:pPr>
            <a:r>
              <a:rPr kumimoji="1" lang="ja-JP" altLang="en-US" sz="2400" dirty="0" smtClean="0">
                <a:latin typeface="Century" panose="02040604050505020304" pitchFamily="18" charset="0"/>
              </a:rPr>
              <a:t>テンプレートマッチング</a:t>
            </a:r>
            <a:endParaRPr kumimoji="1"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・ノイズが多い場合やテンプレート画像に類似した物体がある場合、誤検出が発生しやすくなる。</a:t>
            </a:r>
            <a:endParaRPr lang="en-US" altLang="ja-JP" sz="2400" dirty="0" smtClean="0">
              <a:latin typeface="Century" panose="02040604050505020304" pitchFamily="18" charset="0"/>
            </a:endParaRPr>
          </a:p>
          <a:p>
            <a:pPr marL="109728" indent="0">
              <a:buNone/>
            </a:pPr>
            <a:r>
              <a:rPr kumimoji="1" lang="ja-JP" altLang="en-US" sz="2400" dirty="0" smtClean="0">
                <a:latin typeface="Century" panose="02040604050505020304" pitchFamily="18" charset="0"/>
              </a:rPr>
              <a:t>・オクルージョンに対応することが困難。</a:t>
            </a:r>
            <a:endParaRPr kumimoji="1" lang="en-US" altLang="ja-JP" sz="2400" dirty="0" smtClean="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solidFill>
                  <a:srgbClr val="FF0000"/>
                </a:solidFill>
                <a:latin typeface="Century" panose="02040604050505020304" pitchFamily="18" charset="0"/>
              </a:rPr>
              <a:t>パーティクルフィルタ</a:t>
            </a:r>
            <a:endParaRPr lang="en-US" altLang="ja-JP" sz="2400" dirty="0" smtClean="0">
              <a:solidFill>
                <a:srgbClr val="FF0000"/>
              </a:solidFill>
              <a:latin typeface="Century" panose="02040604050505020304" pitchFamily="18" charset="0"/>
            </a:endParaRPr>
          </a:p>
          <a:p>
            <a:pPr marL="109728" indent="0">
              <a:buNone/>
            </a:pPr>
            <a:r>
              <a:rPr lang="ja-JP" altLang="en-US" sz="2400" dirty="0" smtClean="0">
                <a:latin typeface="Century" panose="02040604050505020304" pitchFamily="18" charset="0"/>
              </a:rPr>
              <a:t>追跡</a:t>
            </a:r>
            <a:r>
              <a:rPr lang="ja-JP" altLang="en-US" sz="2400" dirty="0">
                <a:latin typeface="Century" panose="02040604050505020304" pitchFamily="18" charset="0"/>
              </a:rPr>
              <a:t>対象の状態</a:t>
            </a:r>
            <a:r>
              <a:rPr lang="en-US" altLang="ja-JP" sz="2400" dirty="0">
                <a:latin typeface="Century" panose="02040604050505020304" pitchFamily="18" charset="0"/>
              </a:rPr>
              <a:t>(</a:t>
            </a:r>
            <a:r>
              <a:rPr lang="ja-JP" altLang="en-US" sz="2400" dirty="0">
                <a:latin typeface="Century" panose="02040604050505020304" pitchFamily="18" charset="0"/>
              </a:rPr>
              <a:t>座標と速度</a:t>
            </a:r>
            <a:r>
              <a:rPr lang="en-US" altLang="ja-JP" sz="2400" dirty="0">
                <a:latin typeface="Century" panose="02040604050505020304" pitchFamily="18" charset="0"/>
              </a:rPr>
              <a:t>)</a:t>
            </a:r>
            <a:r>
              <a:rPr lang="ja-JP" altLang="en-US" sz="2400" dirty="0">
                <a:latin typeface="Century" panose="02040604050505020304" pitchFamily="18" charset="0"/>
              </a:rPr>
              <a:t>の仮説を多数生成し、各仮説の評価値を求め、対象の状態推定を行う方法。</a:t>
            </a: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パーティクルフィルタは計算も軽く、処理時間はテンプレートマッチングより短い。</a:t>
            </a:r>
            <a:endParaRPr lang="en-US" altLang="ja-JP" sz="2400" dirty="0">
              <a:latin typeface="Century" panose="02040604050505020304" pitchFamily="18" charset="0"/>
            </a:endParaRPr>
          </a:p>
          <a:p>
            <a:pPr marL="109728" indent="0">
              <a:buNone/>
            </a:pPr>
            <a:endParaRPr kumimoji="1" lang="en-US" altLang="ja-JP" sz="2400" dirty="0" smtClean="0">
              <a:latin typeface="Century" panose="02040604050505020304" pitchFamily="18" charset="0"/>
            </a:endParaRPr>
          </a:p>
        </p:txBody>
      </p:sp>
      <p:sp>
        <p:nvSpPr>
          <p:cNvPr id="4" name="下矢印 3"/>
          <p:cNvSpPr/>
          <p:nvPr/>
        </p:nvSpPr>
        <p:spPr>
          <a:xfrm>
            <a:off x="4136871" y="3068960"/>
            <a:ext cx="936104"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305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パーティクルフィルタ</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251520" y="1340768"/>
            <a:ext cx="8892480" cy="5233768"/>
          </a:xfrm>
        </p:spPr>
        <p:txBody>
          <a:bodyPr>
            <a:normAutofit/>
          </a:bodyPr>
          <a:lstStyle/>
          <a:p>
            <a:pPr marL="109728" indent="0">
              <a:buNone/>
            </a:pPr>
            <a:r>
              <a:rPr lang="ja-JP" altLang="en-US" sz="2400" dirty="0" smtClean="0">
                <a:latin typeface="Century" panose="02040604050505020304" pitchFamily="18" charset="0"/>
              </a:rPr>
              <a:t>特徴</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・短時間であればオクルージョンが発生してもボールの位置を推定することが出来る。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・一度ボールを見失うと再び追跡することが困難。</a:t>
            </a:r>
            <a:endParaRPr lang="en-US" altLang="ja-JP" sz="2400" dirty="0" smtClean="0">
              <a:latin typeface="Century" panose="020406040505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3429000"/>
            <a:ext cx="5892511"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105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332656"/>
            <a:ext cx="8445624" cy="1066800"/>
          </a:xfrm>
        </p:spPr>
        <p:txBody>
          <a:bodyPr>
            <a:normAutofit/>
          </a:bodyPr>
          <a:lstStyle/>
          <a:p>
            <a:r>
              <a:rPr lang="ja-JP" altLang="en-US" sz="3200" dirty="0">
                <a:latin typeface="Century" panose="02040604050505020304" pitchFamily="18" charset="0"/>
              </a:rPr>
              <a:t>パーティクルフィルタ</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07504" y="1340768"/>
            <a:ext cx="9036496" cy="5517232"/>
          </a:xfrm>
        </p:spPr>
        <p:txBody>
          <a:bodyPr>
            <a:normAutofit/>
          </a:bodyPr>
          <a:lstStyle/>
          <a:p>
            <a:pPr marL="109728" indent="0">
              <a:buNone/>
            </a:pPr>
            <a:r>
              <a:rPr lang="ja-JP" altLang="en-US" sz="2400" dirty="0" smtClean="0">
                <a:latin typeface="Century" panose="02040604050505020304" pitchFamily="18" charset="0"/>
              </a:rPr>
              <a:t>　　　</a:t>
            </a:r>
            <a:endParaRPr lang="en-US" altLang="ja-JP" sz="2400" dirty="0" smtClean="0">
              <a:latin typeface="Century" panose="02040604050505020304" pitchFamily="18" charset="0"/>
            </a:endParaRPr>
          </a:p>
        </p:txBody>
      </p:sp>
      <p:sp>
        <p:nvSpPr>
          <p:cNvPr id="4" name="角丸四角形 3"/>
          <p:cNvSpPr/>
          <p:nvPr/>
        </p:nvSpPr>
        <p:spPr>
          <a:xfrm>
            <a:off x="3203848" y="1357669"/>
            <a:ext cx="2952328" cy="72008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サンプリング</a:t>
            </a:r>
            <a:endParaRPr kumimoji="1" lang="en-US" altLang="ja-JP" dirty="0" smtClean="0">
              <a:solidFill>
                <a:schemeClr val="tx1"/>
              </a:solidFill>
            </a:endParaRPr>
          </a:p>
          <a:p>
            <a:pPr algn="ctr"/>
            <a:r>
              <a:rPr lang="ja-JP" altLang="en-US" dirty="0">
                <a:solidFill>
                  <a:schemeClr val="tx1"/>
                </a:solidFill>
              </a:rPr>
              <a:t>（粒子</a:t>
            </a:r>
            <a:r>
              <a:rPr lang="ja-JP" altLang="en-US" dirty="0" smtClean="0">
                <a:solidFill>
                  <a:schemeClr val="tx1"/>
                </a:solidFill>
              </a:rPr>
              <a:t>を</a:t>
            </a:r>
            <a:r>
              <a:rPr lang="ja-JP" altLang="en-US" dirty="0">
                <a:solidFill>
                  <a:schemeClr val="tx1"/>
                </a:solidFill>
              </a:rPr>
              <a:t>撒く</a:t>
            </a:r>
            <a:r>
              <a:rPr lang="ja-JP" altLang="en-US" dirty="0" smtClean="0">
                <a:solidFill>
                  <a:schemeClr val="tx1"/>
                </a:solidFill>
              </a:rPr>
              <a:t>）</a:t>
            </a:r>
            <a:endParaRPr kumimoji="1" lang="ja-JP" altLang="en-US" dirty="0">
              <a:solidFill>
                <a:schemeClr val="tx1"/>
              </a:solidFill>
            </a:endParaRPr>
          </a:p>
        </p:txBody>
      </p:sp>
      <p:sp>
        <p:nvSpPr>
          <p:cNvPr id="5" name="角丸四角形 4"/>
          <p:cNvSpPr/>
          <p:nvPr/>
        </p:nvSpPr>
        <p:spPr>
          <a:xfrm>
            <a:off x="3203848" y="2636912"/>
            <a:ext cx="2952328" cy="1008112"/>
          </a:xfrm>
          <a:prstGeom prst="roundRect">
            <a:avLst/>
          </a:prstGeom>
          <a:solidFill>
            <a:srgbClr val="81EF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追跡対象の動きの予測</a:t>
            </a:r>
            <a:endParaRPr kumimoji="1" lang="en-US" altLang="ja-JP" dirty="0" smtClean="0">
              <a:solidFill>
                <a:schemeClr val="tx1"/>
              </a:solidFill>
            </a:endParaRPr>
          </a:p>
          <a:p>
            <a:pPr algn="ctr"/>
            <a:r>
              <a:rPr lang="ja-JP" altLang="en-US" dirty="0">
                <a:solidFill>
                  <a:schemeClr val="tx1"/>
                </a:solidFill>
              </a:rPr>
              <a:t>（粒子の変位</a:t>
            </a:r>
            <a:r>
              <a:rPr lang="ja-JP" altLang="en-US" dirty="0" smtClean="0">
                <a:solidFill>
                  <a:schemeClr val="tx1"/>
                </a:solidFill>
              </a:rPr>
              <a:t>）</a:t>
            </a:r>
            <a:endParaRPr lang="en-US" altLang="ja-JP" dirty="0" smtClean="0">
              <a:solidFill>
                <a:schemeClr val="tx1"/>
              </a:solidFill>
            </a:endParaRPr>
          </a:p>
          <a:p>
            <a:pPr algn="ctr"/>
            <a:r>
              <a:rPr kumimoji="1" lang="en-US" altLang="ja-JP" b="1" dirty="0" smtClean="0">
                <a:solidFill>
                  <a:schemeClr val="tx1"/>
                </a:solidFill>
              </a:rPr>
              <a:t>[</a:t>
            </a:r>
            <a:r>
              <a:rPr kumimoji="1" lang="ja-JP" altLang="en-US" b="1" dirty="0" smtClean="0">
                <a:solidFill>
                  <a:schemeClr val="tx1"/>
                </a:solidFill>
              </a:rPr>
              <a:t>予測</a:t>
            </a:r>
            <a:r>
              <a:rPr kumimoji="1" lang="en-US" altLang="ja-JP" b="1" dirty="0" smtClean="0">
                <a:solidFill>
                  <a:schemeClr val="tx1"/>
                </a:solidFill>
              </a:rPr>
              <a:t>]</a:t>
            </a:r>
          </a:p>
        </p:txBody>
      </p:sp>
      <p:sp>
        <p:nvSpPr>
          <p:cNvPr id="6" name="角丸四角形 5"/>
          <p:cNvSpPr/>
          <p:nvPr/>
        </p:nvSpPr>
        <p:spPr>
          <a:xfrm>
            <a:off x="3203848" y="5517232"/>
            <a:ext cx="2952328" cy="936104"/>
          </a:xfrm>
          <a:prstGeom prst="roundRect">
            <a:avLst/>
          </a:prstGeom>
          <a:solidFill>
            <a:srgbClr val="81EF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粒子を</a:t>
            </a:r>
            <a:r>
              <a:rPr lang="ja-JP" altLang="en-US" dirty="0" smtClean="0">
                <a:solidFill>
                  <a:schemeClr val="tx1"/>
                </a:solidFill>
              </a:rPr>
              <a:t>選び直す</a:t>
            </a:r>
            <a:endParaRPr lang="en-US" altLang="ja-JP" dirty="0" smtClean="0">
              <a:solidFill>
                <a:schemeClr val="tx1"/>
              </a:solidFill>
            </a:endParaRPr>
          </a:p>
          <a:p>
            <a:pPr algn="ctr"/>
            <a:r>
              <a:rPr lang="ja-JP" altLang="en-US" dirty="0" smtClean="0">
                <a:solidFill>
                  <a:schemeClr val="tx1"/>
                </a:solidFill>
              </a:rPr>
              <a:t>リサンプリング</a:t>
            </a:r>
            <a:endParaRPr lang="en-US" altLang="ja-JP" dirty="0" smtClean="0">
              <a:solidFill>
                <a:schemeClr val="tx1"/>
              </a:solidFill>
            </a:endParaRPr>
          </a:p>
          <a:p>
            <a:pPr algn="ctr"/>
            <a:r>
              <a:rPr kumimoji="1" lang="en-US" altLang="ja-JP" b="1" dirty="0" smtClean="0">
                <a:solidFill>
                  <a:schemeClr val="tx1"/>
                </a:solidFill>
              </a:rPr>
              <a:t>[</a:t>
            </a:r>
            <a:r>
              <a:rPr kumimoji="1" lang="ja-JP" altLang="en-US" b="1" dirty="0" smtClean="0">
                <a:solidFill>
                  <a:schemeClr val="tx1"/>
                </a:solidFill>
              </a:rPr>
              <a:t>選択</a:t>
            </a:r>
            <a:r>
              <a:rPr kumimoji="1" lang="en-US" altLang="ja-JP" b="1" dirty="0" smtClean="0">
                <a:solidFill>
                  <a:schemeClr val="tx1"/>
                </a:solidFill>
              </a:rPr>
              <a:t>]</a:t>
            </a:r>
          </a:p>
        </p:txBody>
      </p:sp>
      <p:sp>
        <p:nvSpPr>
          <p:cNvPr id="7" name="角丸四角形 6"/>
          <p:cNvSpPr/>
          <p:nvPr/>
        </p:nvSpPr>
        <p:spPr>
          <a:xfrm>
            <a:off x="3198666" y="4221088"/>
            <a:ext cx="2952328" cy="720080"/>
          </a:xfrm>
          <a:prstGeom prst="roundRect">
            <a:avLst/>
          </a:prstGeom>
          <a:solidFill>
            <a:srgbClr val="81EF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重みの</a:t>
            </a:r>
            <a:r>
              <a:rPr lang="ja-JP" altLang="en-US" dirty="0" smtClean="0">
                <a:solidFill>
                  <a:schemeClr val="tx1"/>
                </a:solidFill>
              </a:rPr>
              <a:t>計算</a:t>
            </a:r>
            <a:endParaRPr lang="en-US" altLang="ja-JP" dirty="0" smtClean="0">
              <a:solidFill>
                <a:schemeClr val="tx1"/>
              </a:solidFill>
            </a:endParaRPr>
          </a:p>
          <a:p>
            <a:pPr algn="ctr"/>
            <a:r>
              <a:rPr kumimoji="1" lang="en-US" altLang="ja-JP" b="1" dirty="0" smtClean="0">
                <a:solidFill>
                  <a:schemeClr val="tx1"/>
                </a:solidFill>
              </a:rPr>
              <a:t>[</a:t>
            </a:r>
            <a:r>
              <a:rPr kumimoji="1" lang="ja-JP" altLang="en-US" b="1" dirty="0" smtClean="0">
                <a:solidFill>
                  <a:schemeClr val="tx1"/>
                </a:solidFill>
              </a:rPr>
              <a:t>評価・観測</a:t>
            </a:r>
            <a:r>
              <a:rPr kumimoji="1" lang="en-US" altLang="ja-JP" b="1" dirty="0" smtClean="0">
                <a:solidFill>
                  <a:schemeClr val="tx1"/>
                </a:solidFill>
              </a:rPr>
              <a:t>]</a:t>
            </a:r>
          </a:p>
        </p:txBody>
      </p:sp>
      <p:sp>
        <p:nvSpPr>
          <p:cNvPr id="8" name="下矢印 7"/>
          <p:cNvSpPr/>
          <p:nvPr/>
        </p:nvSpPr>
        <p:spPr>
          <a:xfrm>
            <a:off x="4319972" y="2204864"/>
            <a:ext cx="720080" cy="28803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4314790" y="3789040"/>
            <a:ext cx="720080" cy="28803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4314790" y="5085184"/>
            <a:ext cx="720080" cy="28803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カーブ矢印 10"/>
          <p:cNvSpPr/>
          <p:nvPr/>
        </p:nvSpPr>
        <p:spPr>
          <a:xfrm flipV="1">
            <a:off x="6516216" y="2492896"/>
            <a:ext cx="1728192" cy="3960440"/>
          </a:xfrm>
          <a:prstGeom prst="curvedLeftArrow">
            <a:avLst>
              <a:gd name="adj1" fmla="val 38725"/>
              <a:gd name="adj2" fmla="val 94186"/>
              <a:gd name="adj3" fmla="val 34310"/>
            </a:avLst>
          </a:prstGeom>
          <a:solidFill>
            <a:srgbClr val="FA22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爆発 1 11"/>
          <p:cNvSpPr/>
          <p:nvPr/>
        </p:nvSpPr>
        <p:spPr>
          <a:xfrm>
            <a:off x="6300192" y="4329987"/>
            <a:ext cx="1584176" cy="100811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追跡</a:t>
            </a:r>
            <a:endParaRPr kumimoji="1" lang="ja-JP" altLang="en-US" dirty="0">
              <a:solidFill>
                <a:schemeClr val="tx1"/>
              </a:solidFill>
            </a:endParaRPr>
          </a:p>
        </p:txBody>
      </p:sp>
      <p:sp>
        <p:nvSpPr>
          <p:cNvPr id="13" name="円/楕円 12"/>
          <p:cNvSpPr/>
          <p:nvPr/>
        </p:nvSpPr>
        <p:spPr>
          <a:xfrm>
            <a:off x="1043608" y="2636912"/>
            <a:ext cx="360040" cy="36004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99592" y="3126403"/>
            <a:ext cx="648072" cy="369332"/>
          </a:xfrm>
          <a:prstGeom prst="rect">
            <a:avLst/>
          </a:prstGeom>
          <a:noFill/>
        </p:spPr>
        <p:txBody>
          <a:bodyPr wrap="square" rtlCol="0">
            <a:spAutoFit/>
          </a:bodyPr>
          <a:lstStyle/>
          <a:p>
            <a:r>
              <a:rPr kumimoji="1" lang="ja-JP" altLang="en-US" dirty="0" smtClean="0"/>
              <a:t>粒子</a:t>
            </a:r>
            <a:endParaRPr kumimoji="1" lang="ja-JP" altLang="en-US" dirty="0"/>
          </a:p>
        </p:txBody>
      </p:sp>
      <p:sp>
        <p:nvSpPr>
          <p:cNvPr id="15" name="角丸四角形吹き出し 14"/>
          <p:cNvSpPr/>
          <p:nvPr/>
        </p:nvSpPr>
        <p:spPr>
          <a:xfrm>
            <a:off x="438865" y="1472149"/>
            <a:ext cx="1972896" cy="775187"/>
          </a:xfrm>
          <a:prstGeom prst="wedgeRoundRectCallout">
            <a:avLst>
              <a:gd name="adj1" fmla="val -12676"/>
              <a:gd name="adj2" fmla="val 104356"/>
              <a:gd name="adj3" fmla="val 16667"/>
            </a:avLst>
          </a:prstGeom>
          <a:solidFill>
            <a:srgbClr val="A7D9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状態</a:t>
            </a:r>
            <a:r>
              <a:rPr kumimoji="1" lang="en-US" altLang="ja-JP" sz="1600" dirty="0" smtClean="0">
                <a:solidFill>
                  <a:schemeClr val="tx1"/>
                </a:solidFill>
              </a:rPr>
              <a:t>(</a:t>
            </a:r>
            <a:r>
              <a:rPr kumimoji="1" lang="ja-JP" altLang="en-US" sz="1600" dirty="0" smtClean="0">
                <a:solidFill>
                  <a:schemeClr val="tx1"/>
                </a:solidFill>
              </a:rPr>
              <a:t>座標、速度</a:t>
            </a:r>
            <a:r>
              <a:rPr kumimoji="1" lang="en-US" altLang="ja-JP" sz="1600" dirty="0" smtClean="0">
                <a:solidFill>
                  <a:schemeClr val="tx1"/>
                </a:solidFill>
              </a:rPr>
              <a:t>)</a:t>
            </a:r>
            <a:r>
              <a:rPr kumimoji="1" lang="ja-JP" altLang="en-US" sz="1600" dirty="0" smtClean="0">
                <a:solidFill>
                  <a:schemeClr val="tx1"/>
                </a:solidFill>
              </a:rPr>
              <a:t>の仮説</a:t>
            </a:r>
            <a:endParaRPr kumimoji="1" lang="ja-JP" altLang="en-US" sz="1600" dirty="0">
              <a:solidFill>
                <a:schemeClr val="tx1"/>
              </a:solidFill>
            </a:endParaRPr>
          </a:p>
        </p:txBody>
      </p:sp>
    </p:spTree>
    <p:extLst>
      <p:ext uri="{BB962C8B-B14F-4D97-AF65-F5344CB8AC3E}">
        <p14:creationId xmlns:p14="http://schemas.microsoft.com/office/powerpoint/2010/main" val="3489840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3306</TotalTime>
  <Words>860</Words>
  <Application>Microsoft Office PowerPoint</Application>
  <PresentationFormat>画面に合わせる (4:3)</PresentationFormat>
  <Paragraphs>193</Paragraphs>
  <Slides>21</Slides>
  <Notes>0</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アーバン</vt:lpstr>
      <vt:lpstr>PowerPoint プレゼンテーション</vt:lpstr>
      <vt:lpstr>研究背景</vt:lpstr>
      <vt:lpstr>研究目的</vt:lpstr>
      <vt:lpstr>研究で用いた手法</vt:lpstr>
      <vt:lpstr>テンプレートマッチング</vt:lpstr>
      <vt:lpstr>テンプレートマッチング</vt:lpstr>
      <vt:lpstr>パーティクルフィルタ</vt:lpstr>
      <vt:lpstr>パーティクルフィルタ</vt:lpstr>
      <vt:lpstr>パーティクルフィルタ</vt:lpstr>
      <vt:lpstr>切り替え追跡手法</vt:lpstr>
      <vt:lpstr>切り替え追跡手法</vt:lpstr>
      <vt:lpstr>切り替え追跡手法</vt:lpstr>
      <vt:lpstr>背景差分法</vt:lpstr>
      <vt:lpstr>背景差分法</vt:lpstr>
      <vt:lpstr>背景差分法</vt:lpstr>
      <vt:lpstr>背景差分法</vt:lpstr>
      <vt:lpstr>実験方法</vt:lpstr>
      <vt:lpstr>実験結果</vt:lpstr>
      <vt:lpstr>考察</vt:lpstr>
      <vt:lpstr>今後の課題</vt:lpstr>
      <vt:lpstr>今後の課題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卒業論文紹介  SA法を用いた 3次元箱詰め最適化問題の解法</dc:title>
  <dc:creator>keigo okamoto</dc:creator>
  <cp:lastModifiedBy>　</cp:lastModifiedBy>
  <cp:revision>352</cp:revision>
  <dcterms:created xsi:type="dcterms:W3CDTF">2015-07-11T21:22:52Z</dcterms:created>
  <dcterms:modified xsi:type="dcterms:W3CDTF">2015-10-12T19:12:51Z</dcterms:modified>
</cp:coreProperties>
</file>