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30" r:id="rId2"/>
  </p:sldMasterIdLst>
  <p:notesMasterIdLst>
    <p:notesMasterId r:id="rId60"/>
  </p:notesMasterIdLst>
  <p:sldIdLst>
    <p:sldId id="325" r:id="rId3"/>
    <p:sldId id="308" r:id="rId4"/>
    <p:sldId id="398" r:id="rId5"/>
    <p:sldId id="399" r:id="rId6"/>
    <p:sldId id="257" r:id="rId7"/>
    <p:sldId id="327" r:id="rId8"/>
    <p:sldId id="329" r:id="rId9"/>
    <p:sldId id="300" r:id="rId10"/>
    <p:sldId id="331" r:id="rId11"/>
    <p:sldId id="330" r:id="rId12"/>
    <p:sldId id="332" r:id="rId13"/>
    <p:sldId id="335" r:id="rId14"/>
    <p:sldId id="336" r:id="rId15"/>
    <p:sldId id="340" r:id="rId16"/>
    <p:sldId id="338" r:id="rId17"/>
    <p:sldId id="339" r:id="rId18"/>
    <p:sldId id="341" r:id="rId19"/>
    <p:sldId id="345" r:id="rId20"/>
    <p:sldId id="344" r:id="rId21"/>
    <p:sldId id="343" r:id="rId22"/>
    <p:sldId id="342" r:id="rId23"/>
    <p:sldId id="346" r:id="rId24"/>
    <p:sldId id="348" r:id="rId25"/>
    <p:sldId id="349" r:id="rId26"/>
    <p:sldId id="350" r:id="rId27"/>
    <p:sldId id="355" r:id="rId28"/>
    <p:sldId id="360" r:id="rId29"/>
    <p:sldId id="361" r:id="rId30"/>
    <p:sldId id="368" r:id="rId31"/>
    <p:sldId id="369" r:id="rId32"/>
    <p:sldId id="370" r:id="rId33"/>
    <p:sldId id="371" r:id="rId34"/>
    <p:sldId id="372" r:id="rId35"/>
    <p:sldId id="373" r:id="rId36"/>
    <p:sldId id="380" r:id="rId37"/>
    <p:sldId id="381" r:id="rId38"/>
    <p:sldId id="362" r:id="rId39"/>
    <p:sldId id="383" r:id="rId40"/>
    <p:sldId id="363" r:id="rId41"/>
    <p:sldId id="365" r:id="rId42"/>
    <p:sldId id="384" r:id="rId43"/>
    <p:sldId id="385" r:id="rId44"/>
    <p:sldId id="366" r:id="rId45"/>
    <p:sldId id="367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6" r:id="rId55"/>
    <p:sldId id="395" r:id="rId56"/>
    <p:sldId id="397" r:id="rId57"/>
    <p:sldId id="347" r:id="rId58"/>
    <p:sldId id="319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4" autoAdjust="0"/>
    <p:restoredTop sz="81019" autoAdjust="0"/>
  </p:normalViewPr>
  <p:slideViewPr>
    <p:cSldViewPr>
      <p:cViewPr>
        <p:scale>
          <a:sx n="70" d="100"/>
          <a:sy n="70" d="100"/>
        </p:scale>
        <p:origin x="-7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A6793D-2CC1-4586-98BA-F19521B6011A}" type="datetimeFigureOut">
              <a:rPr lang="en-US"/>
              <a:pPr>
                <a:defRPr/>
              </a:pPr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803FC3D-1E04-4EE8-BCB4-BDF50F534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5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3FC3D-1E04-4EE8-BCB4-BDF50F5344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3FC3D-1E04-4EE8-BCB4-BDF50F53449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6BC0E-C09F-4368-B7BE-607C6EB0E75D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928F6-95E1-44D1-A00A-AF98F3A99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01A2B-39B2-41F3-91C9-31C10C984ACA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44AC5-9396-4694-9ECC-953283C35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077D2-0F55-4E04-A1E7-DFEEA4564684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7A976-B058-4C03-8F52-321EE6F3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615C4-A128-4A05-B1E1-8D66641C2E62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5A16E-F916-4016-926E-A8795177F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35163"/>
            <a:ext cx="4038600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05288"/>
            <a:ext cx="4038600" cy="211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E3EE1-188D-4D2E-B6DD-C4B2063B8820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81A14-A1B0-4AC7-8990-7EB249920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1A79E-96D1-41E6-A7E0-41E44A0049A3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5DA40-3501-4E8F-9384-EB0392755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DE432-42B4-4811-AF28-8A18A6F73162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5033-0777-4726-9DC5-66A7B3F32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4203D-D2A9-43D7-B927-CC84838A717D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291F8-3F9E-430B-AE9A-FD4340EE2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39932-1CD1-4F6F-AC69-92848212A863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4F19-F193-42B8-945A-C5C155682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16494-CDB7-4F87-96E8-779DFE2DB89F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E23B-D9F8-4ADF-86DE-F473FF570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A04CC-65DD-4902-A252-E02A43852C58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259AC-8074-4D99-8029-56DA2C16D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B43B8-250B-4E41-94E1-D0273F4A59DE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D763A-4382-4DF0-AE07-2ED019CDA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DE432-42B4-4811-AF28-8A18A6F73162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5033-0777-4726-9DC5-66A7B3F32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90CAB-667A-4D26-B9BF-BBC5D5F80C2B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5BDD2-DDA4-4CB9-B826-34050AADE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CBB2E-EFA6-4CC3-A269-88E4DB68D655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44E9D-7ED9-44DF-8D94-68196AF6E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17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615FDC-0DA2-410C-B902-9C076E7D64C7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3D13B-C386-43B8-A2B9-CB2C3D63C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17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>
          <a:solidFill>
            <a:schemeClr val="tx1"/>
          </a:solidFill>
          <a:latin typeface="+mn-lt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5pPr>
      <a:lvl6pPr marL="19192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6pPr>
      <a:lvl7pPr marL="23764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7pPr>
      <a:lvl8pPr marL="28336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8pPr>
      <a:lvl9pPr marL="32908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9B7C1E-4843-4048-A0C7-7BFEC745EECB}" type="datetime1">
              <a:rPr lang="en-US" smtClean="0"/>
              <a:pPr>
                <a:defRPr/>
              </a:pPr>
              <a:t>9/1/2015</a:t>
            </a:fld>
            <a:endParaRPr lang="en-US"/>
          </a:p>
        </p:txBody>
      </p:sp>
      <p:sp>
        <p:nvSpPr>
          <p:cNvPr id="15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D1EAEE"/>
                </a:solidFill>
                <a:latin typeface="Constanti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2D19AF-4572-406A-B46B-11D465EAF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link.springer.com/search?facet-author=%22Ferrante+Neri%22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934200" cy="1600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vi-VN" sz="3200" smtClean="0">
                <a:solidFill>
                  <a:schemeClr val="tx1"/>
                </a:solidFill>
              </a:rPr>
              <a:t>Tối ưu hóa trong học máy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                     </a:t>
            </a:r>
            <a:r>
              <a:rPr lang="en-US" sz="2400" err="1" smtClean="0">
                <a:solidFill>
                  <a:schemeClr val="tx1"/>
                </a:solidFill>
              </a:rPr>
              <a:t>Hoàng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Xuân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Huấn</a:t>
            </a:r>
            <a:r>
              <a:rPr lang="en-US" sz="3600" smtClean="0">
                <a:solidFill>
                  <a:schemeClr val="tx1"/>
                </a:solidFill>
              </a:rPr>
              <a:t/>
            </a:r>
            <a:br>
              <a:rPr lang="en-US" sz="3600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	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6934200" cy="3886200"/>
          </a:xfrm>
        </p:spPr>
        <p:txBody>
          <a:bodyPr>
            <a:normAutofit lnSpcReduction="10000"/>
          </a:bodyPr>
          <a:lstStyle/>
          <a:p>
            <a:pPr marR="0" algn="l">
              <a:lnSpc>
                <a:spcPct val="140000"/>
              </a:lnSpc>
              <a:spcBef>
                <a:spcPct val="0"/>
              </a:spcBef>
              <a:defRPr/>
            </a:pPr>
            <a:r>
              <a:rPr lang="en-US" sz="2000" err="1" smtClean="0"/>
              <a:t>Nội</a:t>
            </a:r>
            <a:r>
              <a:rPr lang="en-US" sz="2000" smtClean="0"/>
              <a:t> dung: </a:t>
            </a:r>
          </a:p>
          <a:p>
            <a:pPr marR="0" algn="l">
              <a:lnSpc>
                <a:spcPct val="140000"/>
              </a:lnSpc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000" smtClean="0"/>
              <a:t> </a:t>
            </a:r>
            <a:r>
              <a:rPr lang="en-US" sz="2000" err="1" smtClean="0"/>
              <a:t>Giới</a:t>
            </a:r>
            <a:r>
              <a:rPr lang="en-US" sz="2000" smtClean="0"/>
              <a:t> </a:t>
            </a:r>
            <a:r>
              <a:rPr lang="en-US" sz="2000" err="1" smtClean="0"/>
              <a:t>thiệu</a:t>
            </a:r>
            <a:endParaRPr lang="en-US" sz="2000" smtClean="0"/>
          </a:p>
          <a:p>
            <a:pPr marR="0" algn="l">
              <a:lnSpc>
                <a:spcPct val="140000"/>
              </a:lnSpc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000" smtClean="0"/>
              <a:t> </a:t>
            </a:r>
            <a:r>
              <a:rPr lang="en-US" sz="2000" err="1" smtClean="0"/>
              <a:t>Phương</a:t>
            </a:r>
            <a:r>
              <a:rPr lang="en-US" sz="2000" smtClean="0"/>
              <a:t> </a:t>
            </a:r>
            <a:r>
              <a:rPr lang="en-US" sz="2000" err="1" smtClean="0"/>
              <a:t>pháp</a:t>
            </a:r>
            <a:r>
              <a:rPr lang="en-US" sz="2000" smtClean="0"/>
              <a:t> gradient (TƯ </a:t>
            </a:r>
            <a:r>
              <a:rPr lang="en-US" sz="2000" err="1" smtClean="0"/>
              <a:t>liên</a:t>
            </a:r>
            <a:r>
              <a:rPr lang="en-US" sz="2000" smtClean="0"/>
              <a:t> </a:t>
            </a:r>
            <a:r>
              <a:rPr lang="en-US" sz="2000" err="1" smtClean="0"/>
              <a:t>tục</a:t>
            </a:r>
            <a:r>
              <a:rPr lang="en-US" sz="2000" smtClean="0"/>
              <a:t>)</a:t>
            </a:r>
          </a:p>
          <a:p>
            <a:pPr marR="0" algn="l">
              <a:lnSpc>
                <a:spcPct val="140000"/>
              </a:lnSpc>
              <a:spcBef>
                <a:spcPct val="0"/>
              </a:spcBef>
              <a:defRPr/>
            </a:pPr>
            <a:r>
              <a:rPr lang="en-US" sz="2000" smtClean="0"/>
              <a:t>	+</a:t>
            </a:r>
            <a:r>
              <a:rPr lang="en-US" sz="2000" err="1" smtClean="0"/>
              <a:t>Phương</a:t>
            </a:r>
            <a:r>
              <a:rPr lang="en-US" sz="2000" smtClean="0"/>
              <a:t> </a:t>
            </a:r>
            <a:r>
              <a:rPr lang="en-US" sz="2000" err="1" smtClean="0"/>
              <a:t>pháp</a:t>
            </a:r>
            <a:r>
              <a:rPr lang="en-US" sz="2000" smtClean="0"/>
              <a:t> </a:t>
            </a:r>
            <a:r>
              <a:rPr lang="en-US" sz="2000" err="1" smtClean="0"/>
              <a:t>tổng</a:t>
            </a:r>
            <a:r>
              <a:rPr lang="en-US" sz="2000" smtClean="0"/>
              <a:t> </a:t>
            </a:r>
            <a:r>
              <a:rPr lang="en-US" sz="2000" err="1" smtClean="0"/>
              <a:t>quát</a:t>
            </a:r>
            <a:endParaRPr lang="en-US" sz="2000" smtClean="0"/>
          </a:p>
          <a:p>
            <a:pPr marR="0" algn="l">
              <a:lnSpc>
                <a:spcPct val="140000"/>
              </a:lnSpc>
              <a:spcBef>
                <a:spcPct val="0"/>
              </a:spcBef>
              <a:defRPr/>
            </a:pPr>
            <a:r>
              <a:rPr lang="en-US" sz="2000" smtClean="0"/>
              <a:t>	+</a:t>
            </a:r>
            <a:r>
              <a:rPr lang="en-US" sz="2000" err="1" smtClean="0"/>
              <a:t>Huấn</a:t>
            </a:r>
            <a:r>
              <a:rPr lang="en-US" sz="2000" smtClean="0"/>
              <a:t> </a:t>
            </a:r>
            <a:r>
              <a:rPr lang="en-US" sz="2000" err="1" smtClean="0"/>
              <a:t>luyện</a:t>
            </a:r>
            <a:r>
              <a:rPr lang="en-US" sz="2000" smtClean="0"/>
              <a:t> </a:t>
            </a:r>
            <a:r>
              <a:rPr lang="en-US" sz="2000" err="1" smtClean="0"/>
              <a:t>mạng</a:t>
            </a:r>
            <a:r>
              <a:rPr lang="en-US" sz="2000" smtClean="0"/>
              <a:t> </a:t>
            </a:r>
            <a:r>
              <a:rPr lang="en-US" sz="2000" err="1" smtClean="0"/>
              <a:t>nơron</a:t>
            </a:r>
            <a:endParaRPr lang="en-US" sz="2000" smtClean="0"/>
          </a:p>
          <a:p>
            <a:pPr marR="0" algn="l">
              <a:lnSpc>
                <a:spcPct val="140000"/>
              </a:lnSpc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phương</a:t>
            </a:r>
            <a:r>
              <a:rPr lang="en-US" sz="2000" smtClean="0"/>
              <a:t> </a:t>
            </a:r>
            <a:r>
              <a:rPr lang="en-US" sz="2000" err="1" smtClean="0"/>
              <a:t>pháp</a:t>
            </a:r>
            <a:r>
              <a:rPr lang="en-US" sz="2000" smtClean="0"/>
              <a:t> </a:t>
            </a:r>
            <a:r>
              <a:rPr lang="en-US" sz="2000" err="1" smtClean="0"/>
              <a:t>metaheuristics</a:t>
            </a:r>
            <a:r>
              <a:rPr lang="en-US" sz="2000" smtClean="0"/>
              <a:t> (TƯ </a:t>
            </a:r>
            <a:r>
              <a:rPr lang="en-US" sz="2000" err="1" smtClean="0"/>
              <a:t>tổ</a:t>
            </a:r>
            <a:r>
              <a:rPr lang="en-US" sz="2000" smtClean="0"/>
              <a:t> </a:t>
            </a:r>
            <a:r>
              <a:rPr lang="en-US" sz="2000" err="1" smtClean="0"/>
              <a:t>hợp</a:t>
            </a:r>
            <a:r>
              <a:rPr lang="en-US" sz="2000" smtClean="0"/>
              <a:t>)</a:t>
            </a:r>
          </a:p>
          <a:p>
            <a:pPr marR="0" algn="l">
              <a:lnSpc>
                <a:spcPct val="140000"/>
              </a:lnSpc>
              <a:spcBef>
                <a:spcPct val="0"/>
              </a:spcBef>
              <a:defRPr/>
            </a:pPr>
            <a:r>
              <a:rPr lang="en-US" sz="2000" smtClean="0"/>
              <a:t>	+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di</a:t>
            </a:r>
            <a:r>
              <a:rPr lang="en-US" sz="2000" smtClean="0"/>
              <a:t> </a:t>
            </a:r>
            <a:r>
              <a:rPr lang="en-US" sz="2000" err="1" smtClean="0"/>
              <a:t>truyền</a:t>
            </a:r>
            <a:endParaRPr lang="en-US" sz="2000" smtClean="0"/>
          </a:p>
          <a:p>
            <a:pPr marR="0" algn="l">
              <a:lnSpc>
                <a:spcPct val="140000"/>
              </a:lnSpc>
              <a:spcBef>
                <a:spcPct val="0"/>
              </a:spcBef>
              <a:defRPr/>
            </a:pPr>
            <a:r>
              <a:rPr lang="en-US" sz="2000" smtClean="0"/>
              <a:t>	+</a:t>
            </a:r>
            <a:r>
              <a:rPr lang="en-US" sz="2000" err="1" smtClean="0"/>
              <a:t>Tối</a:t>
            </a:r>
            <a:r>
              <a:rPr lang="en-US" sz="2000" smtClean="0"/>
              <a:t> </a:t>
            </a:r>
            <a:r>
              <a:rPr lang="en-US" sz="2000" err="1" smtClean="0"/>
              <a:t>ưu</a:t>
            </a:r>
            <a:r>
              <a:rPr lang="en-US" sz="2000" smtClean="0"/>
              <a:t> </a:t>
            </a:r>
            <a:r>
              <a:rPr lang="en-US" sz="2000" err="1" smtClean="0"/>
              <a:t>đàn</a:t>
            </a:r>
            <a:r>
              <a:rPr lang="en-US" sz="2000" smtClean="0"/>
              <a:t> </a:t>
            </a:r>
            <a:r>
              <a:rPr lang="en-US" sz="2000" err="1" smtClean="0"/>
              <a:t>kiến</a:t>
            </a:r>
            <a:endParaRPr lang="en-US" sz="2000" smtClean="0"/>
          </a:p>
          <a:p>
            <a:pPr marR="0" algn="l">
              <a:lnSpc>
                <a:spcPct val="140000"/>
              </a:lnSpc>
              <a:spcBef>
                <a:spcPct val="0"/>
              </a:spcBef>
              <a:defRPr/>
            </a:pPr>
            <a:r>
              <a:rPr lang="en-US" sz="2000" smtClean="0"/>
              <a:t>	+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meme</a:t>
            </a:r>
            <a:r>
              <a:rPr lang="en-US" err="1" smtClean="0"/>
              <a:t>tics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5DA40-3501-4E8F-9384-EB0392755BA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BFF0D-9E8E-46B2-B0F5-0144BFCCA2D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gradient</a:t>
            </a:r>
          </a:p>
        </p:txBody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458200" cy="5486400"/>
          </a:xfrm>
        </p:spPr>
        <p:txBody>
          <a:bodyPr/>
          <a:lstStyle/>
          <a:p>
            <a:pPr>
              <a:lnSpc>
                <a:spcPct val="140000"/>
              </a:lnSpc>
              <a:buNone/>
            </a:pPr>
            <a:r>
              <a:rPr lang="en-US" sz="1800" b="1" i="1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err="1" smtClean="0">
                <a:latin typeface="Arial" pitchFamily="34" charset="0"/>
                <a:cs typeface="Arial" pitchFamily="34" charset="0"/>
              </a:rPr>
              <a:t>khái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err="1" smtClean="0">
                <a:latin typeface="Arial" pitchFamily="34" charset="0"/>
                <a:cs typeface="Arial" pitchFamily="34" charset="0"/>
              </a:rPr>
              <a:t>niệm</a:t>
            </a:r>
            <a:endParaRPr lang="en-US" sz="1800" b="1" i="1" smtClean="0"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en-US" sz="1800" err="1" smtClean="0">
                <a:latin typeface="Arial" charset="0"/>
              </a:rPr>
              <a:t>Vectơ</a:t>
            </a:r>
            <a:r>
              <a:rPr lang="en-US" sz="1800" smtClean="0">
                <a:latin typeface="Arial" charset="0"/>
              </a:rPr>
              <a:t> gradient:</a:t>
            </a:r>
          </a:p>
          <a:p>
            <a:pPr>
              <a:lnSpc>
                <a:spcPct val="140000"/>
              </a:lnSpc>
            </a:pPr>
            <a:endParaRPr lang="en-US" sz="1800" smtClean="0">
              <a:latin typeface="Arial" charset="0"/>
            </a:endParaRPr>
          </a:p>
          <a:p>
            <a:pPr>
              <a:lnSpc>
                <a:spcPct val="140000"/>
              </a:lnSpc>
            </a:pPr>
            <a:endParaRPr lang="en-US" sz="1800" smtClean="0"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en-US" sz="1800" err="1" smtClean="0">
                <a:latin typeface="Arial" charset="0"/>
              </a:rPr>
              <a:t>Đạo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hàm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theo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hướng</a:t>
            </a:r>
            <a:r>
              <a:rPr lang="en-US" sz="1800" smtClean="0">
                <a:latin typeface="Arial" charset="0"/>
              </a:rPr>
              <a:t>: </a:t>
            </a:r>
          </a:p>
          <a:p>
            <a:pPr>
              <a:lnSpc>
                <a:spcPct val="140000"/>
              </a:lnSpc>
              <a:buNone/>
            </a:pPr>
            <a:r>
              <a:rPr lang="en-US" sz="1800" smtClean="0">
                <a:latin typeface="Arial" charset="0"/>
              </a:rPr>
              <a:t>	Cho </a:t>
            </a:r>
            <a:r>
              <a:rPr lang="en-US" sz="1800" err="1" smtClean="0">
                <a:latin typeface="Arial" charset="0"/>
              </a:rPr>
              <a:t>vectơ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b="1" i="1" smtClean="0">
                <a:latin typeface="Arial" charset="0"/>
              </a:rPr>
              <a:t>p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độ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dài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bằng</a:t>
            </a:r>
            <a:r>
              <a:rPr lang="en-US" sz="1800" smtClean="0">
                <a:latin typeface="Arial" charset="0"/>
              </a:rPr>
              <a:t> 1, </a:t>
            </a:r>
            <a:r>
              <a:rPr lang="en-US" sz="1800" err="1" smtClean="0">
                <a:latin typeface="Arial" charset="0"/>
              </a:rPr>
              <a:t>xét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i="1" smtClean="0">
                <a:latin typeface="Arial" charset="0"/>
              </a:rPr>
              <a:t>g</a:t>
            </a:r>
            <a:r>
              <a:rPr lang="en-US" sz="1800" smtClean="0">
                <a:latin typeface="Arial" charset="0"/>
              </a:rPr>
              <a:t>(</a:t>
            </a:r>
            <a:r>
              <a:rPr lang="en-US" sz="1800" i="1" smtClean="0">
                <a:latin typeface="Arial" charset="0"/>
              </a:rPr>
              <a:t>t</a:t>
            </a:r>
            <a:r>
              <a:rPr lang="en-US" sz="1800" smtClean="0">
                <a:latin typeface="Arial" charset="0"/>
              </a:rPr>
              <a:t>)=</a:t>
            </a:r>
            <a:r>
              <a:rPr lang="en-US" sz="1800" i="1" smtClean="0">
                <a:latin typeface="Arial" charset="0"/>
              </a:rPr>
              <a:t>f</a:t>
            </a:r>
            <a:r>
              <a:rPr lang="en-US" sz="1800" smtClean="0">
                <a:latin typeface="Arial" charset="0"/>
              </a:rPr>
              <a:t>(</a:t>
            </a:r>
            <a:r>
              <a:rPr lang="en-US" sz="1800" b="1" i="1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err="1" smtClean="0">
                <a:latin typeface="Arial" charset="0"/>
              </a:rPr>
              <a:t>+</a:t>
            </a:r>
            <a:r>
              <a:rPr lang="en-US" sz="1800" i="1" err="1" smtClean="0">
                <a:latin typeface="Arial" charset="0"/>
              </a:rPr>
              <a:t>t</a:t>
            </a:r>
            <a:r>
              <a:rPr lang="en-US" sz="1800" b="1" i="1" err="1" smtClean="0">
                <a:latin typeface="Arial" charset="0"/>
              </a:rPr>
              <a:t>p</a:t>
            </a:r>
            <a:r>
              <a:rPr lang="en-US" sz="1800" smtClean="0">
                <a:latin typeface="Arial" charset="0"/>
              </a:rPr>
              <a:t>)</a:t>
            </a:r>
          </a:p>
          <a:p>
            <a:pPr>
              <a:lnSpc>
                <a:spcPct val="140000"/>
              </a:lnSpc>
            </a:pPr>
            <a:endParaRPr lang="en-US" sz="1800" smtClean="0">
              <a:latin typeface="Arial" charset="0"/>
            </a:endParaRPr>
          </a:p>
          <a:p>
            <a:pPr>
              <a:lnSpc>
                <a:spcPct val="140000"/>
              </a:lnSpc>
            </a:pPr>
            <a:endParaRPr lang="en-US" sz="1800" smtClean="0">
              <a:latin typeface="Arial" charset="0"/>
            </a:endParaRPr>
          </a:p>
          <a:p>
            <a:pPr>
              <a:lnSpc>
                <a:spcPct val="140000"/>
              </a:lnSpc>
            </a:pPr>
            <a:endParaRPr lang="en-US" sz="1800" smtClean="0"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en-US" sz="1800" smtClean="0">
                <a:latin typeface="Arial" charset="0"/>
              </a:rPr>
              <a:t>Hessian  Matrix :</a:t>
            </a:r>
          </a:p>
          <a:p>
            <a:pPr>
              <a:lnSpc>
                <a:spcPct val="140000"/>
              </a:lnSpc>
            </a:pPr>
            <a:endParaRPr lang="en-US" sz="1800" smtClean="0"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24200" y="12954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3" imgW="1041120" imgH="1041120" progId="Equation.3">
                  <p:embed/>
                </p:oleObj>
              </mc:Choice>
              <mc:Fallback>
                <p:oleObj name="Equation" r:id="rId3" imgW="1041120" imgH="104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1524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01913" y="4953000"/>
          <a:ext cx="24812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5" imgW="1320480" imgH="520560" progId="Equation.3">
                  <p:embed/>
                </p:oleObj>
              </mc:Choice>
              <mc:Fallback>
                <p:oleObj name="Equation" r:id="rId5" imgW="1320480" imgH="520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4953000"/>
                        <a:ext cx="2481262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57400" y="4012323"/>
          <a:ext cx="4572000" cy="78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7" imgW="2577960" imgH="444240" progId="Equation.3">
                  <p:embed/>
                </p:oleObj>
              </mc:Choice>
              <mc:Fallback>
                <p:oleObj name="Equation" r:id="rId7" imgW="25779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12323"/>
                        <a:ext cx="4572000" cy="788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gradient </a:t>
            </a:r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quát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/>
              <a:t>Khi</a:t>
            </a:r>
            <a:r>
              <a:rPr lang="en-US" sz="2000" smtClean="0"/>
              <a:t> </a:t>
            </a:r>
            <a:r>
              <a:rPr lang="en-US" sz="2000" err="1" smtClean="0"/>
              <a:t>đó</a:t>
            </a:r>
            <a:r>
              <a:rPr lang="en-US" sz="2000" smtClean="0"/>
              <a:t> </a:t>
            </a:r>
            <a:r>
              <a:rPr lang="en-US" sz="2000" err="1" smtClean="0"/>
              <a:t>với</a:t>
            </a:r>
            <a:r>
              <a:rPr lang="en-US" sz="2000" smtClean="0"/>
              <a:t> </a:t>
            </a:r>
            <a:r>
              <a:rPr lang="en-US" sz="2000" err="1" smtClean="0"/>
              <a:t>mỗi</a:t>
            </a:r>
            <a:r>
              <a:rPr lang="en-US" sz="2000" smtClean="0"/>
              <a:t> </a:t>
            </a:r>
            <a:r>
              <a:rPr lang="en-US" sz="2000" i="1" smtClean="0"/>
              <a:t>x</a:t>
            </a:r>
            <a:r>
              <a:rPr lang="en-US" sz="2000" smtClean="0"/>
              <a:t> </a:t>
            </a:r>
            <a:r>
              <a:rPr lang="en-US" sz="2000" smtClean="0">
                <a:sym typeface="Symbol"/>
              </a:rPr>
              <a:t></a:t>
            </a:r>
            <a:r>
              <a:rPr lang="en-US" sz="2000" smtClean="0"/>
              <a:t> </a:t>
            </a:r>
            <a:r>
              <a:rPr lang="en-US" sz="2000" i="1" err="1" smtClean="0"/>
              <a:t>R</a:t>
            </a:r>
            <a:r>
              <a:rPr lang="en-US" sz="2000" i="1" baseline="30000" err="1" smtClean="0"/>
              <a:t>n</a:t>
            </a:r>
            <a:r>
              <a:rPr lang="en-US" sz="2000" smtClean="0"/>
              <a:t>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nhiếu</a:t>
            </a:r>
            <a:r>
              <a:rPr lang="en-US" sz="2000" smtClean="0"/>
              <a:t> </a:t>
            </a:r>
            <a:r>
              <a:rPr lang="en-US" sz="2000" i="1" smtClean="0"/>
              <a:t>h </a:t>
            </a:r>
            <a:r>
              <a:rPr lang="en-US" sz="2000" i="1" err="1" smtClean="0"/>
              <a:t>ta</a:t>
            </a:r>
            <a:r>
              <a:rPr lang="en-US" sz="2000" i="1" smtClean="0"/>
              <a:t> </a:t>
            </a:r>
            <a:r>
              <a:rPr lang="en-US" sz="2000" i="1" err="1" smtClean="0"/>
              <a:t>có</a:t>
            </a:r>
            <a:r>
              <a:rPr lang="en-US" sz="2000" i="1" smtClean="0"/>
              <a:t>:</a:t>
            </a:r>
          </a:p>
          <a:p>
            <a:pPr>
              <a:buNone/>
            </a:pPr>
            <a:endParaRPr lang="en-US" sz="2000" i="1" smtClean="0"/>
          </a:p>
          <a:p>
            <a:pPr>
              <a:buNone/>
            </a:pPr>
            <a:endParaRPr lang="en-US" sz="2000" i="1" smtClean="0"/>
          </a:p>
          <a:p>
            <a:r>
              <a:rPr lang="en-US" sz="2000" err="1" smtClean="0"/>
              <a:t>Chọn</a:t>
            </a:r>
            <a:r>
              <a:rPr lang="en-US" sz="2000" smtClean="0"/>
              <a:t> </a:t>
            </a:r>
            <a:r>
              <a:rPr lang="en-US" sz="2000" i="1" smtClean="0"/>
              <a:t>h</a:t>
            </a:r>
            <a:r>
              <a:rPr lang="en-US" sz="2000" smtClean="0"/>
              <a:t> </a:t>
            </a:r>
            <a:r>
              <a:rPr lang="en-US" sz="2000" err="1" smtClean="0"/>
              <a:t>đủ</a:t>
            </a:r>
            <a:r>
              <a:rPr lang="en-US" sz="2000" smtClean="0"/>
              <a:t> </a:t>
            </a:r>
            <a:r>
              <a:rPr lang="en-US" sz="2000" err="1" smtClean="0"/>
              <a:t>nhỏ</a:t>
            </a:r>
            <a:r>
              <a:rPr lang="en-US" sz="2000" smtClean="0"/>
              <a:t> </a:t>
            </a:r>
            <a:r>
              <a:rPr lang="en-US" sz="2000" err="1" smtClean="0"/>
              <a:t>thì</a:t>
            </a:r>
            <a:r>
              <a:rPr lang="en-US" sz="2000" smtClean="0"/>
              <a:t> </a:t>
            </a:r>
            <a:r>
              <a:rPr lang="en-US" sz="2000" i="1" err="1" smtClean="0"/>
              <a:t>x</a:t>
            </a:r>
            <a:r>
              <a:rPr lang="en-US" sz="2000" err="1" smtClean="0"/>
              <a:t>+h</a:t>
            </a:r>
            <a:r>
              <a:rPr lang="en-US" sz="2000" smtClean="0"/>
              <a:t> </a:t>
            </a:r>
            <a:r>
              <a:rPr lang="en-US" sz="2000" err="1" smtClean="0"/>
              <a:t>sẽ</a:t>
            </a:r>
            <a:r>
              <a:rPr lang="en-US" sz="2000" smtClean="0"/>
              <a:t> “</a:t>
            </a:r>
            <a:r>
              <a:rPr lang="en-US" sz="2000" err="1" smtClean="0"/>
              <a:t>tốt</a:t>
            </a:r>
            <a:r>
              <a:rPr lang="en-US" sz="2000" smtClean="0"/>
              <a:t> </a:t>
            </a:r>
            <a:r>
              <a:rPr lang="en-US" sz="2000" err="1" smtClean="0"/>
              <a:t>hơn</a:t>
            </a:r>
            <a:r>
              <a:rPr lang="en-US" sz="2000" smtClean="0"/>
              <a:t>” </a:t>
            </a:r>
            <a:r>
              <a:rPr lang="en-US" sz="2000" err="1" smtClean="0"/>
              <a:t>điểm</a:t>
            </a:r>
            <a:r>
              <a:rPr lang="en-US" sz="2000" smtClean="0"/>
              <a:t> </a:t>
            </a:r>
            <a:r>
              <a:rPr lang="en-US" sz="2000" i="1" smtClean="0"/>
              <a:t>x</a:t>
            </a:r>
            <a:r>
              <a:rPr lang="en-US" sz="2000" smtClean="0"/>
              <a:t>. </a:t>
            </a:r>
          </a:p>
          <a:p>
            <a:pPr>
              <a:buNone/>
            </a:pPr>
            <a:r>
              <a:rPr lang="en-US" sz="2000" smtClean="0"/>
              <a:t>   </a:t>
            </a:r>
            <a:r>
              <a:rPr lang="en-US" sz="2000" err="1" smtClean="0"/>
              <a:t>Với</a:t>
            </a:r>
            <a:r>
              <a:rPr lang="en-US" sz="2000" smtClean="0"/>
              <a:t> </a:t>
            </a:r>
            <a:r>
              <a:rPr lang="en-US" sz="2000" i="1" smtClean="0"/>
              <a:t>h</a:t>
            </a:r>
            <a:r>
              <a:rPr lang="en-US" sz="2000" smtClean="0"/>
              <a:t> </a:t>
            </a:r>
            <a:r>
              <a:rPr lang="en-US" sz="2000" err="1" smtClean="0"/>
              <a:t>theo</a:t>
            </a:r>
            <a:r>
              <a:rPr lang="en-US" sz="2000" smtClean="0"/>
              <a:t> </a:t>
            </a:r>
            <a:r>
              <a:rPr lang="en-US" sz="2000" err="1" smtClean="0"/>
              <a:t>hướng</a:t>
            </a:r>
            <a:r>
              <a:rPr lang="en-US" sz="2000" smtClean="0"/>
              <a:t> </a:t>
            </a:r>
            <a:r>
              <a:rPr lang="en-US" sz="2000" err="1" smtClean="0"/>
              <a:t>đối</a:t>
            </a:r>
            <a:r>
              <a:rPr lang="en-US" sz="2000" smtClean="0"/>
              <a:t> Gradient </a:t>
            </a:r>
            <a:r>
              <a:rPr lang="en-US" sz="2000" err="1" smtClean="0"/>
              <a:t>thì</a:t>
            </a:r>
            <a:r>
              <a:rPr lang="en-US" sz="2000" smtClean="0"/>
              <a:t> (1) </a:t>
            </a:r>
            <a:r>
              <a:rPr lang="en-US" sz="2000" err="1" smtClean="0"/>
              <a:t>giảm</a:t>
            </a:r>
            <a:r>
              <a:rPr lang="en-US" sz="2000" smtClean="0"/>
              <a:t> </a:t>
            </a:r>
            <a:r>
              <a:rPr lang="en-US" sz="2000" err="1" smtClean="0"/>
              <a:t>nhanh</a:t>
            </a:r>
            <a:r>
              <a:rPr lang="en-US" sz="2000" smtClean="0"/>
              <a:t> </a:t>
            </a:r>
            <a:r>
              <a:rPr lang="en-US" sz="2000" err="1" smtClean="0"/>
              <a:t>nhất</a:t>
            </a:r>
            <a:r>
              <a:rPr lang="en-US" sz="2000" smtClean="0"/>
              <a:t> </a:t>
            </a:r>
            <a:r>
              <a:rPr lang="en-US" sz="2000" err="1" smtClean="0"/>
              <a:t>theo</a:t>
            </a:r>
            <a:r>
              <a:rPr lang="en-US" sz="2000" smtClean="0"/>
              <a:t> </a:t>
            </a:r>
            <a:r>
              <a:rPr lang="en-US" sz="2000" i="1" smtClean="0"/>
              <a:t>h</a:t>
            </a:r>
          </a:p>
          <a:p>
            <a:pPr>
              <a:buNone/>
            </a:pPr>
            <a:endParaRPr lang="en-US" sz="2000" i="1" smtClean="0"/>
          </a:p>
          <a:p>
            <a:pPr>
              <a:buNone/>
            </a:pPr>
            <a:endParaRPr lang="en-US" sz="2000" i="1" smtClean="0"/>
          </a:p>
          <a:p>
            <a:pPr>
              <a:buNone/>
            </a:pPr>
            <a:endParaRPr lang="en-US" sz="2000" i="1" smtClean="0"/>
          </a:p>
          <a:p>
            <a:pPr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46575" y="2362200"/>
          <a:ext cx="13890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5" imgW="799920" imgH="431640" progId="Equation.3">
                  <p:embed/>
                </p:oleObj>
              </mc:Choice>
              <mc:Fallback>
                <p:oleObj name="Equation" r:id="rId5" imgW="7999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2362200"/>
                        <a:ext cx="1389063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35088" y="3886200"/>
          <a:ext cx="6581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7" imgW="3238200" imgH="279360" progId="Equation.3">
                  <p:embed/>
                </p:oleObj>
              </mc:Choice>
              <mc:Fallback>
                <p:oleObj name="Equation" r:id="rId7" imgW="323820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3886200"/>
                        <a:ext cx="65817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gradient </a:t>
            </a:r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quát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xấp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xỉ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3000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tuỳ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ý</a:t>
            </a:r>
          </a:p>
          <a:p>
            <a:r>
              <a:rPr lang="en-US" sz="2400" i="1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3000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= 0,1,...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						(2)</a:t>
            </a:r>
          </a:p>
          <a:p>
            <a:pPr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hay 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là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>
              <a:buNone/>
            </a:pP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smtClean="0"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sz="2400" baseline="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)&lt;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i="1" baseline="3000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bé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47800" y="2895600"/>
          <a:ext cx="381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3" imgW="1981080" imgH="241200" progId="Equation.3">
                  <p:embed/>
                </p:oleObj>
              </mc:Choice>
              <mc:Fallback>
                <p:oleObj name="Equation" r:id="rId3" imgW="19810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3810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3352800"/>
          <a:ext cx="53043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5" imgW="2273040" imgH="457200" progId="Equation.3">
                  <p:embed/>
                </p:oleObj>
              </mc:Choice>
              <mc:Fallback>
                <p:oleObj name="Equation" r:id="rId5" imgW="22730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0"/>
                        <a:ext cx="53043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29000" y="5029200"/>
          <a:ext cx="99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7" imgW="495000" imgH="279360" progId="Equation.3">
                  <p:embed/>
                </p:oleObj>
              </mc:Choice>
              <mc:Fallback>
                <p:oleObj name="Equation" r:id="rId7" imgW="49500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9200"/>
                        <a:ext cx="990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i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i="1" baseline="-250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2400" i="1" baseline="-250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α &lt;       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nhssr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ma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H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1) Cho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  <a:sym typeface="Symbol"/>
              </a:rPr>
              <a:t>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(0 &lt;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  <a:sym typeface="Symbol"/>
              </a:rPr>
              <a:t>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 1)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;</a:t>
            </a:r>
          </a:p>
          <a:p>
            <a:pPr lvl="1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Đặt </a:t>
            </a:r>
          </a:p>
          <a:p>
            <a:pPr lvl="1"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Nếu 	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  <a:sym typeface="Symbol"/>
              </a:rPr>
              <a:t>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			(3)</a:t>
            </a:r>
          </a:p>
          <a:p>
            <a:pPr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	thì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; </a:t>
            </a:r>
          </a:p>
          <a:p>
            <a:pPr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(3)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thoả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chẳng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(0,1)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tuỳ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ý)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1)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(3)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thoả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57400" y="3124200"/>
          <a:ext cx="21986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219868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733800"/>
          <a:ext cx="3032125" cy="55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5" imgW="1396800" imgH="253800" progId="Equation.3">
                  <p:embed/>
                </p:oleObj>
              </mc:Choice>
              <mc:Fallback>
                <p:oleObj name="Equation" r:id="rId5" imgW="13968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3032125" cy="55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1828800"/>
          <a:ext cx="540871" cy="70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7" imgW="330120" imgH="431640" progId="Equation.3">
                  <p:embed/>
                </p:oleObj>
              </mc:Choice>
              <mc:Fallback>
                <p:oleObj name="Equation" r:id="rId7" imgW="3301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540871" cy="707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tụ</a:t>
            </a:r>
            <a:endParaRPr lang="en-US" sz="24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6019" y="1981200"/>
            <a:ext cx="72473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Ví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dụ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09" y="1905000"/>
            <a:ext cx="649424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Ví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dụ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i="1" smtClean="0"/>
              <a:t>f’</a:t>
            </a:r>
            <a:r>
              <a:rPr lang="en-US" sz="2000" smtClean="0"/>
              <a:t>(</a:t>
            </a:r>
            <a:r>
              <a:rPr lang="en-US" sz="2000" i="1" err="1" smtClean="0"/>
              <a:t>x,y</a:t>
            </a:r>
            <a:r>
              <a:rPr lang="en-US" sz="2000" smtClean="0"/>
              <a:t>)= (</a:t>
            </a:r>
            <a:r>
              <a:rPr lang="en-US" sz="2000" i="1" smtClean="0"/>
              <a:t>2x+2y+1, 4y+2x</a:t>
            </a:r>
            <a:r>
              <a:rPr lang="en-US" sz="2000" smtClean="0"/>
              <a:t>)</a:t>
            </a:r>
            <a:r>
              <a:rPr lang="en-US" sz="2000" baseline="30000" smtClean="0"/>
              <a:t>T</a:t>
            </a:r>
            <a:endParaRPr lang="en-US" sz="2000" smtClean="0"/>
          </a:p>
          <a:p>
            <a:pPr>
              <a:lnSpc>
                <a:spcPct val="150000"/>
              </a:lnSpc>
              <a:buNone/>
            </a:pP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với</a:t>
            </a:r>
            <a:r>
              <a:rPr lang="en-US" sz="2000" smtClean="0"/>
              <a:t> (</a:t>
            </a:r>
            <a:r>
              <a:rPr lang="en-US" sz="2000" i="1" smtClean="0"/>
              <a:t>x</a:t>
            </a:r>
            <a:r>
              <a:rPr lang="en-US" sz="2000" i="1" baseline="-25000" smtClean="0"/>
              <a:t>0</a:t>
            </a:r>
            <a:r>
              <a:rPr lang="en-US" sz="2000" i="1" smtClean="0"/>
              <a:t>,y</a:t>
            </a:r>
            <a:r>
              <a:rPr lang="en-US" sz="2000" i="1" baseline="-25000" smtClean="0"/>
              <a:t>0</a:t>
            </a:r>
            <a:r>
              <a:rPr lang="en-US" sz="2000" smtClean="0"/>
              <a:t>)= (0.5 , 0.5); </a:t>
            </a:r>
            <a:r>
              <a:rPr lang="en-US" sz="2000" b="1" i="1" smtClean="0"/>
              <a:t>f</a:t>
            </a:r>
            <a:r>
              <a:rPr lang="en-US" sz="2000" b="1" smtClean="0"/>
              <a:t>(</a:t>
            </a:r>
            <a:r>
              <a:rPr lang="en-US" sz="2000" b="1" i="1" smtClean="0"/>
              <a:t>x</a:t>
            </a:r>
            <a:r>
              <a:rPr lang="en-US" sz="2000" b="1" i="1" baseline="-25000" smtClean="0"/>
              <a:t>0</a:t>
            </a:r>
            <a:r>
              <a:rPr lang="en-US" sz="2000" b="1" i="1" smtClean="0"/>
              <a:t>,y</a:t>
            </a:r>
            <a:r>
              <a:rPr lang="en-US" sz="2000" b="1" i="1" baseline="-25000" smtClean="0"/>
              <a:t>0</a:t>
            </a:r>
            <a:r>
              <a:rPr lang="en-US" sz="2000" b="1" smtClean="0"/>
              <a:t>)=1.75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smtClean="0"/>
              <a:t> (</a:t>
            </a:r>
            <a:r>
              <a:rPr lang="en-US" sz="2000" i="1" smtClean="0"/>
              <a:t>x</a:t>
            </a:r>
            <a:r>
              <a:rPr lang="en-US" sz="2000" i="1" baseline="-25000" smtClean="0"/>
              <a:t>1</a:t>
            </a:r>
            <a:r>
              <a:rPr lang="en-US" sz="2000" i="1" smtClean="0"/>
              <a:t>,y</a:t>
            </a:r>
            <a:r>
              <a:rPr lang="en-US" sz="2000" i="1" baseline="-25000" smtClean="0"/>
              <a:t>1</a:t>
            </a:r>
            <a:r>
              <a:rPr lang="en-US" sz="2000" smtClean="0"/>
              <a:t>)= (0.5 , 0.5) – 0,38(1, 0)  = </a:t>
            </a:r>
            <a:r>
              <a:rPr lang="en-US" sz="2000" b="1" smtClean="0"/>
              <a:t>(0.12, 0.5)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i="1" smtClean="0"/>
              <a:t>	   f</a:t>
            </a:r>
            <a:r>
              <a:rPr lang="en-US" sz="2000" b="1" smtClean="0"/>
              <a:t>(</a:t>
            </a:r>
            <a:r>
              <a:rPr lang="en-US" sz="2000" b="1" i="1" smtClean="0"/>
              <a:t>x</a:t>
            </a:r>
            <a:r>
              <a:rPr lang="en-US" sz="2000" b="1" i="1" baseline="-25000" smtClean="0"/>
              <a:t>1</a:t>
            </a:r>
            <a:r>
              <a:rPr lang="en-US" sz="2000" b="1" i="1" smtClean="0"/>
              <a:t>,y</a:t>
            </a:r>
            <a:r>
              <a:rPr lang="en-US" sz="2000" b="1" i="1" baseline="-25000" smtClean="0"/>
              <a:t>1</a:t>
            </a:r>
            <a:r>
              <a:rPr lang="en-US" sz="2000" b="1" smtClean="0"/>
              <a:t>)=1.6344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i="1" baseline="-25000" smtClean="0"/>
              <a:t>2</a:t>
            </a:r>
            <a:r>
              <a:rPr lang="en-US" sz="2000" i="1" smtClean="0"/>
              <a:t>,y</a:t>
            </a:r>
            <a:r>
              <a:rPr lang="en-US" sz="2000" i="1" baseline="-25000" smtClean="0"/>
              <a:t>2</a:t>
            </a:r>
            <a:r>
              <a:rPr lang="en-US" sz="2000" smtClean="0"/>
              <a:t>)= (0.12, 0.5) -0.38(2.24 , 2.24)   = </a:t>
            </a:r>
            <a:r>
              <a:rPr lang="en-US" sz="2000" b="1" smtClean="0"/>
              <a:t>(-0.732 , 0.35)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i="1" smtClean="0"/>
              <a:t>		f</a:t>
            </a:r>
            <a:r>
              <a:rPr lang="en-US" sz="2000" b="1" smtClean="0"/>
              <a:t>(</a:t>
            </a:r>
            <a:r>
              <a:rPr lang="en-US" sz="2000" b="1" i="1" smtClean="0"/>
              <a:t>x</a:t>
            </a:r>
            <a:r>
              <a:rPr lang="en-US" sz="2000" b="1" i="1" baseline="-25000" smtClean="0"/>
              <a:t>2</a:t>
            </a:r>
            <a:r>
              <a:rPr lang="en-US" sz="2000" b="1" i="1" smtClean="0"/>
              <a:t>,y</a:t>
            </a:r>
            <a:r>
              <a:rPr lang="en-US" sz="2000" b="1" i="1" baseline="-25000" smtClean="0"/>
              <a:t>2</a:t>
            </a:r>
            <a:r>
              <a:rPr lang="en-US" sz="2000" b="1" smtClean="0"/>
              <a:t>)= -0,428</a:t>
            </a:r>
          </a:p>
          <a:p>
            <a:pPr>
              <a:lnSpc>
                <a:spcPct val="150000"/>
              </a:lnSpc>
              <a:buNone/>
            </a:pPr>
            <a:r>
              <a:rPr lang="en-US" sz="2000" err="1" smtClean="0"/>
              <a:t>Tính</a:t>
            </a:r>
            <a:r>
              <a:rPr lang="en-US" sz="2000" smtClean="0"/>
              <a:t> </a:t>
            </a:r>
            <a:r>
              <a:rPr lang="en-US" sz="2000" err="1" smtClean="0"/>
              <a:t>tiếp</a:t>
            </a:r>
            <a:r>
              <a:rPr lang="en-US" sz="2000" smtClean="0"/>
              <a:t> </a:t>
            </a:r>
            <a:r>
              <a:rPr lang="en-US" sz="2000" err="1" smtClean="0"/>
              <a:t>thì</a:t>
            </a:r>
            <a:r>
              <a:rPr lang="en-US" sz="2000" smtClean="0"/>
              <a:t> </a:t>
            </a:r>
            <a:r>
              <a:rPr lang="en-US" sz="2000" err="1" smtClean="0"/>
              <a:t>hội</a:t>
            </a:r>
            <a:r>
              <a:rPr lang="en-US" sz="2000" smtClean="0"/>
              <a:t> </a:t>
            </a:r>
            <a:r>
              <a:rPr lang="en-US" sz="2000" err="1" smtClean="0"/>
              <a:t>tụ</a:t>
            </a:r>
            <a:r>
              <a:rPr lang="en-US" sz="2000" smtClean="0"/>
              <a:t> </a:t>
            </a:r>
            <a:r>
              <a:rPr lang="en-US" sz="2000" err="1" smtClean="0"/>
              <a:t>đến</a:t>
            </a:r>
            <a:r>
              <a:rPr lang="en-US" sz="2000" smtClean="0"/>
              <a:t> </a:t>
            </a:r>
            <a:r>
              <a:rPr lang="en-US" sz="2000" b="1" smtClean="0"/>
              <a:t>(-1 , 0.5)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Chú</a:t>
            </a:r>
            <a:r>
              <a:rPr lang="en-US" sz="2400" smtClean="0">
                <a:solidFill>
                  <a:srgbClr val="0000CC"/>
                </a:solidFill>
              </a:rPr>
              <a:t> ý </a:t>
            </a:r>
            <a:r>
              <a:rPr lang="en-US" sz="2400" err="1" smtClean="0">
                <a:solidFill>
                  <a:srgbClr val="0000CC"/>
                </a:solidFill>
              </a:rPr>
              <a:t>khi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áp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dụng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tụ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Áp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dụng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cho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bài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toán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hồi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quy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và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huấn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luyện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mạng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nơron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nơron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E:</a:t>
            </a:r>
          </a:p>
          <a:p>
            <a:pPr>
              <a:buNone/>
            </a:pPr>
            <a:endParaRPr lang="en-US" sz="2400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tìm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i="1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i="1" baseline="3000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="1" i="1" baseline="3000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E:</a:t>
            </a:r>
          </a:p>
          <a:p>
            <a:pPr>
              <a:lnSpc>
                <a:spcPct val="150000"/>
              </a:lnSpc>
              <a:buNone/>
            </a:pPr>
            <a:endParaRPr lang="en-US" sz="2400" i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smtClean="0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76723" y="2667000"/>
          <a:ext cx="492610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3" imgW="1993680" imgH="431640" progId="Equation.3">
                  <p:embed/>
                </p:oleObj>
              </mc:Choice>
              <mc:Fallback>
                <p:oleObj name="Equation" r:id="rId3" imgW="19936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723" y="2667000"/>
                        <a:ext cx="492610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19600" y="4648200"/>
          <a:ext cx="600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5" imgW="342720" imgH="304560" progId="Equation.3">
                  <p:embed/>
                </p:oleObj>
              </mc:Choice>
              <mc:Fallback>
                <p:oleObj name="Equation" r:id="rId5" imgW="342720" imgH="304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6000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478213" y="5410200"/>
          <a:ext cx="287178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7" imgW="1828800" imgH="317160" progId="Equation.3">
                  <p:embed/>
                </p:oleObj>
              </mc:Choice>
              <mc:Fallback>
                <p:oleObj name="Equation" r:id="rId7" imgW="1828800" imgH="3171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5410200"/>
                        <a:ext cx="2871787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Áp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dụng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cho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bài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toán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hồi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quy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và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huấn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luyện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mạng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nơron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i="1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xấp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xỉ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3000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tuỳ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ý</a:t>
            </a:r>
          </a:p>
          <a:p>
            <a:r>
              <a:rPr lang="en-US" sz="2400" i="1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3000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= 0,1,...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i="1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i="1" baseline="3000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="1" i="1" baseline="3000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:				</a:t>
            </a:r>
          </a:p>
          <a:p>
            <a:pPr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đáng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latin typeface="Times New Roman" pitchFamily="18" charset="0"/>
                <a:cs typeface="Times New Roman" pitchFamily="18" charset="0"/>
              </a:rPr>
              <a:t>kể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3352800"/>
          <a:ext cx="7326313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3" imgW="3809880" imgH="457200" progId="Equation.3">
                  <p:embed/>
                </p:oleObj>
              </mc:Choice>
              <mc:Fallback>
                <p:oleObj name="Equation" r:id="rId3" imgW="38098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7326313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466E-08F9-4B56-93D6-4995E3BF8BD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2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1. </a:t>
            </a:r>
            <a:r>
              <a:rPr lang="en-US" sz="2800" err="1" smtClean="0">
                <a:solidFill>
                  <a:schemeClr val="tx1"/>
                </a:solidFill>
              </a:rPr>
              <a:t>Giới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2800" err="1" smtClean="0">
                <a:solidFill>
                  <a:schemeClr val="tx1"/>
                </a:solidFill>
              </a:rPr>
              <a:t>thiệu</a:t>
            </a:r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1029" name="Rectangle 3"/>
          <p:cNvSpPr>
            <a:spLocks noGrp="1"/>
          </p:cNvSpPr>
          <p:nvPr>
            <p:ph type="body" idx="4294967295"/>
          </p:nvPr>
        </p:nvSpPr>
        <p:spPr>
          <a:xfrm>
            <a:off x="428625" y="2063750"/>
            <a:ext cx="8229600" cy="4389438"/>
          </a:xfrm>
        </p:spPr>
        <p:txBody>
          <a:bodyPr/>
          <a:lstStyle/>
          <a:p>
            <a:pPr>
              <a:lnSpc>
                <a:spcPct val="130000"/>
              </a:lnSpc>
              <a:buFont typeface="Wingdings 2" pitchFamily="18" charset="2"/>
              <a:buNone/>
            </a:pPr>
            <a:r>
              <a:rPr lang="en-US" sz="2000" err="1" smtClean="0"/>
              <a:t>Bài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tối</a:t>
            </a:r>
            <a:r>
              <a:rPr lang="en-US" sz="2000" smtClean="0"/>
              <a:t> </a:t>
            </a:r>
            <a:r>
              <a:rPr lang="en-US" sz="2000" err="1" smtClean="0"/>
              <a:t>ưu</a:t>
            </a:r>
            <a:r>
              <a:rPr lang="en-US" sz="2000" smtClean="0"/>
              <a:t>:</a:t>
            </a:r>
          </a:p>
          <a:p>
            <a:pPr>
              <a:lnSpc>
                <a:spcPct val="130000"/>
              </a:lnSpc>
              <a:buFont typeface="Wingdings 2" pitchFamily="18" charset="2"/>
              <a:buNone/>
            </a:pPr>
            <a:r>
              <a:rPr lang="en-US" sz="2000" smtClean="0"/>
              <a:t>        </a:t>
            </a:r>
          </a:p>
          <a:p>
            <a:pPr>
              <a:lnSpc>
                <a:spcPct val="130000"/>
              </a:lnSpc>
            </a:pPr>
            <a:r>
              <a:rPr lang="en-US" sz="2000" err="1" smtClean="0"/>
              <a:t>Tối</a:t>
            </a:r>
            <a:r>
              <a:rPr lang="en-US" sz="2000" smtClean="0"/>
              <a:t> </a:t>
            </a:r>
            <a:r>
              <a:rPr lang="en-US" sz="2000" err="1" smtClean="0"/>
              <a:t>ưu</a:t>
            </a:r>
            <a:r>
              <a:rPr lang="en-US" sz="2000" smtClean="0"/>
              <a:t> </a:t>
            </a:r>
            <a:r>
              <a:rPr lang="en-US" sz="2000" err="1" smtClean="0"/>
              <a:t>liên</a:t>
            </a:r>
            <a:r>
              <a:rPr lang="en-US" sz="2000" smtClean="0"/>
              <a:t> </a:t>
            </a:r>
            <a:r>
              <a:rPr lang="en-US" sz="2000" err="1" smtClean="0"/>
              <a:t>tục</a:t>
            </a:r>
            <a:r>
              <a:rPr lang="en-US" sz="2000" smtClean="0"/>
              <a:t>:</a:t>
            </a:r>
          </a:p>
          <a:p>
            <a:pPr>
              <a:lnSpc>
                <a:spcPct val="130000"/>
              </a:lnSpc>
              <a:buFont typeface="Wingdings 2" pitchFamily="18" charset="2"/>
              <a:buNone/>
            </a:pPr>
            <a:r>
              <a:rPr lang="en-US" sz="2000" smtClean="0"/>
              <a:t>	 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x = (x</a:t>
            </a:r>
            <a:r>
              <a:rPr lang="en-US" sz="2000" b="1" i="1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000" b="1" i="1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i="1" baseline="-2500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i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3000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aseline="300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000" err="1" smtClean="0"/>
              <a:t>Tối</a:t>
            </a:r>
            <a:r>
              <a:rPr lang="en-US" sz="2000" smtClean="0"/>
              <a:t> </a:t>
            </a:r>
            <a:r>
              <a:rPr lang="en-US" sz="2000" err="1" smtClean="0"/>
              <a:t>ưu</a:t>
            </a:r>
            <a:r>
              <a:rPr lang="en-US" sz="2000" smtClean="0"/>
              <a:t> </a:t>
            </a:r>
            <a:r>
              <a:rPr lang="en-US" sz="2000" err="1" smtClean="0"/>
              <a:t>tổ</a:t>
            </a:r>
            <a:r>
              <a:rPr lang="en-US" sz="2000" smtClean="0"/>
              <a:t> </a:t>
            </a:r>
            <a:r>
              <a:rPr lang="en-US" sz="2000" err="1" smtClean="0"/>
              <a:t>hợp</a:t>
            </a:r>
            <a:r>
              <a:rPr lang="en-US" sz="2000" smtClean="0"/>
              <a:t>:</a:t>
            </a:r>
          </a:p>
          <a:p>
            <a:pPr>
              <a:lnSpc>
                <a:spcPct val="130000"/>
              </a:lnSpc>
              <a:buFont typeface="Wingdings 2" pitchFamily="18" charset="2"/>
              <a:buNone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      x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rạc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000" i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000" err="1" smtClean="0"/>
              <a:t>Hỗn</a:t>
            </a:r>
            <a:r>
              <a:rPr lang="en-US" sz="2000" smtClean="0"/>
              <a:t> </a:t>
            </a:r>
            <a:r>
              <a:rPr lang="en-US" sz="2000" err="1" smtClean="0"/>
              <a:t>hợp</a:t>
            </a:r>
            <a:r>
              <a:rPr lang="en-US" sz="2000" smtClean="0"/>
              <a:t>:</a:t>
            </a:r>
          </a:p>
          <a:p>
            <a:pPr>
              <a:lnSpc>
                <a:spcPct val="130000"/>
              </a:lnSpc>
              <a:buFont typeface="Wingdings 2" pitchFamily="18" charset="2"/>
              <a:buNone/>
            </a:pPr>
            <a:r>
              <a:rPr lang="en-US" sz="2000" smtClean="0"/>
              <a:t>   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rạc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tục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max{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)}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min{-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)}</a:t>
            </a:r>
            <a:endParaRPr lang="en-US" sz="2000" smtClean="0"/>
          </a:p>
          <a:p>
            <a:pPr>
              <a:lnSpc>
                <a:spcPct val="130000"/>
              </a:lnSpc>
            </a:pPr>
            <a:endParaRPr lang="en-US" sz="2000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971800" y="2057400"/>
          <a:ext cx="24384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155600" imgH="660240" progId="Equation.3">
                  <p:embed/>
                </p:oleObj>
              </mc:Choice>
              <mc:Fallback>
                <p:oleObj name="Equation" r:id="rId4" imgW="115560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57400"/>
                        <a:ext cx="2438400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14350"/>
          </a:xfrm>
        </p:spPr>
        <p:txBody>
          <a:bodyPr/>
          <a:lstStyle/>
          <a:p>
            <a:pPr algn="ctr"/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bé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tụ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60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0793" y="1676400"/>
            <a:ext cx="6980539" cy="410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Chọn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số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tầng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ẩn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hoặc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tham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số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cho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hàm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hồi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quy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i="1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3000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i="1" baseline="3000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i="1" baseline="3000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→R</a:t>
            </a:r>
            <a:r>
              <a:rPr lang="en-US" sz="2000" i="1" baseline="3000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  <a:buNone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MLP k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nơron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000" i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: k(n+1)+ l(k+1)</a:t>
            </a:r>
            <a:r>
              <a:rPr lang="en-US" sz="20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sz="2000" i="1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lN</a:t>
            </a:r>
            <a:endParaRPr lang="en-US" sz="2000" i="1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i="1" baseline="3000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→ R</a:t>
            </a:r>
            <a:r>
              <a:rPr lang="en-US" sz="2000" i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N=100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MLP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nơron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7k+ 3(k+1)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		do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:	 7k+ 3(k+1) ≤ 300, </a:t>
            </a:r>
          </a:p>
          <a:p>
            <a:pPr>
              <a:lnSpc>
                <a:spcPct val="120000"/>
              </a:lnSpc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hay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k ≤ 29</a:t>
            </a:r>
          </a:p>
          <a:p>
            <a:pPr>
              <a:lnSpc>
                <a:spcPct val="120000"/>
              </a:lnSpc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SSE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xác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US" sz="2000" baseline="30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srgbClr val="0000CC"/>
                </a:solidFill>
              </a:rPr>
              <a:t>3. </a:t>
            </a:r>
            <a:r>
              <a:rPr lang="en-US" sz="2400" err="1" smtClean="0">
                <a:solidFill>
                  <a:srgbClr val="0000CC"/>
                </a:solidFill>
              </a:rPr>
              <a:t>Các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phương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pháp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metaheuristics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giải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bài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toán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tối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ưu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tổ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hơp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khái</a:t>
            </a:r>
            <a:r>
              <a:rPr lang="en-US" sz="2000" smtClean="0"/>
              <a:t> </a:t>
            </a:r>
            <a:r>
              <a:rPr lang="en-US" sz="2000" err="1" smtClean="0"/>
              <a:t>niệm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bài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TƯ </a:t>
            </a:r>
            <a:r>
              <a:rPr lang="en-US" sz="2000" err="1" smtClean="0"/>
              <a:t>tổ</a:t>
            </a:r>
            <a:r>
              <a:rPr lang="en-US" sz="2000" smtClean="0"/>
              <a:t> </a:t>
            </a:r>
            <a:r>
              <a:rPr lang="en-US" sz="2000" err="1" smtClean="0"/>
              <a:t>hợp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	+ </a:t>
            </a:r>
            <a:r>
              <a:rPr lang="en-US" sz="2000" err="1" smtClean="0"/>
              <a:t>Bài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NP (</a:t>
            </a:r>
            <a:r>
              <a:rPr lang="en-US" sz="2000" b="1" smtClean="0">
                <a:solidFill>
                  <a:schemeClr val="accent4"/>
                </a:solidFill>
                <a:ea typeface="ＭＳ Ｐゴシック" pitchFamily="34" charset="-128"/>
              </a:rPr>
              <a:t>N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on-deterministic </a:t>
            </a:r>
            <a:r>
              <a:rPr lang="en-US" sz="2000" b="1" smtClean="0">
                <a:solidFill>
                  <a:schemeClr val="accent4"/>
                </a:solidFill>
                <a:ea typeface="ＭＳ Ｐゴシック" pitchFamily="34" charset="-128"/>
              </a:rPr>
              <a:t>P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olynomial-time)</a:t>
            </a:r>
          </a:p>
          <a:p>
            <a:pPr>
              <a:buNone/>
            </a:pP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	+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Bài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toán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NP-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khó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(NP-hard):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Mọi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bài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toán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NP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đều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dẫn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được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về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nó</a:t>
            </a:r>
            <a:endParaRPr lang="en-US" sz="2000" smtClean="0">
              <a:solidFill>
                <a:schemeClr val="accent4"/>
              </a:solidFill>
              <a:ea typeface="ＭＳ Ｐゴシック" pitchFamily="34" charset="-128"/>
            </a:endParaRPr>
          </a:p>
          <a:p>
            <a:pPr>
              <a:buNone/>
            </a:pP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       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bằng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thuật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toán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thời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gian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đa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thức</a:t>
            </a:r>
            <a:endParaRPr lang="en-US" sz="2000" smtClean="0">
              <a:solidFill>
                <a:schemeClr val="accent4"/>
              </a:solidFill>
              <a:ea typeface="ＭＳ Ｐゴシック" pitchFamily="34" charset="-128"/>
            </a:endParaRPr>
          </a:p>
          <a:p>
            <a:pPr>
              <a:buNone/>
            </a:pP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	+NP-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đầy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đủ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(NP-complete):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Vừa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NP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và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 NP </a:t>
            </a:r>
            <a:r>
              <a:rPr lang="en-US" sz="2000" err="1" smtClean="0">
                <a:solidFill>
                  <a:schemeClr val="accent4"/>
                </a:solidFill>
                <a:ea typeface="ＭＳ Ｐゴシック" pitchFamily="34" charset="-128"/>
              </a:rPr>
              <a:t>khó</a:t>
            </a:r>
            <a:endParaRPr lang="en-US" sz="2000" smtClean="0">
              <a:solidFill>
                <a:schemeClr val="accent4"/>
              </a:solidFill>
              <a:ea typeface="ＭＳ Ｐゴシック" pitchFamily="34" charset="-128"/>
            </a:endParaRPr>
          </a:p>
          <a:p>
            <a:pPr>
              <a:buNone/>
            </a:pPr>
            <a:r>
              <a:rPr lang="en-US" sz="2000" smtClean="0">
                <a:ea typeface="ＭＳ Ｐゴシック" pitchFamily="34" charset="-128"/>
              </a:rPr>
              <a:t>	+P=NP?</a:t>
            </a:r>
          </a:p>
          <a:p>
            <a:r>
              <a:rPr lang="en-US" sz="2000" err="1" smtClean="0">
                <a:solidFill>
                  <a:srgbClr val="0000CC"/>
                </a:solidFill>
              </a:rPr>
              <a:t>Tiếp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cận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truyền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thống</a:t>
            </a:r>
            <a:endParaRPr lang="en-US" sz="200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000" smtClean="0">
                <a:solidFill>
                  <a:schemeClr val="accent4"/>
                </a:solidFill>
              </a:rPr>
              <a:t>	+</a:t>
            </a:r>
            <a:r>
              <a:rPr lang="en-US" sz="2000" err="1" smtClean="0">
                <a:solidFill>
                  <a:schemeClr val="accent4"/>
                </a:solidFill>
              </a:rPr>
              <a:t>Vết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cạn</a:t>
            </a:r>
            <a:r>
              <a:rPr lang="en-US" sz="2000" smtClean="0">
                <a:solidFill>
                  <a:schemeClr val="accent4"/>
                </a:solidFill>
              </a:rPr>
              <a:t>, </a:t>
            </a:r>
            <a:r>
              <a:rPr lang="en-US" sz="2000" err="1" smtClean="0">
                <a:solidFill>
                  <a:schemeClr val="accent4"/>
                </a:solidFill>
              </a:rPr>
              <a:t>hoặc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tìm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lời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giải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đúng</a:t>
            </a:r>
            <a:r>
              <a:rPr lang="en-US" sz="2000" smtClean="0">
                <a:solidFill>
                  <a:schemeClr val="accent4"/>
                </a:solidFill>
              </a:rPr>
              <a:t>  </a:t>
            </a:r>
            <a:r>
              <a:rPr lang="en-US" sz="2000" err="1" smtClean="0">
                <a:solidFill>
                  <a:schemeClr val="accent4"/>
                </a:solidFill>
              </a:rPr>
              <a:t>đối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với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bài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toán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cỡ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nhỏ</a:t>
            </a:r>
            <a:endParaRPr lang="en-US" sz="200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2000" smtClean="0">
                <a:solidFill>
                  <a:schemeClr val="accent4"/>
                </a:solidFill>
              </a:rPr>
              <a:t>	+ </a:t>
            </a:r>
            <a:r>
              <a:rPr lang="en-US" sz="2000" err="1" smtClean="0">
                <a:solidFill>
                  <a:schemeClr val="accent4"/>
                </a:solidFill>
              </a:rPr>
              <a:t>Giải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gần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đúng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và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chứng</a:t>
            </a:r>
            <a:r>
              <a:rPr lang="en-US" sz="2000" smtClean="0">
                <a:solidFill>
                  <a:schemeClr val="accent4"/>
                </a:solidFill>
              </a:rPr>
              <a:t> minh </a:t>
            </a:r>
            <a:r>
              <a:rPr lang="en-US" sz="2000" err="1" smtClean="0">
                <a:solidFill>
                  <a:schemeClr val="accent4"/>
                </a:solidFill>
              </a:rPr>
              <a:t>được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tính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hội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tụ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hoặc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ước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lường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được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sai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err="1" smtClean="0">
                <a:solidFill>
                  <a:schemeClr val="accent4"/>
                </a:solidFill>
              </a:rPr>
              <a:t>số</a:t>
            </a:r>
            <a:r>
              <a:rPr lang="en-US" sz="2000" smtClean="0">
                <a:solidFill>
                  <a:schemeClr val="accent4"/>
                </a:solidFill>
              </a:rPr>
              <a:t> </a:t>
            </a:r>
            <a:r>
              <a:rPr lang="en-US" sz="2000" i="1" err="1" smtClean="0">
                <a:solidFill>
                  <a:schemeClr val="accent4"/>
                </a:solidFill>
              </a:rPr>
              <a:t>cho</a:t>
            </a:r>
            <a:r>
              <a:rPr lang="en-US" sz="2000" i="1" smtClean="0">
                <a:solidFill>
                  <a:schemeClr val="accent4"/>
                </a:solidFill>
              </a:rPr>
              <a:t> </a:t>
            </a:r>
            <a:r>
              <a:rPr lang="en-US" sz="2000" i="1" err="1" smtClean="0">
                <a:solidFill>
                  <a:schemeClr val="accent4"/>
                </a:solidFill>
              </a:rPr>
              <a:t>trường</a:t>
            </a:r>
            <a:r>
              <a:rPr lang="en-US" sz="2000" i="1" smtClean="0">
                <a:solidFill>
                  <a:schemeClr val="accent4"/>
                </a:solidFill>
              </a:rPr>
              <a:t> </a:t>
            </a:r>
            <a:r>
              <a:rPr lang="en-US" sz="2000" i="1" err="1" smtClean="0">
                <a:solidFill>
                  <a:schemeClr val="accent4"/>
                </a:solidFill>
              </a:rPr>
              <a:t>hợp</a:t>
            </a:r>
            <a:r>
              <a:rPr lang="en-US" sz="2000" i="1" smtClean="0">
                <a:solidFill>
                  <a:schemeClr val="accent4"/>
                </a:solidFill>
              </a:rPr>
              <a:t> </a:t>
            </a:r>
            <a:r>
              <a:rPr lang="en-US" sz="2000" i="1" err="1" smtClean="0">
                <a:solidFill>
                  <a:schemeClr val="accent4"/>
                </a:solidFill>
              </a:rPr>
              <a:t>tồi</a:t>
            </a:r>
            <a:r>
              <a:rPr lang="en-US" sz="2000" i="1" smtClean="0">
                <a:solidFill>
                  <a:schemeClr val="accent4"/>
                </a:solidFill>
              </a:rPr>
              <a:t> </a:t>
            </a:r>
            <a:r>
              <a:rPr lang="en-US" sz="2000" i="1" err="1" smtClean="0">
                <a:solidFill>
                  <a:schemeClr val="accent4"/>
                </a:solidFill>
              </a:rPr>
              <a:t>nhất</a:t>
            </a:r>
            <a:endParaRPr lang="en-US" sz="2000" i="1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2000" i="1" smtClean="0">
                <a:solidFill>
                  <a:schemeClr val="accent4"/>
                </a:solidFill>
              </a:rPr>
              <a:t>  + </a:t>
            </a:r>
            <a:r>
              <a:rPr lang="en-US" sz="2000" i="1" err="1" smtClean="0">
                <a:solidFill>
                  <a:srgbClr val="0000CC"/>
                </a:solidFill>
              </a:rPr>
              <a:t>Nhược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điểm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là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không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đáp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ứng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được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nhu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cầu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ứng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dụng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thực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tế</a:t>
            </a:r>
            <a:endParaRPr lang="en-US" sz="2000" i="1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sz="240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953000"/>
          </a:xfrm>
        </p:spPr>
        <p:txBody>
          <a:bodyPr/>
          <a:lstStyle/>
          <a:p>
            <a:r>
              <a:rPr lang="en-US" sz="20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cận</a:t>
            </a:r>
            <a:r>
              <a:rPr lang="en-US" sz="20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dựa</a:t>
            </a:r>
            <a:r>
              <a:rPr lang="en-US" sz="20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nghiệm</a:t>
            </a:r>
            <a:r>
              <a:rPr lang="en-US" sz="20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 </a:t>
            </a:r>
            <a:r>
              <a:rPr lang="en-US" sz="20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dựa</a:t>
            </a:r>
            <a:r>
              <a:rPr lang="en-US" sz="20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triết</a:t>
            </a:r>
            <a:r>
              <a:rPr lang="en-US" sz="20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0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 goo enough)</a:t>
            </a:r>
            <a:endParaRPr lang="en-US" sz="2000" smtClean="0"/>
          </a:p>
          <a:p>
            <a:pPr>
              <a:buNone/>
            </a:pPr>
            <a:r>
              <a:rPr lang="en-US" smtClean="0"/>
              <a:t>+ </a:t>
            </a:r>
            <a:r>
              <a:rPr lang="en-US" sz="2000" err="1" smtClean="0"/>
              <a:t>Đưa</a:t>
            </a:r>
            <a:r>
              <a:rPr lang="en-US" sz="2000" smtClean="0"/>
              <a:t> </a:t>
            </a:r>
            <a:r>
              <a:rPr lang="en-US" sz="2000" err="1" smtClean="0"/>
              <a:t>ra</a:t>
            </a:r>
            <a:r>
              <a:rPr lang="en-US" sz="2000" smtClean="0"/>
              <a:t> ý </a:t>
            </a:r>
            <a:r>
              <a:rPr lang="en-US" sz="2000" err="1" smtClean="0"/>
              <a:t>tưởng</a:t>
            </a:r>
            <a:r>
              <a:rPr lang="en-US" sz="2000" smtClean="0"/>
              <a:t> </a:t>
            </a:r>
            <a:r>
              <a:rPr lang="en-US" sz="2000" err="1" smtClean="0"/>
              <a:t>mới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gần</a:t>
            </a:r>
            <a:r>
              <a:rPr lang="en-US" sz="2000" smtClean="0"/>
              <a:t> </a:t>
            </a:r>
            <a:r>
              <a:rPr lang="en-US" sz="2000" err="1" smtClean="0"/>
              <a:t>đúng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+ </a:t>
            </a:r>
            <a:r>
              <a:rPr lang="en-US" sz="2000" err="1" smtClean="0"/>
              <a:t>Xây</a:t>
            </a:r>
            <a:r>
              <a:rPr lang="en-US" sz="2000" smtClean="0"/>
              <a:t> </a:t>
            </a:r>
            <a:r>
              <a:rPr lang="en-US" sz="2000" err="1" smtClean="0"/>
              <a:t>dựng</a:t>
            </a:r>
            <a:r>
              <a:rPr lang="en-US" sz="2000" smtClean="0"/>
              <a:t> </a:t>
            </a:r>
            <a:r>
              <a:rPr lang="en-US" sz="2000" err="1" smtClean="0"/>
              <a:t>thực</a:t>
            </a:r>
            <a:r>
              <a:rPr lang="en-US" sz="2000" smtClean="0"/>
              <a:t> </a:t>
            </a:r>
            <a:r>
              <a:rPr lang="en-US" sz="2000" err="1" smtClean="0"/>
              <a:t>nghiệm</a:t>
            </a:r>
            <a:r>
              <a:rPr lang="en-US" sz="2000" smtClean="0"/>
              <a:t> </a:t>
            </a:r>
            <a:r>
              <a:rPr lang="en-US" sz="2000" err="1" smtClean="0"/>
              <a:t>kiểm</a:t>
            </a:r>
            <a:r>
              <a:rPr lang="en-US" sz="2000" smtClean="0"/>
              <a:t> </a:t>
            </a:r>
            <a:r>
              <a:rPr lang="en-US" sz="2000" err="1" smtClean="0"/>
              <a:t>tra</a:t>
            </a:r>
            <a:r>
              <a:rPr lang="en-US" sz="2000" smtClean="0"/>
              <a:t> </a:t>
            </a:r>
            <a:r>
              <a:rPr lang="en-US" sz="2000" err="1" smtClean="0"/>
              <a:t>hiệu</a:t>
            </a:r>
            <a:r>
              <a:rPr lang="en-US" sz="2000" smtClean="0"/>
              <a:t> </a:t>
            </a:r>
            <a:r>
              <a:rPr lang="en-US" sz="2000" err="1" smtClean="0"/>
              <a:t>quả</a:t>
            </a:r>
            <a:r>
              <a:rPr lang="en-US" sz="2000" smtClean="0"/>
              <a:t> </a:t>
            </a:r>
            <a:r>
              <a:rPr lang="en-US" sz="2000" err="1" smtClean="0"/>
              <a:t>trên</a:t>
            </a:r>
            <a:r>
              <a:rPr lang="en-US" sz="2000" smtClean="0"/>
              <a:t> </a:t>
            </a:r>
            <a:r>
              <a:rPr lang="en-US" sz="2000" err="1" smtClean="0"/>
              <a:t>cơ</a:t>
            </a:r>
            <a:r>
              <a:rPr lang="en-US" sz="2000" smtClean="0"/>
              <a:t> </a:t>
            </a:r>
            <a:r>
              <a:rPr lang="en-US" sz="2000" err="1" smtClean="0"/>
              <a:t>sở</a:t>
            </a:r>
            <a:r>
              <a:rPr lang="en-US" sz="2000" smtClean="0"/>
              <a:t> </a:t>
            </a:r>
            <a:r>
              <a:rPr lang="en-US" sz="2000" err="1" smtClean="0"/>
              <a:t>dữ</a:t>
            </a:r>
            <a:r>
              <a:rPr lang="en-US" sz="2000" smtClean="0"/>
              <a:t> </a:t>
            </a:r>
            <a:r>
              <a:rPr lang="en-US" sz="2000" err="1" smtClean="0"/>
              <a:t>liệu</a:t>
            </a:r>
            <a:r>
              <a:rPr lang="en-US" sz="2000" smtClean="0"/>
              <a:t> </a:t>
            </a:r>
            <a:r>
              <a:rPr lang="en-US" sz="2000" err="1" smtClean="0"/>
              <a:t>khách</a:t>
            </a:r>
            <a:r>
              <a:rPr lang="en-US" sz="2000" smtClean="0"/>
              <a:t> </a:t>
            </a:r>
            <a:r>
              <a:rPr lang="en-US" sz="2000" err="1" smtClean="0"/>
              <a:t>quan</a:t>
            </a:r>
            <a:r>
              <a:rPr lang="en-US" sz="2000" smtClean="0"/>
              <a:t>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kết</a:t>
            </a:r>
            <a:r>
              <a:rPr lang="en-US" sz="2000" smtClean="0"/>
              <a:t> </a:t>
            </a:r>
            <a:r>
              <a:rPr lang="en-US" sz="2000" err="1" smtClean="0"/>
              <a:t>quả</a:t>
            </a:r>
            <a:r>
              <a:rPr lang="en-US" sz="2000" smtClean="0"/>
              <a:t> </a:t>
            </a:r>
            <a:r>
              <a:rPr lang="en-US" sz="2000" err="1" smtClean="0"/>
              <a:t>kiểm</a:t>
            </a:r>
            <a:r>
              <a:rPr lang="en-US" sz="2000" smtClean="0"/>
              <a:t> </a:t>
            </a:r>
            <a:r>
              <a:rPr lang="en-US" sz="2000" err="1" smtClean="0"/>
              <a:t>định</a:t>
            </a:r>
            <a:r>
              <a:rPr lang="en-US" sz="2000" smtClean="0"/>
              <a:t> </a:t>
            </a:r>
            <a:r>
              <a:rPr lang="en-US" sz="2000" err="1" smtClean="0"/>
              <a:t>thống</a:t>
            </a:r>
            <a:r>
              <a:rPr lang="en-US" sz="2000" smtClean="0"/>
              <a:t> </a:t>
            </a:r>
            <a:r>
              <a:rPr lang="en-US" sz="2000" err="1" smtClean="0"/>
              <a:t>kê</a:t>
            </a:r>
            <a:r>
              <a:rPr lang="en-US" sz="2000" smtClean="0"/>
              <a:t>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0000CC"/>
                </a:solidFill>
              </a:rPr>
              <a:t>so </a:t>
            </a:r>
            <a:r>
              <a:rPr lang="en-US" sz="2000" err="1" smtClean="0">
                <a:solidFill>
                  <a:srgbClr val="0000CC"/>
                </a:solidFill>
              </a:rPr>
              <a:t>sánh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với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các</a:t>
            </a:r>
            <a:r>
              <a:rPr lang="en-US" sz="2000" smtClean="0">
                <a:solidFill>
                  <a:srgbClr val="0000CC"/>
                </a:solidFill>
              </a:rPr>
              <a:t> PP </a:t>
            </a:r>
            <a:r>
              <a:rPr lang="en-US" sz="2000" err="1" smtClean="0">
                <a:solidFill>
                  <a:srgbClr val="0000CC"/>
                </a:solidFill>
              </a:rPr>
              <a:t>khác</a:t>
            </a:r>
            <a:endParaRPr lang="en-US" sz="200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000" smtClean="0"/>
              <a:t>+ </a:t>
            </a:r>
            <a:r>
              <a:rPr lang="en-US" sz="2000" err="1" smtClean="0">
                <a:solidFill>
                  <a:srgbClr val="0000CC"/>
                </a:solidFill>
              </a:rPr>
              <a:t>Lưu</a:t>
            </a:r>
            <a:r>
              <a:rPr lang="en-US" sz="2000" smtClean="0">
                <a:solidFill>
                  <a:srgbClr val="0000CC"/>
                </a:solidFill>
              </a:rPr>
              <a:t> ý </a:t>
            </a:r>
            <a:r>
              <a:rPr lang="en-US" sz="2000" err="1" smtClean="0">
                <a:solidFill>
                  <a:srgbClr val="0000CC"/>
                </a:solidFill>
              </a:rPr>
              <a:t>khi</a:t>
            </a:r>
            <a:r>
              <a:rPr lang="en-US" sz="2000" smtClean="0">
                <a:solidFill>
                  <a:srgbClr val="0000CC"/>
                </a:solidFill>
              </a:rPr>
              <a:t> so </a:t>
            </a:r>
            <a:r>
              <a:rPr lang="en-US" sz="2000" err="1" smtClean="0">
                <a:solidFill>
                  <a:srgbClr val="0000CC"/>
                </a:solidFill>
              </a:rPr>
              <a:t>sánh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kiểm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định</a:t>
            </a:r>
            <a:r>
              <a:rPr lang="en-US" sz="2000" smtClean="0"/>
              <a:t>:</a:t>
            </a:r>
          </a:p>
          <a:p>
            <a:pPr>
              <a:buNone/>
            </a:pPr>
            <a:r>
              <a:rPr lang="en-US" sz="2000" smtClean="0"/>
              <a:t>	-</a:t>
            </a:r>
            <a:r>
              <a:rPr lang="en-US" sz="2000" err="1" smtClean="0"/>
              <a:t>Trước</a:t>
            </a:r>
            <a:r>
              <a:rPr lang="en-US" sz="2000" smtClean="0"/>
              <a:t> </a:t>
            </a:r>
            <a:r>
              <a:rPr lang="en-US" sz="2000" err="1" smtClean="0"/>
              <a:t>khi</a:t>
            </a:r>
            <a:r>
              <a:rPr lang="en-US" sz="2000" smtClean="0"/>
              <a:t> so </a:t>
            </a:r>
            <a:r>
              <a:rPr lang="en-US" sz="2000" err="1" smtClean="0"/>
              <a:t>sánh</a:t>
            </a:r>
            <a:r>
              <a:rPr lang="en-US" sz="2000" smtClean="0"/>
              <a:t> </a:t>
            </a:r>
            <a:r>
              <a:rPr lang="en-US" sz="2000" err="1" smtClean="0"/>
              <a:t>theo</a:t>
            </a:r>
            <a:r>
              <a:rPr lang="en-US" sz="2000" smtClean="0"/>
              <a:t> </a:t>
            </a:r>
            <a:r>
              <a:rPr lang="en-US" sz="2000" err="1" smtClean="0"/>
              <a:t>thời</a:t>
            </a:r>
            <a:r>
              <a:rPr lang="en-US" sz="2000" smtClean="0"/>
              <a:t> </a:t>
            </a:r>
            <a:r>
              <a:rPr lang="en-US" sz="2000" err="1" smtClean="0"/>
              <a:t>gian</a:t>
            </a:r>
            <a:r>
              <a:rPr lang="en-US" sz="2000" smtClean="0"/>
              <a:t> </a:t>
            </a:r>
            <a:r>
              <a:rPr lang="en-US" sz="2000" err="1" smtClean="0"/>
              <a:t>chạy</a:t>
            </a:r>
            <a:r>
              <a:rPr lang="en-US" sz="2000" smtClean="0"/>
              <a:t>, </a:t>
            </a:r>
            <a:r>
              <a:rPr lang="en-US" sz="2000" err="1" smtClean="0"/>
              <a:t>cần</a:t>
            </a:r>
            <a:r>
              <a:rPr lang="en-US" sz="2000" smtClean="0"/>
              <a:t> </a:t>
            </a:r>
            <a:r>
              <a:rPr lang="en-US" sz="2000" err="1" smtClean="0"/>
              <a:t>đánh</a:t>
            </a:r>
            <a:r>
              <a:rPr lang="en-US" sz="2000" smtClean="0"/>
              <a:t> </a:t>
            </a:r>
            <a:r>
              <a:rPr lang="en-US" sz="2000" err="1" smtClean="0"/>
              <a:t>giá</a:t>
            </a:r>
            <a:r>
              <a:rPr lang="en-US" sz="2000" smtClean="0"/>
              <a:t> </a:t>
            </a:r>
            <a:r>
              <a:rPr lang="en-US" sz="2000" err="1" smtClean="0"/>
              <a:t>độ</a:t>
            </a:r>
            <a:r>
              <a:rPr lang="en-US" sz="2000" smtClean="0"/>
              <a:t> </a:t>
            </a:r>
            <a:r>
              <a:rPr lang="en-US" sz="2000" err="1" smtClean="0"/>
              <a:t>phức</a:t>
            </a:r>
            <a:r>
              <a:rPr lang="en-US" sz="2000" smtClean="0"/>
              <a:t> </a:t>
            </a:r>
            <a:r>
              <a:rPr lang="en-US" sz="2000" err="1" smtClean="0"/>
              <a:t>tạp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	-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có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 </a:t>
            </a:r>
            <a:r>
              <a:rPr lang="en-US" sz="2000" err="1" smtClean="0"/>
              <a:t>hội</a:t>
            </a:r>
            <a:r>
              <a:rPr lang="en-US" sz="2000" smtClean="0"/>
              <a:t> </a:t>
            </a:r>
            <a:r>
              <a:rPr lang="en-US" sz="2000" err="1" smtClean="0"/>
              <a:t>tụ</a:t>
            </a:r>
            <a:r>
              <a:rPr lang="en-US" sz="2000" smtClean="0"/>
              <a:t> </a:t>
            </a:r>
            <a:r>
              <a:rPr lang="en-US" sz="2000" err="1" smtClean="0"/>
              <a:t>sớm</a:t>
            </a:r>
            <a:r>
              <a:rPr lang="en-US" sz="2000" smtClean="0"/>
              <a:t> </a:t>
            </a:r>
            <a:r>
              <a:rPr lang="en-US" sz="2000" err="1" smtClean="0"/>
              <a:t>nhưng</a:t>
            </a:r>
            <a:r>
              <a:rPr lang="en-US" sz="2000" smtClean="0"/>
              <a:t> </a:t>
            </a:r>
            <a:r>
              <a:rPr lang="en-US" sz="2000" err="1" smtClean="0"/>
              <a:t>sau</a:t>
            </a:r>
            <a:r>
              <a:rPr lang="en-US" sz="2000" smtClean="0"/>
              <a:t> </a:t>
            </a:r>
            <a:r>
              <a:rPr lang="en-US" sz="2000" err="1" smtClean="0"/>
              <a:t>đó</a:t>
            </a:r>
            <a:r>
              <a:rPr lang="en-US" sz="2000" smtClean="0"/>
              <a:t> </a:t>
            </a:r>
            <a:r>
              <a:rPr lang="en-US" sz="2000" err="1" smtClean="0"/>
              <a:t>không</a:t>
            </a:r>
            <a:r>
              <a:rPr lang="en-US" sz="2000" smtClean="0"/>
              <a:t> </a:t>
            </a:r>
            <a:r>
              <a:rPr lang="en-US" sz="2000" err="1" smtClean="0"/>
              <a:t>cải</a:t>
            </a:r>
            <a:r>
              <a:rPr lang="en-US" sz="2000" smtClean="0"/>
              <a:t> </a:t>
            </a:r>
            <a:r>
              <a:rPr lang="en-US" sz="2000" err="1" smtClean="0"/>
              <a:t>thiện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(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nhanh</a:t>
            </a:r>
            <a:r>
              <a:rPr lang="en-US" sz="2000" smtClean="0"/>
              <a:t>) </a:t>
            </a:r>
            <a:r>
              <a:rPr lang="en-US" sz="2000" err="1" smtClean="0"/>
              <a:t>nên</a:t>
            </a:r>
            <a:r>
              <a:rPr lang="en-US" sz="2000" smtClean="0"/>
              <a:t> </a:t>
            </a:r>
            <a:r>
              <a:rPr lang="en-US" sz="2000" err="1" smtClean="0"/>
              <a:t>không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 </a:t>
            </a:r>
            <a:r>
              <a:rPr lang="en-US" sz="2000" err="1" smtClean="0"/>
              <a:t>chỉ</a:t>
            </a:r>
            <a:r>
              <a:rPr lang="en-US" sz="2000" smtClean="0"/>
              <a:t> so </a:t>
            </a:r>
            <a:r>
              <a:rPr lang="en-US" sz="2000" err="1" smtClean="0"/>
              <a:t>sánh</a:t>
            </a:r>
            <a:r>
              <a:rPr lang="en-US" sz="2000" smtClean="0"/>
              <a:t> </a:t>
            </a:r>
          </a:p>
          <a:p>
            <a:pPr>
              <a:buNone/>
            </a:pPr>
            <a:r>
              <a:rPr lang="en-US" sz="2000" smtClean="0"/>
              <a:t>	- </a:t>
            </a:r>
            <a:r>
              <a:rPr lang="en-US" sz="2000" err="1" smtClean="0">
                <a:solidFill>
                  <a:srgbClr val="0000CC"/>
                </a:solidFill>
              </a:rPr>
              <a:t>Không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có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thuật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toán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tốt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nhất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/>
              <a:t>về</a:t>
            </a:r>
            <a:r>
              <a:rPr lang="en-US" sz="2000" smtClean="0"/>
              <a:t> </a:t>
            </a:r>
            <a:r>
              <a:rPr lang="en-US" sz="2000" err="1" smtClean="0"/>
              <a:t>mọi</a:t>
            </a:r>
            <a:r>
              <a:rPr lang="en-US" sz="2000" smtClean="0"/>
              <a:t> </a:t>
            </a:r>
            <a:r>
              <a:rPr lang="en-US" sz="2000" err="1" smtClean="0"/>
              <a:t>mặt</a:t>
            </a:r>
            <a:r>
              <a:rPr lang="en-US" sz="2000" smtClean="0"/>
              <a:t> (No Free lunch theory)</a:t>
            </a:r>
          </a:p>
          <a:p>
            <a:pPr>
              <a:buNone/>
            </a:pPr>
            <a:r>
              <a:rPr lang="en-US" sz="2000" smtClean="0"/>
              <a:t>	-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xem</a:t>
            </a:r>
            <a:r>
              <a:rPr lang="en-US" sz="2000" smtClean="0"/>
              <a:t> </a:t>
            </a:r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tốt</a:t>
            </a:r>
            <a:r>
              <a:rPr lang="en-US" sz="2000" smtClean="0"/>
              <a:t> </a:t>
            </a:r>
            <a:r>
              <a:rPr lang="en-US" sz="2000" err="1" smtClean="0">
                <a:solidFill>
                  <a:srgbClr val="0000CC"/>
                </a:solidFill>
              </a:rPr>
              <a:t>nếu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có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lớp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bài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toán</a:t>
            </a:r>
            <a:r>
              <a:rPr lang="en-US" sz="2000" smtClean="0">
                <a:solidFill>
                  <a:srgbClr val="0000CC"/>
                </a:solidFill>
              </a:rPr>
              <a:t> “</a:t>
            </a:r>
            <a:r>
              <a:rPr lang="en-US" sz="2000" i="1" err="1" smtClean="0">
                <a:solidFill>
                  <a:srgbClr val="0000CC"/>
                </a:solidFill>
              </a:rPr>
              <a:t>thường</a:t>
            </a:r>
            <a:r>
              <a:rPr lang="en-US" sz="2000" i="1" smtClean="0">
                <a:solidFill>
                  <a:srgbClr val="0000CC"/>
                </a:solidFill>
              </a:rPr>
              <a:t> </a:t>
            </a:r>
            <a:r>
              <a:rPr lang="en-US" sz="2000" i="1" err="1" smtClean="0">
                <a:solidFill>
                  <a:srgbClr val="0000CC"/>
                </a:solidFill>
              </a:rPr>
              <a:t>gặp</a:t>
            </a:r>
            <a:r>
              <a:rPr lang="en-US" sz="2000" smtClean="0">
                <a:solidFill>
                  <a:srgbClr val="0000CC"/>
                </a:solidFill>
              </a:rPr>
              <a:t>” </a:t>
            </a:r>
            <a:r>
              <a:rPr lang="en-US" sz="2000" err="1" smtClean="0"/>
              <a:t>mà</a:t>
            </a:r>
            <a:r>
              <a:rPr lang="en-US" sz="2000" smtClean="0"/>
              <a:t> </a:t>
            </a:r>
            <a:r>
              <a:rPr lang="en-US" sz="2000" err="1" smtClean="0"/>
              <a:t>nó</a:t>
            </a:r>
            <a:r>
              <a:rPr lang="en-US" sz="2000" smtClean="0"/>
              <a:t> </a:t>
            </a:r>
            <a:r>
              <a:rPr lang="en-US" sz="2000" err="1" smtClean="0"/>
              <a:t>tốt</a:t>
            </a:r>
            <a:r>
              <a:rPr lang="en-US" sz="2000" smtClean="0"/>
              <a:t> </a:t>
            </a:r>
            <a:r>
              <a:rPr lang="en-US" sz="2000" err="1" smtClean="0"/>
              <a:t>hơn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khác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err="1" smtClean="0">
                <a:solidFill>
                  <a:srgbClr val="0000CC"/>
                </a:solidFill>
              </a:rPr>
              <a:t>Thuật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toán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metaheuristic</a:t>
            </a:r>
            <a:r>
              <a:rPr lang="en-US" sz="2000" smtClean="0">
                <a:solidFill>
                  <a:srgbClr val="0000CC"/>
                </a:solidFill>
              </a:rPr>
              <a:t> (</a:t>
            </a:r>
            <a:r>
              <a:rPr lang="en-US" sz="2000" err="1" smtClean="0">
                <a:solidFill>
                  <a:srgbClr val="0000CC"/>
                </a:solidFill>
              </a:rPr>
              <a:t>F.Glover</a:t>
            </a:r>
            <a:r>
              <a:rPr lang="en-US" sz="2000" smtClean="0">
                <a:solidFill>
                  <a:srgbClr val="0000CC"/>
                </a:solidFill>
              </a:rPr>
              <a:t> 1986)</a:t>
            </a:r>
          </a:p>
          <a:p>
            <a:pPr>
              <a:lnSpc>
                <a:spcPct val="120000"/>
              </a:lnSpc>
              <a:buNone/>
            </a:pPr>
            <a:r>
              <a:rPr lang="en-US" sz="2000" smtClean="0"/>
              <a:t>	+ </a:t>
            </a:r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heuristic </a:t>
            </a:r>
            <a:r>
              <a:rPr lang="en-US" sz="2000" err="1" smtClean="0"/>
              <a:t>mức</a:t>
            </a:r>
            <a:r>
              <a:rPr lang="en-US" sz="2000" smtClean="0"/>
              <a:t> </a:t>
            </a:r>
            <a:r>
              <a:rPr lang="en-US" sz="2000" err="1" smtClean="0"/>
              <a:t>cao</a:t>
            </a:r>
            <a:r>
              <a:rPr lang="en-US" sz="2000" smtClean="0"/>
              <a:t> </a:t>
            </a:r>
            <a:r>
              <a:rPr lang="en-US" sz="2000" err="1" smtClean="0"/>
              <a:t>theo</a:t>
            </a:r>
            <a:r>
              <a:rPr lang="en-US" sz="2000" smtClean="0"/>
              <a:t> </a:t>
            </a:r>
            <a:r>
              <a:rPr lang="en-US" sz="2000" err="1" smtClean="0"/>
              <a:t>mô</a:t>
            </a:r>
            <a:r>
              <a:rPr lang="en-US" sz="2000" smtClean="0"/>
              <a:t> </a:t>
            </a:r>
            <a:r>
              <a:rPr lang="en-US" sz="2000" err="1" smtClean="0"/>
              <a:t>hình</a:t>
            </a:r>
            <a:r>
              <a:rPr lang="en-US" sz="2000" smtClean="0"/>
              <a:t> </a:t>
            </a:r>
            <a:r>
              <a:rPr lang="en-US" sz="2000" err="1" smtClean="0"/>
              <a:t>mô</a:t>
            </a:r>
            <a:r>
              <a:rPr lang="en-US" sz="2000" smtClean="0"/>
              <a:t> </a:t>
            </a:r>
            <a:r>
              <a:rPr lang="en-US" sz="2000" err="1" smtClean="0"/>
              <a:t>phỏng</a:t>
            </a:r>
            <a:r>
              <a:rPr lang="en-US" sz="2000" smtClean="0"/>
              <a:t> </a:t>
            </a:r>
            <a:r>
              <a:rPr lang="en-US" sz="2000" err="1" smtClean="0"/>
              <a:t>tự</a:t>
            </a:r>
            <a:r>
              <a:rPr lang="en-US" sz="2000" smtClean="0"/>
              <a:t> </a:t>
            </a:r>
            <a:r>
              <a:rPr lang="en-US" sz="2000" err="1" smtClean="0"/>
              <a:t>nhiên</a:t>
            </a:r>
            <a:r>
              <a:rPr lang="en-US" sz="2000" smtClean="0"/>
              <a:t>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đủ</a:t>
            </a:r>
            <a:r>
              <a:rPr lang="en-US" sz="2000" smtClean="0"/>
              <a:t> </a:t>
            </a:r>
            <a:r>
              <a:rPr lang="en-US" sz="2000" err="1" smtClean="0"/>
              <a:t>tốt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n-US" sz="2000" err="1" smtClean="0"/>
              <a:t>một</a:t>
            </a:r>
            <a:r>
              <a:rPr lang="en-US" sz="2000" smtClean="0"/>
              <a:t> </a:t>
            </a:r>
            <a:r>
              <a:rPr lang="en-US" sz="2000" err="1" smtClean="0"/>
              <a:t>lớp</a:t>
            </a:r>
            <a:r>
              <a:rPr lang="en-US" sz="2000" smtClean="0"/>
              <a:t> </a:t>
            </a:r>
            <a:r>
              <a:rPr lang="en-US" sz="2000" err="1" smtClean="0"/>
              <a:t>bài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, </a:t>
            </a:r>
            <a:r>
              <a:rPr lang="en-US" sz="2000" err="1" smtClean="0"/>
              <a:t>dễ</a:t>
            </a:r>
            <a:r>
              <a:rPr lang="en-US" sz="2000" smtClean="0"/>
              <a:t> </a:t>
            </a:r>
            <a:r>
              <a:rPr lang="en-US" sz="2000" err="1" smtClean="0"/>
              <a:t>vận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bài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cụ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. </a:t>
            </a:r>
          </a:p>
          <a:p>
            <a:pPr>
              <a:lnSpc>
                <a:spcPct val="120000"/>
              </a:lnSpc>
              <a:buNone/>
            </a:pPr>
            <a:r>
              <a:rPr lang="en-US" sz="2000" smtClean="0"/>
              <a:t>	+ </a:t>
            </a:r>
            <a:r>
              <a:rPr lang="en-US" sz="2000" err="1" smtClean="0"/>
              <a:t>Dựa</a:t>
            </a:r>
            <a:r>
              <a:rPr lang="en-US" sz="2000" smtClean="0"/>
              <a:t> </a:t>
            </a:r>
            <a:r>
              <a:rPr lang="en-US" sz="2000" err="1" smtClean="0"/>
              <a:t>trên</a:t>
            </a:r>
            <a:r>
              <a:rPr lang="en-US" sz="2000" smtClean="0"/>
              <a:t> </a:t>
            </a:r>
            <a:r>
              <a:rPr lang="en-US" sz="2000" err="1" smtClean="0"/>
              <a:t>điều</a:t>
            </a:r>
            <a:r>
              <a:rPr lang="en-US" sz="2000" smtClean="0"/>
              <a:t> </a:t>
            </a:r>
            <a:r>
              <a:rPr lang="en-US" sz="2000" err="1" smtClean="0"/>
              <a:t>hòa</a:t>
            </a:r>
            <a:r>
              <a:rPr lang="en-US" sz="2000" smtClean="0"/>
              <a:t> </a:t>
            </a:r>
            <a:r>
              <a:rPr lang="en-US" sz="2000" err="1" smtClean="0"/>
              <a:t>giữa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ngẫu</a:t>
            </a:r>
            <a:r>
              <a:rPr lang="en-US" sz="2000" smtClean="0"/>
              <a:t> </a:t>
            </a:r>
            <a:r>
              <a:rPr lang="en-US" sz="2000" err="1" smtClean="0"/>
              <a:t>nhiên</a:t>
            </a:r>
            <a:r>
              <a:rPr lang="en-US" sz="2000" smtClean="0"/>
              <a:t>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địa</a:t>
            </a:r>
            <a:r>
              <a:rPr lang="en-US" sz="2000" smtClean="0"/>
              <a:t> </a:t>
            </a:r>
            <a:r>
              <a:rPr lang="en-US" sz="2000" err="1" smtClean="0"/>
              <a:t>phương</a:t>
            </a:r>
            <a:r>
              <a:rPr lang="en-US" sz="2000" smtClean="0"/>
              <a:t>, </a:t>
            </a:r>
            <a:r>
              <a:rPr lang="en-US" sz="2000" err="1" smtClean="0"/>
              <a:t>hướng</a:t>
            </a:r>
            <a:r>
              <a:rPr lang="en-US" sz="2000" smtClean="0"/>
              <a:t> </a:t>
            </a:r>
            <a:r>
              <a:rPr lang="en-US" sz="2000" err="1" smtClean="0"/>
              <a:t>tới</a:t>
            </a:r>
            <a:r>
              <a:rPr lang="en-US" sz="2000" smtClean="0"/>
              <a:t> </a:t>
            </a:r>
            <a:r>
              <a:rPr lang="en-US" sz="2000" err="1" smtClean="0"/>
              <a:t>tối</a:t>
            </a:r>
            <a:r>
              <a:rPr lang="en-US" sz="2000" smtClean="0"/>
              <a:t> </a:t>
            </a:r>
            <a:r>
              <a:rPr lang="en-US" sz="2000" err="1" smtClean="0"/>
              <a:t>ưu</a:t>
            </a:r>
            <a:r>
              <a:rPr lang="en-US" sz="2000" smtClean="0"/>
              <a:t> </a:t>
            </a:r>
            <a:r>
              <a:rPr lang="en-US" sz="2000" err="1" smtClean="0"/>
              <a:t>toàn</a:t>
            </a:r>
            <a:r>
              <a:rPr lang="en-US" sz="2000" smtClean="0"/>
              <a:t> </a:t>
            </a:r>
            <a:r>
              <a:rPr lang="en-US" sz="2000" err="1" smtClean="0"/>
              <a:t>cục</a:t>
            </a:r>
            <a:endParaRPr lang="en-US" sz="2000" smtClean="0"/>
          </a:p>
          <a:p>
            <a:pPr>
              <a:lnSpc>
                <a:spcPct val="120000"/>
              </a:lnSpc>
              <a:buNone/>
            </a:pPr>
            <a:r>
              <a:rPr lang="en-US" sz="2000" smtClean="0"/>
              <a:t>	+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 </a:t>
            </a:r>
            <a:r>
              <a:rPr lang="en-US" sz="2000" err="1" smtClean="0"/>
              <a:t>metaheuristic</a:t>
            </a:r>
            <a:r>
              <a:rPr lang="en-US" sz="2000" smtClean="0"/>
              <a:t> algorithms  </a:t>
            </a:r>
            <a:r>
              <a:rPr lang="en-US" sz="2000" err="1" smtClean="0"/>
              <a:t>có</a:t>
            </a:r>
            <a:r>
              <a:rPr lang="en-US" sz="2000" smtClean="0"/>
              <a:t> </a:t>
            </a:r>
            <a:r>
              <a:rPr lang="en-US" sz="2000" err="1" smtClean="0"/>
              <a:t>hai</a:t>
            </a:r>
            <a:r>
              <a:rPr lang="en-US" sz="2000" smtClean="0"/>
              <a:t> </a:t>
            </a:r>
            <a:r>
              <a:rPr lang="en-US" sz="2000" err="1" smtClean="0"/>
              <a:t>cơ</a:t>
            </a:r>
            <a:r>
              <a:rPr lang="en-US" sz="2000" smtClean="0"/>
              <a:t> </a:t>
            </a:r>
            <a:r>
              <a:rPr lang="en-US" sz="2000" err="1" smtClean="0"/>
              <a:t>chế</a:t>
            </a:r>
            <a:r>
              <a:rPr lang="en-US" sz="2000" smtClean="0"/>
              <a:t> </a:t>
            </a:r>
            <a:r>
              <a:rPr lang="en-US" sz="2000" err="1" smtClean="0"/>
              <a:t>chính</a:t>
            </a:r>
            <a:r>
              <a:rPr lang="en-US" sz="2000" smtClean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000" smtClean="0"/>
              <a:t> 	- </a:t>
            </a:r>
            <a:r>
              <a:rPr lang="en-US" sz="2000" err="1" smtClean="0"/>
              <a:t>Tăng</a:t>
            </a:r>
            <a:r>
              <a:rPr lang="en-US" sz="2000" smtClean="0"/>
              <a:t> </a:t>
            </a:r>
            <a:r>
              <a:rPr lang="en-US" sz="2000" err="1" smtClean="0"/>
              <a:t>cường</a:t>
            </a:r>
            <a:r>
              <a:rPr lang="en-US" sz="2000" smtClean="0"/>
              <a:t>/ </a:t>
            </a:r>
            <a:r>
              <a:rPr lang="en-US" sz="2000" err="1" smtClean="0"/>
              <a:t>khai</a:t>
            </a:r>
            <a:r>
              <a:rPr lang="en-US" sz="2000" smtClean="0"/>
              <a:t> </a:t>
            </a:r>
            <a:r>
              <a:rPr lang="en-US" sz="2000" err="1" smtClean="0"/>
              <a:t>thác</a:t>
            </a:r>
            <a:r>
              <a:rPr lang="en-US" sz="2000" smtClean="0"/>
              <a:t> (intensification / exploitation ):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quanh</a:t>
            </a:r>
            <a:r>
              <a:rPr lang="en-US" sz="2000" smtClean="0"/>
              <a:t> </a:t>
            </a:r>
            <a:r>
              <a:rPr lang="en-US" sz="2000" err="1" smtClean="0"/>
              <a:t>miền</a:t>
            </a:r>
            <a:r>
              <a:rPr lang="en-US" sz="2000" smtClean="0"/>
              <a:t> </a:t>
            </a:r>
            <a:r>
              <a:rPr lang="en-US" sz="2000" err="1" smtClean="0"/>
              <a:t>có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tốt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endParaRPr lang="en-US" sz="2000" smtClean="0"/>
          </a:p>
          <a:p>
            <a:pPr>
              <a:lnSpc>
                <a:spcPct val="120000"/>
              </a:lnSpc>
              <a:buNone/>
            </a:pPr>
            <a:r>
              <a:rPr lang="en-US" sz="2000" smtClean="0"/>
              <a:t>	- </a:t>
            </a:r>
            <a:r>
              <a:rPr lang="en-US" sz="2000" err="1" smtClean="0"/>
              <a:t>khám</a:t>
            </a:r>
            <a:r>
              <a:rPr lang="en-US" sz="2000" smtClean="0"/>
              <a:t> </a:t>
            </a:r>
            <a:r>
              <a:rPr lang="en-US" sz="2000" err="1" smtClean="0"/>
              <a:t>phá</a:t>
            </a:r>
            <a:r>
              <a:rPr lang="en-US" sz="2000" smtClean="0"/>
              <a:t>/ </a:t>
            </a:r>
            <a:r>
              <a:rPr lang="en-US" sz="2000" err="1" smtClean="0"/>
              <a:t>đa</a:t>
            </a:r>
            <a:r>
              <a:rPr lang="en-US" sz="2000" smtClean="0"/>
              <a:t> </a:t>
            </a:r>
            <a:r>
              <a:rPr lang="en-US" sz="2000" err="1" smtClean="0"/>
              <a:t>dạng</a:t>
            </a:r>
            <a:r>
              <a:rPr lang="en-US" sz="2000" smtClean="0"/>
              <a:t> (diversification,/exploration): Tạo </a:t>
            </a:r>
            <a:r>
              <a:rPr lang="en-US" sz="2000" err="1" smtClean="0"/>
              <a:t>sinh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đa</a:t>
            </a:r>
            <a:r>
              <a:rPr lang="en-US" sz="2000" smtClean="0"/>
              <a:t> </a:t>
            </a:r>
            <a:r>
              <a:rPr lang="en-US" sz="2000" err="1" smtClean="0"/>
              <a:t>dạng</a:t>
            </a:r>
            <a:r>
              <a:rPr lang="en-US" sz="2000" smtClean="0"/>
              <a:t>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err="1" smtClean="0"/>
              <a:t>khám</a:t>
            </a:r>
            <a:r>
              <a:rPr lang="en-US" sz="2000" smtClean="0"/>
              <a:t> </a:t>
            </a:r>
            <a:r>
              <a:rPr lang="en-US" sz="2000" err="1" smtClean="0"/>
              <a:t>phá</a:t>
            </a:r>
            <a:r>
              <a:rPr lang="en-US" sz="2000" smtClean="0"/>
              <a:t> </a:t>
            </a:r>
            <a:r>
              <a:rPr lang="en-US" sz="2000" err="1" smtClean="0"/>
              <a:t>toàn</a:t>
            </a:r>
            <a:r>
              <a:rPr lang="en-US" sz="2000" smtClean="0"/>
              <a:t> </a:t>
            </a:r>
            <a:r>
              <a:rPr lang="en-US" sz="2000" err="1" smtClean="0"/>
              <a:t>bộ</a:t>
            </a:r>
            <a:r>
              <a:rPr lang="en-US" sz="2000" smtClean="0"/>
              <a:t> </a:t>
            </a:r>
            <a:r>
              <a:rPr lang="en-US" sz="2000" err="1" smtClean="0"/>
              <a:t>không</a:t>
            </a:r>
            <a:r>
              <a:rPr lang="en-US" sz="2000" smtClean="0"/>
              <a:t> </a:t>
            </a:r>
            <a:r>
              <a:rPr lang="en-US" sz="2000" err="1" smtClean="0"/>
              <a:t>gian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 </a:t>
            </a:r>
          </a:p>
          <a:p>
            <a:pPr>
              <a:buNone/>
            </a:pPr>
            <a:endParaRPr lang="en-US" sz="2000" smtClean="0"/>
          </a:p>
          <a:p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82000" cy="438943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err="1" smtClean="0">
                <a:solidFill>
                  <a:srgbClr val="0000CC"/>
                </a:solidFill>
              </a:rPr>
              <a:t>Tính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toán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tiến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hóa</a:t>
            </a:r>
            <a:r>
              <a:rPr lang="en-US" sz="2000" smtClean="0">
                <a:solidFill>
                  <a:srgbClr val="0000CC"/>
                </a:solidFill>
              </a:rPr>
              <a:t> (Evolutionary Computation: EC)</a:t>
            </a:r>
          </a:p>
          <a:p>
            <a:pPr>
              <a:spcBef>
                <a:spcPts val="600"/>
              </a:spcBef>
              <a:buNone/>
            </a:pPr>
            <a:r>
              <a:rPr lang="en-US" sz="2000" smtClean="0"/>
              <a:t>	+Ban </a:t>
            </a:r>
            <a:r>
              <a:rPr lang="en-US" sz="2000" err="1" smtClean="0"/>
              <a:t>đầu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ngữ</a:t>
            </a:r>
            <a:r>
              <a:rPr lang="en-US" sz="2000" smtClean="0"/>
              <a:t> EC </a:t>
            </a:r>
            <a:r>
              <a:rPr lang="en-US" sz="2000" err="1" smtClean="0"/>
              <a:t>dùng</a:t>
            </a:r>
            <a:r>
              <a:rPr lang="en-US" sz="2000" smtClean="0"/>
              <a:t>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err="1" smtClean="0"/>
              <a:t>chỉ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sử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0000CC"/>
                </a:solidFill>
              </a:rPr>
              <a:t>GA, </a:t>
            </a:r>
            <a:r>
              <a:rPr lang="en-US" sz="2000" err="1" smtClean="0">
                <a:solidFill>
                  <a:srgbClr val="0000CC"/>
                </a:solidFill>
              </a:rPr>
              <a:t>bây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giờ</a:t>
            </a:r>
            <a:r>
              <a:rPr lang="en-US" sz="2000" smtClean="0">
                <a:solidFill>
                  <a:srgbClr val="0000CC"/>
                </a:solidFill>
              </a:rPr>
              <a:t>  </a:t>
            </a:r>
            <a:r>
              <a:rPr lang="en-US" sz="2000" err="1" smtClean="0">
                <a:solidFill>
                  <a:srgbClr val="0000CC"/>
                </a:solidFill>
              </a:rPr>
              <a:t>mạng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nghĩa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rộng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hơn</a:t>
            </a:r>
            <a:r>
              <a:rPr lang="en-US" sz="2000" smtClean="0">
                <a:solidFill>
                  <a:srgbClr val="0000CC"/>
                </a:solidFill>
              </a:rPr>
              <a:t>: ACO, </a:t>
            </a:r>
            <a:r>
              <a:rPr lang="en-US" sz="2000" err="1" smtClean="0">
                <a:solidFill>
                  <a:srgbClr val="0000CC"/>
                </a:solidFill>
              </a:rPr>
              <a:t>Memetic</a:t>
            </a:r>
            <a:endParaRPr lang="en-US" sz="2000" smtClean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CC"/>
                </a:solidFill>
              </a:rPr>
              <a:t>	+</a:t>
            </a:r>
            <a:r>
              <a:rPr lang="en-US" sz="2000" smtClean="0"/>
              <a:t>EC </a:t>
            </a:r>
            <a:r>
              <a:rPr lang="en-US" sz="2000" err="1" smtClean="0"/>
              <a:t>thực</a:t>
            </a:r>
            <a:r>
              <a:rPr lang="en-US" sz="2000" smtClean="0"/>
              <a:t> </a:t>
            </a:r>
            <a:r>
              <a:rPr lang="en-US" sz="2000" err="1" smtClean="0"/>
              <a:t>hiện</a:t>
            </a:r>
            <a:r>
              <a:rPr lang="en-US" sz="2000" smtClean="0"/>
              <a:t> </a:t>
            </a:r>
            <a:r>
              <a:rPr lang="en-US" sz="2000" err="1" smtClean="0"/>
              <a:t>một</a:t>
            </a:r>
            <a:r>
              <a:rPr lang="en-US" sz="2000" smtClean="0"/>
              <a:t> </a:t>
            </a:r>
            <a:r>
              <a:rPr lang="en-US" sz="2000" err="1" smtClean="0"/>
              <a:t>quá</a:t>
            </a:r>
            <a:r>
              <a:rPr lang="en-US" sz="2000" smtClean="0"/>
              <a:t> </a:t>
            </a:r>
            <a:r>
              <a:rPr lang="en-US" sz="2000" err="1" smtClean="0"/>
              <a:t>trình</a:t>
            </a:r>
            <a:r>
              <a:rPr lang="en-US" sz="2000" smtClean="0"/>
              <a:t> </a:t>
            </a:r>
            <a:r>
              <a:rPr lang="en-US" sz="2000" err="1" smtClean="0"/>
              <a:t>lặp</a:t>
            </a:r>
            <a:r>
              <a:rPr lang="en-US" sz="2000" smtClean="0"/>
              <a:t>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 </a:t>
            </a:r>
            <a:r>
              <a:rPr lang="en-US" sz="2000" err="1" smtClean="0"/>
              <a:t>sinh</a:t>
            </a:r>
            <a:r>
              <a:rPr lang="en-US" sz="2000" smtClean="0"/>
              <a:t>/ </a:t>
            </a:r>
            <a:r>
              <a:rPr lang="en-US" sz="2000" err="1" smtClean="0"/>
              <a:t>phát</a:t>
            </a:r>
            <a:r>
              <a:rPr lang="en-US" sz="2000" smtClean="0"/>
              <a:t> </a:t>
            </a:r>
            <a:r>
              <a:rPr lang="en-US" sz="2000" err="1" smtClean="0"/>
              <a:t>triển</a:t>
            </a:r>
            <a:r>
              <a:rPr lang="en-US" sz="2000" smtClean="0"/>
              <a:t> </a:t>
            </a:r>
            <a:r>
              <a:rPr lang="en-US" sz="2000" err="1" smtClean="0"/>
              <a:t>một</a:t>
            </a:r>
            <a:r>
              <a:rPr lang="en-US" sz="2000" smtClean="0"/>
              <a:t> </a:t>
            </a:r>
            <a:r>
              <a:rPr lang="en-US" sz="2000" err="1" smtClean="0"/>
              <a:t>quần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cải</a:t>
            </a:r>
            <a:r>
              <a:rPr lang="en-US" sz="2000" smtClean="0"/>
              <a:t> </a:t>
            </a:r>
            <a:r>
              <a:rPr lang="en-US" sz="2000" err="1" smtClean="0"/>
              <a:t>thiện</a:t>
            </a:r>
            <a:r>
              <a:rPr lang="en-US" sz="2000" smtClean="0"/>
              <a:t> </a:t>
            </a:r>
            <a:r>
              <a:rPr lang="en-US" sz="2000" err="1" smtClean="0"/>
              <a:t>dần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tốt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 </a:t>
            </a:r>
            <a:r>
              <a:rPr lang="en-US" sz="2000" err="1" smtClean="0"/>
              <a:t>được</a:t>
            </a:r>
            <a:r>
              <a:rPr lang="en-US" sz="2000" smtClean="0"/>
              <a:t>, </a:t>
            </a:r>
            <a:r>
              <a:rPr lang="en-US" sz="2000" err="1" smtClean="0"/>
              <a:t>thủ</a:t>
            </a:r>
            <a:r>
              <a:rPr lang="en-US" sz="2000" smtClean="0"/>
              <a:t> </a:t>
            </a:r>
            <a:r>
              <a:rPr lang="en-US" sz="2000" err="1" smtClean="0"/>
              <a:t>tục</a:t>
            </a:r>
            <a:r>
              <a:rPr lang="en-US" sz="2000" smtClean="0"/>
              <a:t> </a:t>
            </a:r>
            <a:r>
              <a:rPr lang="en-US" sz="2000" err="1" smtClean="0"/>
              <a:t>tổng</a:t>
            </a:r>
            <a:r>
              <a:rPr lang="en-US" sz="2000" smtClean="0"/>
              <a:t> </a:t>
            </a:r>
            <a:r>
              <a:rPr lang="en-US" sz="2000" err="1" smtClean="0"/>
              <a:t>quát</a:t>
            </a:r>
            <a:r>
              <a:rPr lang="en-US" sz="2000" smtClean="0"/>
              <a:t>:</a:t>
            </a:r>
          </a:p>
          <a:p>
            <a:pPr>
              <a:buNone/>
            </a:pPr>
            <a:r>
              <a:rPr lang="en-US" sz="2000" smtClean="0"/>
              <a:t>	</a:t>
            </a:r>
            <a:r>
              <a:rPr lang="en-US" sz="2000" err="1" smtClean="0"/>
              <a:t>Bước</a:t>
            </a:r>
            <a:r>
              <a:rPr lang="en-US" sz="2000" smtClean="0"/>
              <a:t> 1. </a:t>
            </a:r>
            <a:r>
              <a:rPr lang="en-US" sz="2000" err="1" smtClean="0"/>
              <a:t>Xây</a:t>
            </a:r>
            <a:r>
              <a:rPr lang="en-US" sz="2000" smtClean="0"/>
              <a:t> </a:t>
            </a:r>
            <a:r>
              <a:rPr lang="en-US" sz="2000" err="1" smtClean="0"/>
              <a:t>dựng</a:t>
            </a:r>
            <a:r>
              <a:rPr lang="en-US" sz="2000" smtClean="0"/>
              <a:t> </a:t>
            </a:r>
            <a:r>
              <a:rPr lang="en-US" sz="2000" err="1" smtClean="0"/>
              <a:t>cơ</a:t>
            </a:r>
            <a:r>
              <a:rPr lang="en-US" sz="2000" smtClean="0"/>
              <a:t> </a:t>
            </a:r>
            <a:r>
              <a:rPr lang="en-US" sz="2000" err="1" smtClean="0"/>
              <a:t>chế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; </a:t>
            </a:r>
          </a:p>
          <a:p>
            <a:pPr>
              <a:buNone/>
            </a:pPr>
            <a:r>
              <a:rPr lang="en-US" sz="2000" smtClean="0"/>
              <a:t>		(GA)</a:t>
            </a:r>
            <a:r>
              <a:rPr lang="en-US" sz="2000" err="1" smtClean="0"/>
              <a:t>Tạo</a:t>
            </a:r>
            <a:r>
              <a:rPr lang="en-US" sz="2000" smtClean="0"/>
              <a:t> </a:t>
            </a:r>
            <a:r>
              <a:rPr lang="en-US" sz="2000" err="1" smtClean="0"/>
              <a:t>quần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ban </a:t>
            </a:r>
            <a:r>
              <a:rPr lang="en-US" sz="2000" err="1" smtClean="0"/>
              <a:t>đầu</a:t>
            </a:r>
            <a:r>
              <a:rPr lang="en-US" sz="2000" smtClean="0"/>
              <a:t> P</a:t>
            </a:r>
            <a:r>
              <a:rPr lang="en-US" sz="2000" baseline="-25000" smtClean="0"/>
              <a:t>0</a:t>
            </a:r>
            <a:r>
              <a:rPr lang="en-US" sz="2000" smtClean="0"/>
              <a:t>và </a:t>
            </a:r>
            <a:r>
              <a:rPr lang="en-US" sz="2000" err="1" smtClean="0"/>
              <a:t>đánh</a:t>
            </a:r>
            <a:r>
              <a:rPr lang="en-US" sz="2000" smtClean="0"/>
              <a:t> </a:t>
            </a:r>
            <a:r>
              <a:rPr lang="en-US" sz="2000" err="1" smtClean="0"/>
              <a:t>giá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	</a:t>
            </a:r>
            <a:r>
              <a:rPr lang="en-US" sz="2000" err="1" smtClean="0"/>
              <a:t>Bước</a:t>
            </a:r>
            <a:r>
              <a:rPr lang="en-US" sz="2000" smtClean="0"/>
              <a:t> 2. </a:t>
            </a:r>
            <a:r>
              <a:rPr lang="en-US" sz="2000" err="1" smtClean="0"/>
              <a:t>Thực</a:t>
            </a:r>
            <a:r>
              <a:rPr lang="en-US" sz="2000" smtClean="0"/>
              <a:t> </a:t>
            </a:r>
            <a:r>
              <a:rPr lang="en-US" sz="2000" err="1" smtClean="0"/>
              <a:t>hiện</a:t>
            </a:r>
            <a:r>
              <a:rPr lang="en-US" sz="2000" smtClean="0"/>
              <a:t> </a:t>
            </a:r>
            <a:r>
              <a:rPr lang="en-US" sz="2000" err="1" smtClean="0"/>
              <a:t>lăp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		2.1. </a:t>
            </a:r>
            <a:r>
              <a:rPr lang="en-US" sz="2000" err="1" smtClean="0"/>
              <a:t>Tạo</a:t>
            </a:r>
            <a:r>
              <a:rPr lang="en-US" sz="2000" smtClean="0"/>
              <a:t> </a:t>
            </a:r>
            <a:r>
              <a:rPr lang="en-US" sz="2000" err="1" smtClean="0"/>
              <a:t>sinh</a:t>
            </a:r>
            <a:r>
              <a:rPr lang="en-US" sz="2000" smtClean="0"/>
              <a:t>/ </a:t>
            </a:r>
            <a:r>
              <a:rPr lang="en-US" sz="2000" err="1" smtClean="0"/>
              <a:t>xây</a:t>
            </a:r>
            <a:r>
              <a:rPr lang="en-US" sz="2000" smtClean="0"/>
              <a:t> </a:t>
            </a:r>
            <a:r>
              <a:rPr lang="en-US" sz="2000" err="1" smtClean="0"/>
              <a:t>dựng</a:t>
            </a:r>
            <a:r>
              <a:rPr lang="en-US" sz="2000" smtClean="0"/>
              <a:t> </a:t>
            </a:r>
            <a:r>
              <a:rPr lang="en-US" sz="2000" err="1" smtClean="0"/>
              <a:t>quần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P;//</a:t>
            </a:r>
          </a:p>
          <a:p>
            <a:pPr>
              <a:buNone/>
            </a:pPr>
            <a:r>
              <a:rPr lang="en-US" sz="2000" smtClean="0"/>
              <a:t>		2.2 </a:t>
            </a:r>
            <a:r>
              <a:rPr lang="en-US" sz="2000" err="1" smtClean="0"/>
              <a:t>Đánh</a:t>
            </a:r>
            <a:r>
              <a:rPr lang="en-US" sz="2000" smtClean="0"/>
              <a:t> </a:t>
            </a:r>
            <a:r>
              <a:rPr lang="en-US" sz="2000" err="1" smtClean="0"/>
              <a:t>giá</a:t>
            </a:r>
            <a:r>
              <a:rPr lang="en-US" sz="2000" smtClean="0"/>
              <a:t> P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cập</a:t>
            </a:r>
            <a:r>
              <a:rPr lang="en-US" sz="2000" smtClean="0"/>
              <a:t> </a:t>
            </a:r>
            <a:r>
              <a:rPr lang="en-US" sz="2000" err="1" smtClean="0"/>
              <a:t>nhật</a:t>
            </a:r>
            <a:r>
              <a:rPr lang="en-US" sz="2000" smtClean="0"/>
              <a:t> </a:t>
            </a:r>
            <a:r>
              <a:rPr lang="en-US" sz="2000" err="1" smtClean="0"/>
              <a:t>mô</a:t>
            </a:r>
            <a:r>
              <a:rPr lang="en-US" sz="2000" smtClean="0"/>
              <a:t> </a:t>
            </a:r>
            <a:r>
              <a:rPr lang="en-US" sz="2000" err="1" smtClean="0"/>
              <a:t>hình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nếu</a:t>
            </a:r>
            <a:r>
              <a:rPr lang="en-US" sz="2000" smtClean="0"/>
              <a:t> </a:t>
            </a:r>
            <a:r>
              <a:rPr lang="en-US" sz="2000" err="1" smtClean="0"/>
              <a:t>cần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		2.3.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địa</a:t>
            </a:r>
            <a:r>
              <a:rPr lang="en-US" sz="2000" smtClean="0"/>
              <a:t> </a:t>
            </a:r>
            <a:r>
              <a:rPr lang="en-US" sz="2000" err="1" smtClean="0"/>
              <a:t>phương</a:t>
            </a:r>
            <a:r>
              <a:rPr lang="en-US" sz="2000" smtClean="0"/>
              <a:t>// </a:t>
            </a:r>
            <a:r>
              <a:rPr lang="en-US" sz="2000" err="1" smtClean="0"/>
              <a:t>Có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 </a:t>
            </a:r>
            <a:r>
              <a:rPr lang="en-US" sz="2000" err="1" smtClean="0"/>
              <a:t>áp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err="1" smtClean="0"/>
              <a:t>đa</a:t>
            </a:r>
            <a:r>
              <a:rPr lang="en-US" sz="2000" smtClean="0"/>
              <a:t> </a:t>
            </a:r>
            <a:r>
              <a:rPr lang="en-US" sz="2000" err="1" smtClean="0"/>
              <a:t>dạng</a:t>
            </a:r>
            <a:r>
              <a:rPr lang="en-US" sz="2000" smtClean="0"/>
              <a:t> </a:t>
            </a:r>
            <a:r>
              <a:rPr lang="en-US" sz="2000" err="1" smtClean="0"/>
              <a:t>hoặc</a:t>
            </a:r>
            <a:r>
              <a:rPr lang="en-US" sz="2000" smtClean="0"/>
              <a:t> </a:t>
            </a:r>
            <a:r>
              <a:rPr lang="en-US" sz="2000" err="1" smtClean="0"/>
              <a:t>không</a:t>
            </a:r>
            <a:endParaRPr lang="en-US" sz="2000" smtClean="0"/>
          </a:p>
          <a:p>
            <a:pPr>
              <a:lnSpc>
                <a:spcPct val="150000"/>
              </a:lnSpc>
              <a:buNone/>
            </a:pPr>
            <a:r>
              <a:rPr lang="en-US" sz="2000" smtClean="0"/>
              <a:t>	</a:t>
            </a:r>
            <a:endParaRPr lang="en-US" sz="200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000" err="1" smtClean="0">
                <a:solidFill>
                  <a:srgbClr val="0000CC"/>
                </a:solidFill>
              </a:rPr>
              <a:t>Thuật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toán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di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truyền</a:t>
            </a:r>
            <a:r>
              <a:rPr lang="en-US" sz="2000" smtClean="0">
                <a:solidFill>
                  <a:srgbClr val="0000CC"/>
                </a:solidFill>
              </a:rPr>
              <a:t> (GA)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GA </a:t>
            </a:r>
            <a:r>
              <a:rPr lang="en-US" sz="2000" err="1" smtClean="0"/>
              <a:t>mô</a:t>
            </a:r>
            <a:r>
              <a:rPr lang="en-US" sz="2000" smtClean="0"/>
              <a:t> </a:t>
            </a:r>
            <a:r>
              <a:rPr lang="en-US" sz="2000" err="1" smtClean="0"/>
              <a:t>phỏng</a:t>
            </a:r>
            <a:r>
              <a:rPr lang="en-US" sz="2000" smtClean="0"/>
              <a:t> </a:t>
            </a:r>
            <a:r>
              <a:rPr lang="en-US" sz="2000" err="1" smtClean="0"/>
              <a:t>quá</a:t>
            </a:r>
            <a:r>
              <a:rPr lang="en-US" sz="2000" smtClean="0"/>
              <a:t> </a:t>
            </a:r>
            <a:r>
              <a:rPr lang="en-US" sz="2000" err="1" smtClean="0"/>
              <a:t>trình</a:t>
            </a:r>
            <a:r>
              <a:rPr lang="en-US" sz="2000" smtClean="0"/>
              <a:t> </a:t>
            </a:r>
            <a:r>
              <a:rPr lang="en-US" sz="2000" err="1" smtClean="0"/>
              <a:t>tiến</a:t>
            </a:r>
            <a:r>
              <a:rPr lang="en-US" sz="2000" smtClean="0"/>
              <a:t> </a:t>
            </a:r>
            <a:r>
              <a:rPr lang="en-US" sz="2000" err="1" smtClean="0"/>
              <a:t>hóa</a:t>
            </a:r>
            <a:r>
              <a:rPr lang="en-US" sz="2000" smtClean="0"/>
              <a:t> </a:t>
            </a:r>
            <a:r>
              <a:rPr lang="en-US" sz="2000" err="1" smtClean="0"/>
              <a:t>của</a:t>
            </a:r>
            <a:r>
              <a:rPr lang="en-US" sz="2000" smtClean="0"/>
              <a:t>  </a:t>
            </a:r>
            <a:r>
              <a:rPr lang="en-US" sz="2000" err="1" smtClean="0"/>
              <a:t>quần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 </a:t>
            </a:r>
            <a:r>
              <a:rPr lang="en-US" sz="2000" err="1" smtClean="0"/>
              <a:t>theo</a:t>
            </a:r>
            <a:r>
              <a:rPr lang="en-US" sz="2000" smtClean="0"/>
              <a:t> </a:t>
            </a:r>
            <a:r>
              <a:rPr lang="en-US" sz="2000" err="1" smtClean="0"/>
              <a:t>học</a:t>
            </a:r>
            <a:r>
              <a:rPr lang="en-US" sz="2000" smtClean="0"/>
              <a:t> </a:t>
            </a:r>
            <a:r>
              <a:rPr lang="en-US" sz="2000" err="1" smtClean="0"/>
              <a:t>thuyết</a:t>
            </a:r>
            <a:r>
              <a:rPr lang="en-US" sz="2000" smtClean="0"/>
              <a:t> Darwin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tối</a:t>
            </a:r>
            <a:r>
              <a:rPr lang="en-US" sz="2000" smtClean="0"/>
              <a:t> </a:t>
            </a:r>
            <a:r>
              <a:rPr lang="en-US" sz="2000" err="1" smtClean="0"/>
              <a:t>ưu</a:t>
            </a:r>
            <a:r>
              <a:rPr lang="en-US" sz="2000" smtClean="0"/>
              <a:t> </a:t>
            </a:r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n-US" sz="2000" err="1" smtClean="0"/>
              <a:t>tập</a:t>
            </a:r>
            <a:r>
              <a:rPr lang="en-US" sz="2000" smtClean="0"/>
              <a:t> S:</a:t>
            </a:r>
          </a:p>
          <a:p>
            <a:pPr>
              <a:buNone/>
            </a:pPr>
            <a:r>
              <a:rPr lang="en-US" sz="2000" smtClean="0"/>
              <a:t> 	+ </a:t>
            </a:r>
            <a:r>
              <a:rPr lang="en-US" sz="2000" err="1" smtClean="0"/>
              <a:t>Mã</a:t>
            </a:r>
            <a:r>
              <a:rPr lang="en-US" sz="2000" smtClean="0"/>
              <a:t> </a:t>
            </a:r>
            <a:r>
              <a:rPr lang="en-US" sz="2000" err="1" smtClean="0"/>
              <a:t>hóa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s </a:t>
            </a:r>
            <a:r>
              <a:rPr lang="en-US" sz="2000" err="1" smtClean="0"/>
              <a:t>trong</a:t>
            </a:r>
            <a:r>
              <a:rPr lang="en-US" sz="2000" smtClean="0"/>
              <a:t> S  </a:t>
            </a:r>
            <a:r>
              <a:rPr lang="en-US" sz="2000" err="1" smtClean="0"/>
              <a:t>thành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NST v </a:t>
            </a:r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n-US" sz="2000" err="1" smtClean="0"/>
              <a:t>Vdễ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 </a:t>
            </a:r>
            <a:r>
              <a:rPr lang="en-US" sz="2000" err="1" smtClean="0"/>
              <a:t>sinh</a:t>
            </a:r>
            <a:r>
              <a:rPr lang="en-US" sz="2000" smtClean="0"/>
              <a:t>, </a:t>
            </a:r>
            <a:r>
              <a:rPr lang="en-US" sz="2000" err="1" smtClean="0"/>
              <a:t>tái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 </a:t>
            </a:r>
          </a:p>
          <a:p>
            <a:pPr>
              <a:buNone/>
            </a:pPr>
            <a:r>
              <a:rPr lang="en-US" sz="2000" smtClean="0"/>
              <a:t>	+ </a:t>
            </a:r>
            <a:r>
              <a:rPr lang="en-US" sz="2000" err="1" smtClean="0"/>
              <a:t>Xây</a:t>
            </a:r>
            <a:r>
              <a:rPr lang="en-US" sz="2000" smtClean="0"/>
              <a:t> </a:t>
            </a:r>
            <a:r>
              <a:rPr lang="en-US" sz="2000" err="1" smtClean="0"/>
              <a:t>dựng</a:t>
            </a:r>
            <a:r>
              <a:rPr lang="en-US" sz="2000" smtClean="0"/>
              <a:t> </a:t>
            </a:r>
            <a:r>
              <a:rPr lang="en-US" sz="2000" err="1" smtClean="0"/>
              <a:t>hàm</a:t>
            </a:r>
            <a:r>
              <a:rPr lang="en-US" sz="2000" smtClean="0"/>
              <a:t> </a:t>
            </a:r>
            <a:r>
              <a:rPr lang="en-US" sz="2000" err="1" smtClean="0"/>
              <a:t>đánh</a:t>
            </a:r>
            <a:r>
              <a:rPr lang="en-US" sz="2000" smtClean="0"/>
              <a:t> </a:t>
            </a:r>
            <a:r>
              <a:rPr lang="en-US" sz="2000" err="1" smtClean="0"/>
              <a:t>giá</a:t>
            </a:r>
            <a:r>
              <a:rPr lang="en-US" sz="2000" smtClean="0"/>
              <a:t> (Evaluation function ) </a:t>
            </a:r>
            <a:r>
              <a:rPr lang="en-US" sz="2000" err="1" smtClean="0"/>
              <a:t>eval</a:t>
            </a:r>
            <a:r>
              <a:rPr lang="en-US" sz="2000" smtClean="0"/>
              <a:t>(v)</a:t>
            </a:r>
          </a:p>
          <a:p>
            <a:pPr>
              <a:buNone/>
            </a:pPr>
            <a:r>
              <a:rPr lang="en-US" sz="2000" smtClean="0"/>
              <a:t>	+</a:t>
            </a:r>
            <a:r>
              <a:rPr lang="en-US" sz="2000" err="1" smtClean="0"/>
              <a:t>Xây</a:t>
            </a:r>
            <a:r>
              <a:rPr lang="en-US" sz="2000" smtClean="0"/>
              <a:t> </a:t>
            </a:r>
            <a:r>
              <a:rPr lang="en-US" sz="2000" err="1" smtClean="0"/>
              <a:t>dựng</a:t>
            </a:r>
            <a:r>
              <a:rPr lang="en-US" sz="2000" smtClean="0"/>
              <a:t> </a:t>
            </a:r>
            <a:r>
              <a:rPr lang="en-US" sz="2000" err="1" smtClean="0"/>
              <a:t>thủ</a:t>
            </a:r>
            <a:r>
              <a:rPr lang="en-US" sz="2000" smtClean="0"/>
              <a:t> </a:t>
            </a:r>
            <a:r>
              <a:rPr lang="en-US" sz="2000" err="1" smtClean="0"/>
              <a:t>tục</a:t>
            </a:r>
            <a:r>
              <a:rPr lang="en-US" sz="2000" smtClean="0"/>
              <a:t> </a:t>
            </a:r>
            <a:r>
              <a:rPr lang="en-US" sz="2000" err="1" smtClean="0"/>
              <a:t>chọn</a:t>
            </a:r>
            <a:r>
              <a:rPr lang="en-US" sz="2000" smtClean="0"/>
              <a:t> </a:t>
            </a:r>
            <a:r>
              <a:rPr lang="en-US" sz="2000" err="1" smtClean="0"/>
              <a:t>lọc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	+</a:t>
            </a:r>
            <a:r>
              <a:rPr lang="en-US" sz="2000" err="1" smtClean="0"/>
              <a:t>Xây</a:t>
            </a:r>
            <a:r>
              <a:rPr lang="en-US" sz="2000" smtClean="0"/>
              <a:t> </a:t>
            </a:r>
            <a:r>
              <a:rPr lang="en-US" sz="2000" err="1" smtClean="0"/>
              <a:t>dựng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tử</a:t>
            </a:r>
            <a:r>
              <a:rPr lang="en-US" sz="2000" smtClean="0"/>
              <a:t> </a:t>
            </a:r>
            <a:r>
              <a:rPr lang="en-US" sz="2000" err="1" smtClean="0"/>
              <a:t>tái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 (reproduction): </a:t>
            </a:r>
          </a:p>
          <a:p>
            <a:pPr>
              <a:buNone/>
            </a:pPr>
            <a:r>
              <a:rPr lang="en-US" sz="2000" smtClean="0"/>
              <a:t>	- </a:t>
            </a:r>
            <a:r>
              <a:rPr lang="en-US" sz="2000" err="1" smtClean="0">
                <a:solidFill>
                  <a:srgbClr val="0000CC"/>
                </a:solidFill>
              </a:rPr>
              <a:t>Tái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tổ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hợp</a:t>
            </a:r>
            <a:r>
              <a:rPr lang="en-US" sz="2000" smtClean="0">
                <a:solidFill>
                  <a:srgbClr val="0000CC"/>
                </a:solidFill>
              </a:rPr>
              <a:t> (recombination)/ </a:t>
            </a:r>
            <a:r>
              <a:rPr lang="en-US" sz="2000" err="1" smtClean="0">
                <a:solidFill>
                  <a:srgbClr val="0000CC"/>
                </a:solidFill>
              </a:rPr>
              <a:t>tương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giao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chéo</a:t>
            </a:r>
            <a:r>
              <a:rPr lang="en-US" sz="2000" smtClean="0">
                <a:solidFill>
                  <a:srgbClr val="0000CC"/>
                </a:solidFill>
              </a:rPr>
              <a:t> (crossover)</a:t>
            </a:r>
          </a:p>
          <a:p>
            <a:pPr>
              <a:buNone/>
            </a:pPr>
            <a:r>
              <a:rPr lang="en-US" sz="2000" smtClean="0">
                <a:solidFill>
                  <a:srgbClr val="0000CC"/>
                </a:solidFill>
              </a:rPr>
              <a:t>	-</a:t>
            </a:r>
            <a:r>
              <a:rPr lang="en-US" sz="2000" err="1" smtClean="0">
                <a:solidFill>
                  <a:srgbClr val="0000CC"/>
                </a:solidFill>
              </a:rPr>
              <a:t>Biến</a:t>
            </a:r>
            <a:r>
              <a:rPr lang="en-US" sz="2000" smtClean="0">
                <a:solidFill>
                  <a:srgbClr val="0000CC"/>
                </a:solidFill>
              </a:rPr>
              <a:t> </a:t>
            </a:r>
            <a:r>
              <a:rPr lang="en-US" sz="2000" err="1" smtClean="0">
                <a:solidFill>
                  <a:srgbClr val="0000CC"/>
                </a:solidFill>
              </a:rPr>
              <a:t>dị</a:t>
            </a:r>
            <a:r>
              <a:rPr lang="en-US" sz="2000" smtClean="0">
                <a:solidFill>
                  <a:srgbClr val="0000CC"/>
                </a:solidFill>
              </a:rPr>
              <a:t> (Mutation</a:t>
            </a:r>
          </a:p>
          <a:p>
            <a:pPr>
              <a:buNone/>
            </a:pP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err="1" smtClean="0"/>
              <a:t>Như</a:t>
            </a:r>
            <a:r>
              <a:rPr lang="en-US" sz="2000" smtClean="0"/>
              <a:t> </a:t>
            </a:r>
            <a:r>
              <a:rPr lang="en-US" sz="2000" err="1" smtClean="0"/>
              <a:t>vậy</a:t>
            </a:r>
            <a:r>
              <a:rPr lang="en-US" sz="2000" smtClean="0"/>
              <a:t> </a:t>
            </a:r>
            <a:r>
              <a:rPr lang="en-US" sz="2000" err="1" smtClean="0"/>
              <a:t>trong</a:t>
            </a:r>
            <a:r>
              <a:rPr lang="en-US" sz="2000" smtClean="0"/>
              <a:t> GA </a:t>
            </a:r>
            <a:r>
              <a:rPr lang="en-US" sz="2000" err="1" smtClean="0"/>
              <a:t>có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thành</a:t>
            </a:r>
            <a:r>
              <a:rPr lang="en-US" sz="2000" smtClean="0"/>
              <a:t> </a:t>
            </a:r>
            <a:r>
              <a:rPr lang="en-US" sz="2000" err="1" smtClean="0"/>
              <a:t>phần</a:t>
            </a:r>
            <a:r>
              <a:rPr lang="en-US" sz="2000" smtClean="0"/>
              <a:t>:</a:t>
            </a:r>
          </a:p>
          <a:p>
            <a:r>
              <a:rPr lang="en-US" sz="2000" err="1" smtClean="0"/>
              <a:t>Mã</a:t>
            </a:r>
            <a:r>
              <a:rPr lang="en-US" sz="2000" smtClean="0"/>
              <a:t> </a:t>
            </a:r>
            <a:r>
              <a:rPr lang="en-US" sz="2000" err="1" smtClean="0"/>
              <a:t>hóa</a:t>
            </a:r>
            <a:r>
              <a:rPr lang="en-US" sz="2000" smtClean="0"/>
              <a:t>,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mã</a:t>
            </a:r>
            <a:r>
              <a:rPr lang="en-US" sz="2000" smtClean="0"/>
              <a:t>                            </a:t>
            </a:r>
            <a:r>
              <a:rPr lang="en-US" sz="2000" i="1" smtClean="0"/>
              <a:t>s </a:t>
            </a:r>
            <a:r>
              <a:rPr lang="en-US" sz="2000" smtClean="0"/>
              <a:t>          </a:t>
            </a:r>
            <a:r>
              <a:rPr lang="en-US" sz="2000" i="1" smtClean="0"/>
              <a:t>v</a:t>
            </a:r>
            <a:r>
              <a:rPr lang="en-US" sz="2000" smtClean="0"/>
              <a:t>               </a:t>
            </a:r>
            <a:r>
              <a:rPr lang="en-US" sz="1600" smtClean="0"/>
              <a:t>(</a:t>
            </a:r>
            <a:r>
              <a:rPr lang="en-US" sz="1600" i="1" smtClean="0"/>
              <a:t>gene, chromosome</a:t>
            </a:r>
            <a:r>
              <a:rPr lang="en-US" sz="1600" smtClean="0"/>
              <a:t>)</a:t>
            </a:r>
            <a:endParaRPr lang="en-US" sz="1800" smtClean="0"/>
          </a:p>
          <a:p>
            <a:r>
              <a:rPr lang="en-US" sz="2000" err="1" smtClean="0"/>
              <a:t>Thủ</a:t>
            </a:r>
            <a:r>
              <a:rPr lang="en-US" sz="2000" smtClean="0"/>
              <a:t> </a:t>
            </a:r>
            <a:r>
              <a:rPr lang="en-US" sz="2000" err="1" smtClean="0"/>
              <a:t>tục</a:t>
            </a:r>
            <a:r>
              <a:rPr lang="en-US" sz="2000" smtClean="0"/>
              <a:t> </a:t>
            </a:r>
            <a:r>
              <a:rPr lang="en-US" sz="2000" err="1" smtClean="0"/>
              <a:t>khởi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				</a:t>
            </a:r>
            <a:r>
              <a:rPr lang="en-US" sz="1600" i="1" smtClean="0"/>
              <a:t>(creation)</a:t>
            </a:r>
            <a:endParaRPr lang="en-US" sz="2000" smtClean="0"/>
          </a:p>
          <a:p>
            <a:r>
              <a:rPr lang="en-US" sz="2000" err="1" smtClean="0"/>
              <a:t>Hàm</a:t>
            </a:r>
            <a:r>
              <a:rPr lang="en-US" sz="2000" smtClean="0"/>
              <a:t> </a:t>
            </a:r>
            <a:r>
              <a:rPr lang="en-US" sz="2000" err="1" smtClean="0"/>
              <a:t>đánh</a:t>
            </a:r>
            <a:r>
              <a:rPr lang="en-US" sz="2000" smtClean="0"/>
              <a:t> </a:t>
            </a:r>
            <a:r>
              <a:rPr lang="en-US" sz="2000" err="1" smtClean="0"/>
              <a:t>giá</a:t>
            </a:r>
            <a:r>
              <a:rPr lang="en-US" sz="2000" smtClean="0"/>
              <a:t> </a:t>
            </a:r>
            <a:r>
              <a:rPr lang="en-US" sz="2000" i="1" err="1" smtClean="0"/>
              <a:t>eval</a:t>
            </a:r>
            <a:r>
              <a:rPr lang="en-US" sz="2000" i="1" smtClean="0"/>
              <a:t>(v)</a:t>
            </a:r>
            <a:r>
              <a:rPr lang="en-US" sz="2000" smtClean="0"/>
              <a:t>      			   </a:t>
            </a:r>
            <a:r>
              <a:rPr lang="en-US" sz="1600" i="1" smtClean="0"/>
              <a:t>(environment)</a:t>
            </a:r>
          </a:p>
          <a:p>
            <a:r>
              <a:rPr lang="en-US" sz="2000" err="1" smtClean="0"/>
              <a:t>Thủ</a:t>
            </a:r>
            <a:r>
              <a:rPr lang="en-US" sz="2000" smtClean="0"/>
              <a:t> </a:t>
            </a:r>
            <a:r>
              <a:rPr lang="en-US" sz="2000" err="1" smtClean="0"/>
              <a:t>tục</a:t>
            </a:r>
            <a:r>
              <a:rPr lang="en-US" sz="2000" smtClean="0"/>
              <a:t> </a:t>
            </a:r>
            <a:r>
              <a:rPr lang="en-US" sz="2000" err="1" smtClean="0"/>
              <a:t>chọn</a:t>
            </a:r>
            <a:r>
              <a:rPr lang="en-US" sz="2000" smtClean="0"/>
              <a:t> </a:t>
            </a:r>
            <a:r>
              <a:rPr lang="en-US" sz="2000" err="1" smtClean="0"/>
              <a:t>lọc</a:t>
            </a:r>
            <a:r>
              <a:rPr lang="en-US" sz="2000" smtClean="0"/>
              <a:t>              			 </a:t>
            </a:r>
            <a:r>
              <a:rPr lang="en-US" sz="1600" i="1" smtClean="0"/>
              <a:t>(</a:t>
            </a:r>
            <a:r>
              <a:rPr lang="en-US" sz="1600" i="1" err="1" smtClean="0"/>
              <a:t>Bánh</a:t>
            </a:r>
            <a:r>
              <a:rPr lang="en-US" sz="1600" i="1" smtClean="0"/>
              <a:t> </a:t>
            </a:r>
            <a:r>
              <a:rPr lang="en-US" sz="1600" i="1" err="1" smtClean="0"/>
              <a:t>xe</a:t>
            </a:r>
            <a:r>
              <a:rPr lang="en-US" sz="1600" i="1" smtClean="0"/>
              <a:t> </a:t>
            </a:r>
            <a:r>
              <a:rPr lang="en-US" sz="1600" i="1" err="1" smtClean="0"/>
              <a:t>xổ</a:t>
            </a:r>
            <a:r>
              <a:rPr lang="en-US" sz="1600" i="1" smtClean="0"/>
              <a:t> </a:t>
            </a:r>
            <a:r>
              <a:rPr lang="en-US" sz="1600" i="1" err="1" smtClean="0"/>
              <a:t>số</a:t>
            </a:r>
            <a:r>
              <a:rPr lang="en-US" sz="1600" i="1" smtClean="0"/>
              <a:t>)</a:t>
            </a:r>
            <a:endParaRPr lang="en-US" sz="2000" smtClean="0"/>
          </a:p>
          <a:p>
            <a:r>
              <a:rPr lang="en-US" sz="2000" err="1" smtClean="0"/>
              <a:t>Thủ</a:t>
            </a:r>
            <a:r>
              <a:rPr lang="en-US" sz="2000" smtClean="0"/>
              <a:t> </a:t>
            </a:r>
            <a:r>
              <a:rPr lang="en-US" sz="2000" err="1" smtClean="0"/>
              <a:t>tục</a:t>
            </a:r>
            <a:r>
              <a:rPr lang="en-US" sz="2000" smtClean="0"/>
              <a:t> </a:t>
            </a:r>
            <a:r>
              <a:rPr lang="en-US" sz="2000" err="1" smtClean="0"/>
              <a:t>tái</a:t>
            </a:r>
            <a:r>
              <a:rPr lang="en-US" sz="2000" smtClean="0"/>
              <a:t> </a:t>
            </a:r>
            <a:r>
              <a:rPr lang="en-US" sz="2000" err="1" smtClean="0"/>
              <a:t>tao</a:t>
            </a:r>
            <a:r>
              <a:rPr lang="en-US" sz="2000" smtClean="0"/>
              <a:t> ( </a:t>
            </a:r>
            <a:r>
              <a:rPr lang="en-US" sz="2000" err="1" smtClean="0"/>
              <a:t>cá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tử</a:t>
            </a:r>
            <a:r>
              <a:rPr lang="en-US" sz="2000" smtClean="0"/>
              <a:t> </a:t>
            </a:r>
            <a:r>
              <a:rPr lang="en-US" sz="2000" err="1" smtClean="0"/>
              <a:t>di</a:t>
            </a:r>
            <a:r>
              <a:rPr lang="en-US" sz="2000" smtClean="0"/>
              <a:t> </a:t>
            </a:r>
            <a:r>
              <a:rPr lang="en-US" sz="2000" err="1" smtClean="0"/>
              <a:t>truyền</a:t>
            </a:r>
            <a:r>
              <a:rPr lang="en-US" sz="2000" smtClean="0"/>
              <a:t>)	    </a:t>
            </a:r>
            <a:r>
              <a:rPr lang="en-US" sz="1600" i="1" smtClean="0"/>
              <a:t>(mutation, crossover)</a:t>
            </a:r>
          </a:p>
          <a:p>
            <a:r>
              <a:rPr lang="en-US" sz="2000" err="1" smtClean="0"/>
              <a:t>Thiết</a:t>
            </a:r>
            <a:r>
              <a:rPr lang="en-US" sz="2000" smtClean="0"/>
              <a:t> </a:t>
            </a:r>
            <a:r>
              <a:rPr lang="en-US" sz="2000" err="1" smtClean="0"/>
              <a:t>đặt</a:t>
            </a:r>
            <a:r>
              <a:rPr lang="en-US" sz="2000" smtClean="0"/>
              <a:t> </a:t>
            </a:r>
            <a:r>
              <a:rPr lang="en-US" sz="2000" err="1" smtClean="0"/>
              <a:t>tham</a:t>
            </a:r>
            <a:r>
              <a:rPr lang="en-US" sz="2000" smtClean="0"/>
              <a:t> </a:t>
            </a:r>
            <a:r>
              <a:rPr lang="en-US" sz="2000" err="1" smtClean="0"/>
              <a:t>số</a:t>
            </a:r>
            <a:r>
              <a:rPr lang="en-US" sz="2000" smtClean="0"/>
              <a:t> (</a:t>
            </a:r>
            <a:r>
              <a:rPr lang="en-US" sz="2000" err="1" smtClean="0"/>
              <a:t>xác</a:t>
            </a:r>
            <a:r>
              <a:rPr lang="en-US" sz="2000" smtClean="0"/>
              <a:t> </a:t>
            </a:r>
            <a:r>
              <a:rPr lang="en-US" sz="2000" err="1" smtClean="0"/>
              <a:t>suất</a:t>
            </a:r>
            <a:r>
              <a:rPr lang="en-US" sz="2000" smtClean="0"/>
              <a:t> P</a:t>
            </a:r>
            <a:r>
              <a:rPr lang="en-US" sz="2000" baseline="-25000" smtClean="0"/>
              <a:t>c</a:t>
            </a:r>
            <a:r>
              <a:rPr lang="en-US" sz="2000" smtClean="0"/>
              <a:t>, P</a:t>
            </a:r>
            <a:r>
              <a:rPr lang="en-US" sz="2000" baseline="-25000" smtClean="0"/>
              <a:t>m</a:t>
            </a:r>
            <a:r>
              <a:rPr lang="en-US" sz="2000" smtClean="0"/>
              <a:t> )       	 </a:t>
            </a:r>
            <a:r>
              <a:rPr lang="en-US" sz="1600" i="1" smtClean="0"/>
              <a:t>(practice and art)</a:t>
            </a:r>
          </a:p>
          <a:p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24400" y="2514600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/>
            <a:r>
              <a:rPr lang="en-US" sz="2400" err="1" smtClean="0"/>
              <a:t>Thủ</a:t>
            </a:r>
            <a:r>
              <a:rPr lang="en-US" sz="2400" smtClean="0"/>
              <a:t> </a:t>
            </a:r>
            <a:r>
              <a:rPr lang="en-US" sz="2400" err="1" smtClean="0"/>
              <a:t>tục</a:t>
            </a:r>
            <a:r>
              <a:rPr lang="en-US" sz="2400" smtClean="0"/>
              <a:t> GA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246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1" y="2001681"/>
            <a:ext cx="6213710" cy="39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r>
              <a:rPr lang="en-US" sz="2400" err="1" smtClean="0">
                <a:solidFill>
                  <a:srgbClr val="0000CC"/>
                </a:solidFill>
              </a:rPr>
              <a:t>Ví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dụ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sz="2000" smtClean="0">
                <a:latin typeface=".VnTime" pitchFamily="34" charset="0"/>
              </a:rPr>
              <a:t>Ta </a:t>
            </a:r>
            <a:r>
              <a:rPr lang="en-US" sz="2000" err="1" smtClean="0">
                <a:latin typeface=".VnTime" pitchFamily="34" charset="0"/>
              </a:rPr>
              <a:t>xÐt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bµi</a:t>
            </a:r>
            <a:r>
              <a:rPr lang="en-US" sz="2000" smtClean="0">
                <a:latin typeface=".VnTime" pitchFamily="34" charset="0"/>
              </a:rPr>
              <a:t> : Max{f(</a:t>
            </a:r>
            <a:r>
              <a:rPr lang="en-US" sz="2000" i="1" smtClean="0">
                <a:latin typeface=".VnTime" pitchFamily="34" charset="0"/>
              </a:rPr>
              <a:t>x</a:t>
            </a:r>
            <a:r>
              <a:rPr lang="en-US" sz="2000" smtClean="0">
                <a:latin typeface=".VnTime" pitchFamily="34" charset="0"/>
              </a:rPr>
              <a:t>)/x                                 }</a:t>
            </a:r>
          </a:p>
          <a:p>
            <a:pPr>
              <a:lnSpc>
                <a:spcPct val="120000"/>
              </a:lnSpc>
              <a:buNone/>
            </a:pPr>
            <a:r>
              <a:rPr lang="en-US" sz="2000" smtClean="0">
                <a:latin typeface=".VnTime" pitchFamily="34" charset="0"/>
              </a:rPr>
              <a:t>   f(</a:t>
            </a:r>
            <a:r>
              <a:rPr lang="en-US" sz="2000" i="1" smtClean="0">
                <a:latin typeface=".VnTime" pitchFamily="34" charset="0"/>
              </a:rPr>
              <a:t>x</a:t>
            </a:r>
            <a:r>
              <a:rPr lang="en-US" sz="2000" smtClean="0">
                <a:latin typeface=".VnTime" pitchFamily="34" charset="0"/>
              </a:rPr>
              <a:t>) &gt;0 </a:t>
            </a:r>
            <a:r>
              <a:rPr lang="en-US" sz="2000" err="1" smtClean="0">
                <a:latin typeface=".VnTime" pitchFamily="34" charset="0"/>
              </a:rPr>
              <a:t>víi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mäi</a:t>
            </a:r>
            <a:r>
              <a:rPr lang="en-US" sz="2000" i="1" smtClean="0">
                <a:latin typeface=".VnTime" pitchFamily="34" charset="0"/>
              </a:rPr>
              <a:t> x </a:t>
            </a:r>
            <a:r>
              <a:rPr lang="en-US" sz="2000" err="1" smtClean="0">
                <a:latin typeface=".VnTime" pitchFamily="34" charset="0"/>
              </a:rPr>
              <a:t>thuéc</a:t>
            </a:r>
            <a:r>
              <a:rPr lang="en-US" sz="2000" smtClean="0">
                <a:latin typeface=".VnTime" pitchFamily="34" charset="0"/>
              </a:rPr>
              <a:t> M</a:t>
            </a:r>
          </a:p>
          <a:p>
            <a:pPr>
              <a:lnSpc>
                <a:spcPct val="120000"/>
              </a:lnSpc>
              <a:buNone/>
            </a:pPr>
            <a:r>
              <a:rPr lang="en-US" sz="2000" b="1" i="1" smtClean="0">
                <a:latin typeface=".VnTime" pitchFamily="34" charset="0"/>
              </a:rPr>
              <a:t>M· </a:t>
            </a:r>
            <a:r>
              <a:rPr lang="en-US" sz="2000" b="1" i="1" err="1" smtClean="0">
                <a:latin typeface=".VnTime" pitchFamily="34" charset="0"/>
              </a:rPr>
              <a:t>hãa</a:t>
            </a:r>
            <a:r>
              <a:rPr lang="en-US" sz="2000" b="1" i="1" smtClean="0">
                <a:latin typeface=".VnTime" pitchFamily="34" charset="0"/>
              </a:rPr>
              <a:t> </a:t>
            </a:r>
            <a:r>
              <a:rPr lang="en-US" sz="2000" b="1" i="1" err="1" smtClean="0">
                <a:latin typeface=".VnTime" pitchFamily="34" charset="0"/>
              </a:rPr>
              <a:t>nhÞ</a:t>
            </a:r>
            <a:r>
              <a:rPr lang="en-US" sz="2000" b="1" i="1" smtClean="0">
                <a:latin typeface=".VnTime" pitchFamily="34" charset="0"/>
              </a:rPr>
              <a:t> </a:t>
            </a:r>
            <a:r>
              <a:rPr lang="en-US" sz="2000" b="1" i="1" err="1" smtClean="0">
                <a:latin typeface=".VnTime" pitchFamily="34" charset="0"/>
              </a:rPr>
              <a:t>ph©n</a:t>
            </a:r>
            <a:endParaRPr lang="en-US" sz="2000" b="1" i="1" smtClean="0">
              <a:latin typeface=".VnTime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err="1" smtClean="0">
                <a:latin typeface=".VnTime" pitchFamily="34" charset="0"/>
              </a:rPr>
              <a:t>Mçi</a:t>
            </a:r>
            <a:r>
              <a:rPr lang="en-US" sz="2000" smtClean="0">
                <a:latin typeface=".VnTime" pitchFamily="34" charset="0"/>
              </a:rPr>
              <a:t>  </a:t>
            </a:r>
            <a:r>
              <a:rPr lang="en-US" sz="2000" b="1" i="1" smtClean="0">
                <a:latin typeface=".VnTime" pitchFamily="34" charset="0"/>
              </a:rPr>
              <a:t>x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trong</a:t>
            </a:r>
            <a:r>
              <a:rPr lang="en-US" sz="2000" smtClean="0">
                <a:latin typeface=".VnTime" pitchFamily="34" charset="0"/>
              </a:rPr>
              <a:t> M </a:t>
            </a:r>
            <a:r>
              <a:rPr lang="en-US" sz="2000" err="1" smtClean="0">
                <a:latin typeface=".VnTime" pitchFamily="34" charset="0"/>
              </a:rPr>
              <a:t>m</a:t>
            </a:r>
            <a:r>
              <a:rPr lang="en-US" sz="2000" smtClean="0">
                <a:latin typeface=".VnTime" pitchFamily="34" charset="0"/>
              </a:rPr>
              <a:t>· ho¸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NST/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x©u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nhÞ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ph©n</a:t>
            </a:r>
            <a:r>
              <a:rPr lang="en-US" sz="2000" smtClean="0">
                <a:latin typeface=".VnTime" pitchFamily="34" charset="0"/>
              </a:rPr>
              <a:t> z = (</a:t>
            </a:r>
            <a:r>
              <a:rPr lang="en-US" sz="2000" i="1" smtClean="0">
                <a:latin typeface=".VnTime" pitchFamily="34" charset="0"/>
              </a:rPr>
              <a:t>z</a:t>
            </a:r>
            <a:r>
              <a:rPr lang="en-US" sz="2000" i="1" baseline="-25000" smtClean="0">
                <a:latin typeface=".VnTime" pitchFamily="34" charset="0"/>
              </a:rPr>
              <a:t>1</a:t>
            </a:r>
            <a:r>
              <a:rPr lang="en-US" sz="2000" i="1" smtClean="0">
                <a:latin typeface=".VnTime" pitchFamily="34" charset="0"/>
              </a:rPr>
              <a:t>,...,</a:t>
            </a:r>
            <a:r>
              <a:rPr lang="en-US" sz="2000" i="1" err="1" smtClean="0">
                <a:latin typeface=".VnTime" pitchFamily="34" charset="0"/>
              </a:rPr>
              <a:t>z</a:t>
            </a:r>
            <a:r>
              <a:rPr lang="en-US" sz="2000" i="1" baseline="-25000" err="1" smtClean="0">
                <a:latin typeface=".VnTime" pitchFamily="34" charset="0"/>
              </a:rPr>
              <a:t>m</a:t>
            </a:r>
            <a:r>
              <a:rPr lang="en-US" sz="2000" smtClean="0">
                <a:latin typeface=".VnTime" pitchFamily="34" charset="0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000" smtClean="0">
                <a:latin typeface=".VnTime" pitchFamily="34" charset="0"/>
              </a:rPr>
              <a:t>	 </a:t>
            </a:r>
            <a:r>
              <a:rPr lang="en-US" sz="2000" err="1" smtClean="0">
                <a:latin typeface=".VnTime" pitchFamily="34" charset="0"/>
              </a:rPr>
              <a:t>mçi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i="1" err="1" smtClean="0">
                <a:latin typeface=".VnTime" pitchFamily="34" charset="0"/>
              </a:rPr>
              <a:t>z</a:t>
            </a:r>
            <a:r>
              <a:rPr lang="en-US" sz="2000" i="1" baseline="-25000" err="1" smtClean="0">
                <a:latin typeface=".VnTime" pitchFamily="34" charset="0"/>
              </a:rPr>
              <a:t>i</a:t>
            </a:r>
            <a:r>
              <a:rPr lang="en-US" sz="2000" smtClean="0">
                <a:latin typeface=".VnTime" pitchFamily="34" charset="0"/>
              </a:rPr>
              <a:t> ®­</a:t>
            </a:r>
            <a:r>
              <a:rPr lang="en-US" sz="2000" err="1" smtClean="0">
                <a:latin typeface=".VnTime" pitchFamily="34" charset="0"/>
              </a:rPr>
              <a:t>îc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gäi</a:t>
            </a:r>
            <a:r>
              <a:rPr lang="en-US" sz="2000" smtClean="0">
                <a:latin typeface=".VnTime" pitchFamily="34" charset="0"/>
              </a:rPr>
              <a:t> lµ </a:t>
            </a:r>
            <a:r>
              <a:rPr lang="en-US" sz="2000" err="1" smtClean="0">
                <a:latin typeface=".VnTime" pitchFamily="34" charset="0"/>
              </a:rPr>
              <a:t>mét</a:t>
            </a:r>
            <a:r>
              <a:rPr lang="en-US" sz="2000" smtClean="0">
                <a:latin typeface=".VnTime" pitchFamily="34" charset="0"/>
              </a:rPr>
              <a:t> gene.</a:t>
            </a:r>
          </a:p>
          <a:p>
            <a:pPr>
              <a:lnSpc>
                <a:spcPct val="120000"/>
              </a:lnSpc>
            </a:pPr>
            <a:r>
              <a:rPr lang="en-US" sz="2000" err="1" smtClean="0">
                <a:latin typeface=".VnTime" pitchFamily="34" charset="0"/>
              </a:rPr>
              <a:t>NÕu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sai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sè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mçi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biÕn</a:t>
            </a:r>
            <a:r>
              <a:rPr lang="en-US" sz="2000" smtClean="0">
                <a:latin typeface=".VnTime" pitchFamily="34" charset="0"/>
              </a:rPr>
              <a:t> lµ </a:t>
            </a:r>
            <a:r>
              <a:rPr lang="en-US" sz="2000" i="1" smtClean="0">
                <a:latin typeface=".VnTime" pitchFamily="34" charset="0"/>
              </a:rPr>
              <a:t>10</a:t>
            </a:r>
            <a:r>
              <a:rPr lang="en-US" sz="2000" i="1" baseline="30000" smtClean="0">
                <a:latin typeface=".VnTime" pitchFamily="34" charset="0"/>
              </a:rPr>
              <a:t>-p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th</a:t>
            </a:r>
            <a:r>
              <a:rPr lang="en-US" sz="2000" smtClean="0">
                <a:latin typeface=".VnTime" pitchFamily="34" charset="0"/>
              </a:rPr>
              <a:t>× </a:t>
            </a:r>
            <a:r>
              <a:rPr lang="en-US" sz="2000" err="1" smtClean="0">
                <a:latin typeface=".VnTime" pitchFamily="34" charset="0"/>
              </a:rPr>
              <a:t>chia</a:t>
            </a:r>
            <a:r>
              <a:rPr lang="en-US" sz="2000" smtClean="0">
                <a:latin typeface=".VnTime" pitchFamily="34" charset="0"/>
              </a:rPr>
              <a:t> [</a:t>
            </a:r>
            <a:r>
              <a:rPr lang="en-US" sz="2000" i="1" err="1" smtClean="0">
                <a:latin typeface=".VnTime" pitchFamily="34" charset="0"/>
              </a:rPr>
              <a:t>a</a:t>
            </a:r>
            <a:r>
              <a:rPr lang="en-US" sz="2000" i="1" baseline="-25000" err="1" smtClean="0">
                <a:latin typeface=".VnTime" pitchFamily="34" charset="0"/>
              </a:rPr>
              <a:t>i</a:t>
            </a:r>
            <a:r>
              <a:rPr lang="en-US" sz="2000" i="1" err="1" smtClean="0">
                <a:latin typeface=".VnTime" pitchFamily="34" charset="0"/>
              </a:rPr>
              <a:t>,b</a:t>
            </a:r>
            <a:r>
              <a:rPr lang="en-US" sz="2000" i="1" baseline="-25000" err="1" smtClean="0">
                <a:latin typeface=".VnTime" pitchFamily="34" charset="0"/>
              </a:rPr>
              <a:t>i</a:t>
            </a:r>
            <a:r>
              <a:rPr lang="en-US" sz="2000" smtClean="0">
                <a:latin typeface=".VnTime" pitchFamily="34" charset="0"/>
              </a:rPr>
              <a:t>] </a:t>
            </a:r>
            <a:r>
              <a:rPr lang="en-US" sz="2000" err="1" smtClean="0">
                <a:latin typeface=".VnTime" pitchFamily="34" charset="0"/>
              </a:rPr>
              <a:t>thµnh</a:t>
            </a:r>
            <a:r>
              <a:rPr lang="en-US" sz="2000" smtClean="0">
                <a:latin typeface=".VnTime" pitchFamily="34" charset="0"/>
              </a:rPr>
              <a:t>  (</a:t>
            </a:r>
            <a:r>
              <a:rPr lang="en-US" sz="2000" i="1" smtClean="0">
                <a:latin typeface=".VnTime" pitchFamily="34" charset="0"/>
              </a:rPr>
              <a:t>b</a:t>
            </a:r>
            <a:r>
              <a:rPr lang="en-US" sz="2000" i="1" baseline="-25000" smtClean="0">
                <a:latin typeface=".VnTime" pitchFamily="34" charset="0"/>
              </a:rPr>
              <a:t>i</a:t>
            </a:r>
            <a:r>
              <a:rPr lang="en-US" sz="2000" i="1" smtClean="0">
                <a:latin typeface=".VnTime" pitchFamily="34" charset="0"/>
              </a:rPr>
              <a:t> - </a:t>
            </a:r>
            <a:r>
              <a:rPr lang="en-US" sz="2000" i="1" err="1" smtClean="0">
                <a:latin typeface=".VnTime" pitchFamily="34" charset="0"/>
              </a:rPr>
              <a:t>a</a:t>
            </a:r>
            <a:r>
              <a:rPr lang="en-US" sz="2000" i="1" baseline="-25000" err="1" smtClean="0">
                <a:latin typeface=".VnTime" pitchFamily="34" charset="0"/>
              </a:rPr>
              <a:t>i</a:t>
            </a:r>
            <a:r>
              <a:rPr lang="en-US" sz="2000" smtClean="0">
                <a:latin typeface=".VnTime" pitchFamily="34" charset="0"/>
              </a:rPr>
              <a:t>)</a:t>
            </a:r>
            <a:r>
              <a:rPr lang="en-US" sz="2000" i="1" smtClean="0">
                <a:latin typeface=".VnTime" pitchFamily="34" charset="0"/>
              </a:rPr>
              <a:t>10</a:t>
            </a:r>
            <a:r>
              <a:rPr lang="en-US" sz="2000" i="1" baseline="30000" smtClean="0">
                <a:latin typeface=".VnTime" pitchFamily="34" charset="0"/>
              </a:rPr>
              <a:t>p</a:t>
            </a:r>
            <a:r>
              <a:rPr lang="en-US" sz="2000" i="1" smtClean="0">
                <a:latin typeface=".VnTime" pitchFamily="34" charset="0"/>
              </a:rPr>
              <a:t> </a:t>
            </a:r>
            <a:r>
              <a:rPr lang="en-US" sz="2000" smtClean="0">
                <a:latin typeface=".VnTime" pitchFamily="34" charset="0"/>
              </a:rPr>
              <a:t> ®o¹n </a:t>
            </a:r>
            <a:r>
              <a:rPr lang="en-US" sz="2000" err="1" smtClean="0">
                <a:latin typeface=".VnTime" pitchFamily="34" charset="0"/>
              </a:rPr>
              <a:t>b»ng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nhau</a:t>
            </a:r>
            <a:endParaRPr lang="en-US" sz="2000" smtClean="0">
              <a:latin typeface=".VnTime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smtClean="0">
                <a:latin typeface=".VnTime" pitchFamily="34" charset="0"/>
              </a:rPr>
              <a:t> mi lµ </a:t>
            </a:r>
            <a:r>
              <a:rPr lang="en-US" sz="2000" err="1" smtClean="0">
                <a:latin typeface=".VnTime" pitchFamily="34" charset="0"/>
              </a:rPr>
              <a:t>sè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nhá</a:t>
            </a:r>
            <a:r>
              <a:rPr lang="en-US" sz="2000" smtClean="0">
                <a:latin typeface=".VnTime" pitchFamily="34" charset="0"/>
              </a:rPr>
              <a:t> </a:t>
            </a:r>
            <a:r>
              <a:rPr lang="en-US" sz="2000" err="1" smtClean="0">
                <a:latin typeface=".VnTime" pitchFamily="34" charset="0"/>
              </a:rPr>
              <a:t>nhÊt</a:t>
            </a:r>
            <a:r>
              <a:rPr lang="en-US" sz="2000" smtClean="0">
                <a:latin typeface=".VnTime" pitchFamily="34" charset="0"/>
              </a:rPr>
              <a:t> ®Ó (</a:t>
            </a:r>
            <a:r>
              <a:rPr lang="en-US" sz="2000" i="1" smtClean="0">
                <a:latin typeface=".VnTime" pitchFamily="34" charset="0"/>
              </a:rPr>
              <a:t>b</a:t>
            </a:r>
            <a:r>
              <a:rPr lang="en-US" sz="2000" i="1" baseline="-25000" smtClean="0">
                <a:latin typeface=".VnTime" pitchFamily="34" charset="0"/>
              </a:rPr>
              <a:t>i</a:t>
            </a:r>
            <a:r>
              <a:rPr lang="en-US" sz="2000" i="1" smtClean="0">
                <a:latin typeface=".VnTime" pitchFamily="34" charset="0"/>
              </a:rPr>
              <a:t> - </a:t>
            </a:r>
            <a:r>
              <a:rPr lang="en-US" sz="2000" i="1" err="1" smtClean="0">
                <a:latin typeface=".VnTime" pitchFamily="34" charset="0"/>
              </a:rPr>
              <a:t>a</a:t>
            </a:r>
            <a:r>
              <a:rPr lang="en-US" sz="2000" i="1" baseline="-25000" err="1" smtClean="0">
                <a:latin typeface=".VnTime" pitchFamily="34" charset="0"/>
              </a:rPr>
              <a:t>i</a:t>
            </a:r>
            <a:r>
              <a:rPr lang="en-US" sz="2000" smtClean="0">
                <a:latin typeface=".VnTime" pitchFamily="34" charset="0"/>
              </a:rPr>
              <a:t>)</a:t>
            </a:r>
            <a:r>
              <a:rPr lang="en-US" sz="2000" i="1" smtClean="0">
                <a:latin typeface=".VnTime" pitchFamily="34" charset="0"/>
              </a:rPr>
              <a:t>10</a:t>
            </a:r>
            <a:r>
              <a:rPr lang="en-US" sz="2000" i="1" baseline="30000" smtClean="0">
                <a:latin typeface=".VnTime" pitchFamily="34" charset="0"/>
              </a:rPr>
              <a:t>p</a:t>
            </a:r>
            <a:r>
              <a:rPr lang="en-US" sz="2000" i="1" smtClean="0">
                <a:latin typeface=".VnTime" pitchFamily="34" charset="0"/>
              </a:rPr>
              <a:t> </a:t>
            </a:r>
            <a:r>
              <a:rPr lang="en-US" sz="2000" i="1" smtClean="0">
                <a:latin typeface="Times New Roman"/>
                <a:cs typeface="Times New Roman"/>
              </a:rPr>
              <a:t>≤ 2</a:t>
            </a:r>
            <a:r>
              <a:rPr lang="en-US" sz="2000" i="1" baseline="30000" smtClean="0">
                <a:latin typeface="Times New Roman"/>
                <a:cs typeface="Times New Roman"/>
              </a:rPr>
              <a:t>mi</a:t>
            </a:r>
            <a:r>
              <a:rPr lang="en-US" sz="2000" i="1" smtClean="0">
                <a:latin typeface="Times New Roman"/>
                <a:cs typeface="Times New Roman"/>
              </a:rPr>
              <a:t> -1 </a:t>
            </a:r>
            <a:r>
              <a:rPr lang="en-US" sz="2000" smtClean="0">
                <a:latin typeface="Times New Roman"/>
                <a:cs typeface="Times New Roman"/>
              </a:rPr>
              <a:t>, </a:t>
            </a:r>
            <a:r>
              <a:rPr lang="en-US" sz="2000" i="1" smtClean="0">
                <a:latin typeface=".VnTime" pitchFamily="34" charset="0"/>
                <a:cs typeface="Times New Roman"/>
              </a:rPr>
              <a:t>x </a:t>
            </a:r>
            <a:r>
              <a:rPr lang="en-US" sz="2000" smtClean="0">
                <a:latin typeface=".VnTime" pitchFamily="34" charset="0"/>
                <a:cs typeface="Times New Roman"/>
              </a:rPr>
              <a:t>®­</a:t>
            </a:r>
            <a:r>
              <a:rPr lang="en-US" sz="2000" err="1" smtClean="0">
                <a:latin typeface=".VnTime" pitchFamily="34" charset="0"/>
                <a:cs typeface="Times New Roman"/>
              </a:rPr>
              <a:t>îc</a:t>
            </a:r>
            <a:r>
              <a:rPr lang="en-US" sz="2000" smtClean="0">
                <a:latin typeface=".VnTime" pitchFamily="34" charset="0"/>
                <a:cs typeface="Times New Roman"/>
              </a:rPr>
              <a:t> m· </a:t>
            </a:r>
            <a:r>
              <a:rPr lang="en-US" sz="2000" err="1" smtClean="0">
                <a:latin typeface=".VnTime" pitchFamily="34" charset="0"/>
                <a:cs typeface="Times New Roman"/>
              </a:rPr>
              <a:t>thµnh</a:t>
            </a:r>
            <a:r>
              <a:rPr lang="en-US" sz="2000" smtClean="0">
                <a:latin typeface=".VnTime" pitchFamily="34" charset="0"/>
                <a:cs typeface="Times New Roman"/>
              </a:rPr>
              <a:t> </a:t>
            </a:r>
            <a:r>
              <a:rPr lang="en-US" sz="2000" err="1" smtClean="0">
                <a:latin typeface=".VnTime" pitchFamily="34" charset="0"/>
                <a:cs typeface="Times New Roman"/>
              </a:rPr>
              <a:t>x©u</a:t>
            </a:r>
            <a:r>
              <a:rPr lang="en-US" sz="2000" smtClean="0">
                <a:latin typeface=".VnTime" pitchFamily="34" charset="0"/>
                <a:cs typeface="Times New Roman"/>
              </a:rPr>
              <a:t> ®é </a:t>
            </a:r>
            <a:r>
              <a:rPr lang="en-US" sz="2000" err="1" smtClean="0">
                <a:latin typeface=".VnTime" pitchFamily="34" charset="0"/>
                <a:cs typeface="Times New Roman"/>
              </a:rPr>
              <a:t>dµi</a:t>
            </a:r>
            <a:r>
              <a:rPr lang="en-US" sz="2000" smtClean="0">
                <a:latin typeface=".VnTime" pitchFamily="34" charset="0"/>
                <a:cs typeface="Times New Roman"/>
              </a:rPr>
              <a:t> </a:t>
            </a:r>
            <a:r>
              <a:rPr lang="en-US" sz="2000" i="1" smtClean="0">
                <a:latin typeface=".VnTime" pitchFamily="34" charset="0"/>
                <a:cs typeface="Times New Roman"/>
              </a:rPr>
              <a:t>m</a:t>
            </a:r>
            <a:r>
              <a:rPr lang="en-US" sz="2000" i="1" baseline="-25000" smtClean="0">
                <a:latin typeface=".VnTime" pitchFamily="34" charset="0"/>
                <a:cs typeface="Times New Roman"/>
              </a:rPr>
              <a:t>i</a:t>
            </a:r>
            <a:endParaRPr lang="en-US" sz="2000" i="1" baseline="-25000" smtClean="0">
              <a:latin typeface=".VnTime" pitchFamily="34" charset="0"/>
            </a:endParaRPr>
          </a:p>
          <a:p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1828800"/>
          <a:ext cx="21082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3" imgW="1422360" imgH="431640" progId="Equation.3">
                  <p:embed/>
                </p:oleObj>
              </mc:Choice>
              <mc:Fallback>
                <p:oleObj name="Equation" r:id="rId3" imgW="14223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1082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457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7854696" cy="44196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?:  DSS,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…</a:t>
            </a:r>
          </a:p>
          <a:p>
            <a:pPr algn="l">
              <a:lnSpc>
                <a:spcPct val="130000"/>
              </a:lnSpc>
            </a:pPr>
            <a:r>
              <a:rPr lang="en-US" sz="2800" dirty="0" smtClean="0"/>
              <a:t>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5DA40-3501-4E8F-9384-EB0392755B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644" y="2024063"/>
            <a:ext cx="6873756" cy="465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03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err="1" smtClean="0">
                <a:latin typeface=".VnTime" pitchFamily="34" charset="0"/>
              </a:rPr>
              <a:t>Thñ</a:t>
            </a:r>
            <a:r>
              <a:rPr lang="en-US" sz="2800" smtClean="0">
                <a:latin typeface=".VnTime" pitchFamily="34" charset="0"/>
              </a:rPr>
              <a:t> </a:t>
            </a:r>
            <a:r>
              <a:rPr lang="en-US" sz="2800" err="1" smtClean="0">
                <a:latin typeface=".VnTime" pitchFamily="34" charset="0"/>
              </a:rPr>
              <a:t>tôc</a:t>
            </a:r>
            <a:r>
              <a:rPr lang="en-US" sz="2800" smtClean="0">
                <a:latin typeface=".VnTime" pitchFamily="34" charset="0"/>
              </a:rPr>
              <a:t> </a:t>
            </a:r>
            <a:r>
              <a:rPr lang="en-US" sz="2800" err="1" smtClean="0">
                <a:latin typeface=".VnTime" pitchFamily="34" charset="0"/>
              </a:rPr>
              <a:t>chän</a:t>
            </a:r>
            <a:r>
              <a:rPr lang="en-US" sz="2800" smtClean="0">
                <a:latin typeface=".VnTime" pitchFamily="34" charset="0"/>
              </a:rPr>
              <a:t> </a:t>
            </a:r>
            <a:r>
              <a:rPr lang="en-US" sz="2800" err="1" smtClean="0">
                <a:latin typeface=".VnTime" pitchFamily="34" charset="0"/>
              </a:rPr>
              <a:t>läc</a:t>
            </a:r>
            <a:r>
              <a:rPr lang="en-US" sz="2800" b="1" i="1" smtClean="0">
                <a:latin typeface=".VnTime" pitchFamily="34" charset="0"/>
              </a:rPr>
              <a:t/>
            </a:r>
            <a:br>
              <a:rPr lang="en-US" sz="2800" b="1" i="1" smtClean="0">
                <a:latin typeface=".VnTime" pitchFamily="34" charset="0"/>
              </a:rPr>
            </a:br>
            <a:endParaRPr lang="en-US" sz="2800">
              <a:latin typeface=".VnTime" pitchFamily="34" charset="0"/>
            </a:endParaRPr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7957" y="1319470"/>
            <a:ext cx="7659243" cy="38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961" y="1514285"/>
            <a:ext cx="8539039" cy="400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3961" y="1514285"/>
            <a:ext cx="8539039" cy="400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>
            <a:normAutofit/>
          </a:bodyPr>
          <a:lstStyle/>
          <a:p>
            <a:pPr algn="ctr"/>
            <a:r>
              <a:rPr lang="fr-FR" sz="2800" err="1" smtClean="0">
                <a:latin typeface=".VnTime" pitchFamily="34" charset="0"/>
              </a:rPr>
              <a:t>Qu</a:t>
            </a:r>
            <a:r>
              <a:rPr lang="fr-FR" sz="2800" smtClean="0">
                <a:latin typeface=".VnTime" pitchFamily="34" charset="0"/>
              </a:rPr>
              <a:t>¸ </a:t>
            </a:r>
            <a:r>
              <a:rPr lang="fr-FR" sz="2800" err="1" smtClean="0">
                <a:latin typeface=".VnTime" pitchFamily="34" charset="0"/>
              </a:rPr>
              <a:t>tr×nh</a:t>
            </a:r>
            <a:r>
              <a:rPr lang="fr-FR" sz="2800" smtClean="0">
                <a:latin typeface=".VnTime" pitchFamily="34" charset="0"/>
              </a:rPr>
              <a:t> </a:t>
            </a:r>
            <a:r>
              <a:rPr lang="fr-FR" sz="2800" err="1" smtClean="0">
                <a:latin typeface=".VnTime" pitchFamily="34" charset="0"/>
              </a:rPr>
              <a:t>t¸i</a:t>
            </a:r>
            <a:r>
              <a:rPr lang="fr-FR" sz="2800" smtClean="0">
                <a:latin typeface=".VnTime" pitchFamily="34" charset="0"/>
              </a:rPr>
              <a:t> </a:t>
            </a:r>
            <a:r>
              <a:rPr lang="fr-FR" sz="2800" err="1" smtClean="0">
                <a:latin typeface=".VnTime" pitchFamily="34" charset="0"/>
              </a:rPr>
              <a:t>t¹o</a:t>
            </a:r>
            <a:endParaRPr lang="en-US" sz="2800">
              <a:latin typeface=".VnTime" pitchFamily="34" charset="0"/>
            </a:endParaRPr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3605" y="1828800"/>
            <a:ext cx="744161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err="1" smtClean="0">
                <a:latin typeface=".VnTime" pitchFamily="34" charset="0"/>
              </a:rPr>
              <a:t>Thñ</a:t>
            </a:r>
            <a:r>
              <a:rPr lang="fr-FR" sz="2800" smtClean="0">
                <a:latin typeface=".VnTime" pitchFamily="34" charset="0"/>
              </a:rPr>
              <a:t> </a:t>
            </a:r>
            <a:r>
              <a:rPr lang="fr-FR" sz="2800" err="1" smtClean="0">
                <a:latin typeface=".VnTime" pitchFamily="34" charset="0"/>
              </a:rPr>
              <a:t>tôc</a:t>
            </a:r>
            <a:r>
              <a:rPr lang="fr-FR" sz="2800" smtClean="0">
                <a:latin typeface=".VnTime" pitchFamily="34" charset="0"/>
              </a:rPr>
              <a:t> </a:t>
            </a:r>
            <a:r>
              <a:rPr lang="fr-FR" sz="2800" err="1" smtClean="0">
                <a:latin typeface=".VnTime" pitchFamily="34" charset="0"/>
              </a:rPr>
              <a:t>t¸i</a:t>
            </a:r>
            <a:r>
              <a:rPr lang="fr-FR" sz="2800" smtClean="0">
                <a:latin typeface=".VnTime" pitchFamily="34" charset="0"/>
              </a:rPr>
              <a:t> </a:t>
            </a:r>
            <a:r>
              <a:rPr lang="fr-FR" sz="2800" err="1" smtClean="0">
                <a:latin typeface=".VnTime" pitchFamily="34" charset="0"/>
              </a:rPr>
              <a:t>t¹o</a:t>
            </a:r>
            <a:endParaRPr lang="en-US" sz="2800">
              <a:latin typeface=".VnTime" pitchFamily="34" charset="0"/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1928" y="1371600"/>
            <a:ext cx="8221072" cy="48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err="1" smtClean="0">
                <a:latin typeface=".VnTime" pitchFamily="34" charset="0"/>
              </a:rPr>
              <a:t>Sù</a:t>
            </a:r>
            <a:r>
              <a:rPr lang="fr-FR" sz="2800" smtClean="0">
                <a:latin typeface=".VnTime" pitchFamily="34" charset="0"/>
              </a:rPr>
              <a:t> </a:t>
            </a:r>
            <a:r>
              <a:rPr lang="fr-FR" sz="2800" err="1" smtClean="0">
                <a:latin typeface=".VnTime" pitchFamily="34" charset="0"/>
              </a:rPr>
              <a:t>héi</a:t>
            </a:r>
            <a:r>
              <a:rPr lang="fr-FR" sz="2800" smtClean="0">
                <a:latin typeface=".VnTime" pitchFamily="34" charset="0"/>
              </a:rPr>
              <a:t> </a:t>
            </a:r>
            <a:r>
              <a:rPr lang="fr-FR" sz="2800" err="1" smtClean="0">
                <a:latin typeface=".VnTime" pitchFamily="34" charset="0"/>
              </a:rPr>
              <a:t>tô</a:t>
            </a:r>
            <a:r>
              <a:rPr lang="fr-FR" sz="2800" smtClean="0">
                <a:latin typeface=".VnTime" pitchFamily="34" charset="0"/>
              </a:rPr>
              <a:t> </a:t>
            </a:r>
            <a:r>
              <a:rPr lang="fr-FR" sz="2800" err="1" smtClean="0">
                <a:latin typeface=".VnTime" pitchFamily="34" charset="0"/>
              </a:rPr>
              <a:t>cña</a:t>
            </a:r>
            <a:r>
              <a:rPr lang="fr-FR" sz="2800" smtClean="0">
                <a:latin typeface=".VnTime" pitchFamily="34" charset="0"/>
              </a:rPr>
              <a:t> GA</a:t>
            </a:r>
            <a:endParaRPr lang="en-US" sz="2800">
              <a:latin typeface=".VnTim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smtClean="0">
                <a:latin typeface=".VnTime" pitchFamily="34" charset="0"/>
              </a:rPr>
              <a:t>§</a:t>
            </a:r>
            <a:r>
              <a:rPr lang="fr-FR" sz="2000" err="1" smtClean="0">
                <a:latin typeface=".VnTime" pitchFamily="34" charset="0"/>
              </a:rPr>
              <a:t>Þnh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lý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l­îc</a:t>
            </a:r>
            <a:r>
              <a:rPr lang="fr-FR" sz="2000" smtClean="0">
                <a:latin typeface=".VnTime" pitchFamily="34" charset="0"/>
              </a:rPr>
              <a:t> ®å </a:t>
            </a:r>
            <a:r>
              <a:rPr lang="fr-FR" sz="2000" err="1" smtClean="0">
                <a:latin typeface=".VnTime" pitchFamily="34" charset="0"/>
              </a:rPr>
              <a:t>chøng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minh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sù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héi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tô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theo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x¸c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suÊt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tíi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lêi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gi¶i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tèi</a:t>
            </a:r>
            <a:r>
              <a:rPr lang="fr-FR" sz="2000" smtClean="0">
                <a:latin typeface=".VnTime" pitchFamily="34" charset="0"/>
              </a:rPr>
              <a:t> ­u </a:t>
            </a:r>
            <a:r>
              <a:rPr lang="fr-FR" sz="2000" err="1" smtClean="0">
                <a:latin typeface=".VnTime" pitchFamily="34" charset="0"/>
              </a:rPr>
              <a:t>cña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bµi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to¸n</a:t>
            </a:r>
            <a:r>
              <a:rPr lang="fr-FR" sz="2000" smtClean="0">
                <a:latin typeface=".VnTime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fr-FR" sz="2000" smtClean="0">
                <a:latin typeface=".VnTime" pitchFamily="34" charset="0"/>
              </a:rPr>
              <a:t>VÒ </a:t>
            </a:r>
            <a:r>
              <a:rPr lang="fr-FR" sz="2000" err="1" smtClean="0">
                <a:latin typeface=".VnTime" pitchFamily="34" charset="0"/>
              </a:rPr>
              <a:t>mÆt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thùc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hµnh</a:t>
            </a:r>
            <a:r>
              <a:rPr lang="fr-FR" sz="2000" smtClean="0">
                <a:latin typeface=".VnTime" pitchFamily="34" charset="0"/>
              </a:rPr>
              <a:t>, </a:t>
            </a:r>
            <a:r>
              <a:rPr lang="fr-FR" sz="2000" err="1" smtClean="0">
                <a:latin typeface=".VnTime" pitchFamily="34" charset="0"/>
              </a:rPr>
              <a:t>gi¶i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thuËt</a:t>
            </a:r>
            <a:r>
              <a:rPr lang="fr-FR" sz="2000" smtClean="0">
                <a:latin typeface=".VnTime" pitchFamily="34" charset="0"/>
              </a:rPr>
              <a:t> di </a:t>
            </a:r>
            <a:r>
              <a:rPr lang="fr-FR" sz="2000" err="1" smtClean="0">
                <a:latin typeface=".VnTime" pitchFamily="34" charset="0"/>
              </a:rPr>
              <a:t>truyÒn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vÉn</a:t>
            </a:r>
            <a:r>
              <a:rPr lang="fr-FR" sz="2000" smtClean="0">
                <a:latin typeface=".VnTime" pitchFamily="34" charset="0"/>
              </a:rPr>
              <a:t> lµ </a:t>
            </a:r>
            <a:r>
              <a:rPr lang="fr-FR" sz="2000" err="1" smtClean="0">
                <a:latin typeface=".VnTime" pitchFamily="34" charset="0"/>
              </a:rPr>
              <a:t>mét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gi¶i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thuËt</a:t>
            </a:r>
            <a:r>
              <a:rPr lang="fr-FR" sz="2000" smtClean="0">
                <a:latin typeface=".VnTime" pitchFamily="34" charset="0"/>
              </a:rPr>
              <a:t> ®­</a:t>
            </a:r>
            <a:r>
              <a:rPr lang="fr-FR" sz="2000" err="1" smtClean="0">
                <a:latin typeface=".VnTime" pitchFamily="34" charset="0"/>
              </a:rPr>
              <a:t>îc</a:t>
            </a:r>
            <a:r>
              <a:rPr lang="fr-FR" sz="2000" smtClean="0">
                <a:latin typeface=".VnTime" pitchFamily="34" charset="0"/>
              </a:rPr>
              <a:t> ­a </a:t>
            </a:r>
            <a:r>
              <a:rPr lang="fr-FR" sz="2000" err="1" smtClean="0">
                <a:latin typeface=".VnTime" pitchFamily="34" charset="0"/>
              </a:rPr>
              <a:t>thÝch</a:t>
            </a:r>
            <a:r>
              <a:rPr lang="fr-FR" sz="2000" smtClean="0">
                <a:latin typeface=".VnTime" pitchFamily="34" charset="0"/>
              </a:rPr>
              <a:t> ®Ó </a:t>
            </a:r>
            <a:r>
              <a:rPr lang="fr-FR" sz="2000" err="1" smtClean="0">
                <a:latin typeface=".VnTime" pitchFamily="34" charset="0"/>
              </a:rPr>
              <a:t>gi¶i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c¸c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bµi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to¸n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khã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trong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thùc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tÕ</a:t>
            </a:r>
            <a:r>
              <a:rPr lang="fr-FR" sz="2000" smtClean="0">
                <a:latin typeface=".VnTime" pitchFamily="34" charset="0"/>
              </a:rPr>
              <a:t> vµ </a:t>
            </a:r>
            <a:r>
              <a:rPr lang="fr-FR" sz="2000" err="1" smtClean="0">
                <a:latin typeface=".VnTime" pitchFamily="34" charset="0"/>
              </a:rPr>
              <a:t>cho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lêi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gi¶i</a:t>
            </a:r>
            <a:r>
              <a:rPr lang="fr-FR" sz="2000" smtClean="0">
                <a:latin typeface=".VnTime" pitchFamily="34" charset="0"/>
              </a:rPr>
              <a:t> ®ñ </a:t>
            </a:r>
            <a:r>
              <a:rPr lang="fr-FR" sz="2000" err="1" smtClean="0">
                <a:latin typeface=".VnTime" pitchFamily="34" charset="0"/>
              </a:rPr>
              <a:t>tèt</a:t>
            </a:r>
            <a:r>
              <a:rPr lang="fr-FR" sz="2000" smtClean="0">
                <a:latin typeface=".VnTime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000" smtClean="0">
                <a:latin typeface=".VnTime" pitchFamily="34" charset="0"/>
              </a:rPr>
              <a:t>GA </a:t>
            </a:r>
            <a:r>
              <a:rPr lang="fr-FR" sz="2000" err="1" smtClean="0">
                <a:latin typeface=".VnTime" pitchFamily="34" charset="0"/>
              </a:rPr>
              <a:t>tá</a:t>
            </a:r>
            <a:r>
              <a:rPr lang="fr-FR" sz="2000" smtClean="0">
                <a:latin typeface=".VnTime" pitchFamily="34" charset="0"/>
              </a:rPr>
              <a:t> ra </a:t>
            </a:r>
            <a:r>
              <a:rPr lang="fr-FR" sz="2000" err="1" smtClean="0">
                <a:latin typeface=".VnTime" pitchFamily="34" charset="0"/>
              </a:rPr>
              <a:t>rÊt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hiÖu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qu</a:t>
            </a:r>
            <a:r>
              <a:rPr lang="fr-FR" sz="2000" smtClean="0">
                <a:latin typeface=".VnTime" pitchFamily="34" charset="0"/>
              </a:rPr>
              <a:t>¶ ®</a:t>
            </a:r>
            <a:r>
              <a:rPr lang="fr-FR" sz="2000" err="1" smtClean="0">
                <a:latin typeface=".VnTime" pitchFamily="34" charset="0"/>
              </a:rPr>
              <a:t>èi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víi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c¸c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bµi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to¸n</a:t>
            </a:r>
            <a:r>
              <a:rPr lang="fr-FR" sz="2000" smtClean="0">
                <a:latin typeface=".VnTime" pitchFamily="34" charset="0"/>
              </a:rPr>
              <a:t> mµ </a:t>
            </a:r>
            <a:r>
              <a:rPr lang="fr-FR" sz="2000" err="1" smtClean="0">
                <a:latin typeface=".VnTime" pitchFamily="34" charset="0"/>
              </a:rPr>
              <a:t>hµm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môc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tiªu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phøc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t¹p</a:t>
            </a:r>
            <a:r>
              <a:rPr lang="fr-FR" sz="2000" smtClean="0">
                <a:latin typeface=".VnTime" pitchFamily="34" charset="0"/>
              </a:rPr>
              <a:t>, </a:t>
            </a:r>
            <a:r>
              <a:rPr lang="fr-FR" sz="2000" err="1" smtClean="0">
                <a:latin typeface=".VnTime" pitchFamily="34" charset="0"/>
              </a:rPr>
              <a:t>cã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nhiÒu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cùc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trÞ</a:t>
            </a:r>
            <a:r>
              <a:rPr lang="fr-FR" sz="2000" smtClean="0">
                <a:latin typeface=".VnTime" pitchFamily="34" charset="0"/>
              </a:rPr>
              <a:t> ®</a:t>
            </a:r>
            <a:r>
              <a:rPr lang="fr-FR" sz="2000" err="1" smtClean="0">
                <a:latin typeface=".VnTime" pitchFamily="34" charset="0"/>
              </a:rPr>
              <a:t>Þa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ph­</a:t>
            </a:r>
            <a:r>
              <a:rPr lang="fr-FR" sz="2000" smtClean="0">
                <a:latin typeface=".VnTime" pitchFamily="34" charset="0"/>
              </a:rPr>
              <a:t>¬</a:t>
            </a:r>
            <a:r>
              <a:rPr lang="fr-FR" sz="2000" err="1" smtClean="0">
                <a:latin typeface=".VnTime" pitchFamily="34" charset="0"/>
              </a:rPr>
              <a:t>ng</a:t>
            </a:r>
            <a:r>
              <a:rPr lang="fr-FR" sz="2000" smtClean="0">
                <a:latin typeface=".VnTime" pitchFamily="34" charset="0"/>
              </a:rPr>
              <a:t> vµ </a:t>
            </a:r>
            <a:r>
              <a:rPr lang="fr-FR" sz="2000" err="1" smtClean="0">
                <a:latin typeface=".VnTime" pitchFamily="34" charset="0"/>
              </a:rPr>
              <a:t>kh«ng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tr¬n</a:t>
            </a:r>
            <a:r>
              <a:rPr lang="fr-FR" sz="2000" smtClean="0">
                <a:latin typeface=".VnTime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000" smtClean="0">
                <a:latin typeface=".VnTime" pitchFamily="34" charset="0"/>
              </a:rPr>
              <a:t>  §</a:t>
            </a:r>
            <a:r>
              <a:rPr lang="fr-FR" sz="2000" err="1" smtClean="0">
                <a:latin typeface=".VnTime" pitchFamily="34" charset="0"/>
              </a:rPr>
              <a:t>èi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víi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c¸c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bµi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to¸n</a:t>
            </a:r>
            <a:r>
              <a:rPr lang="fr-FR" sz="2000" smtClean="0">
                <a:latin typeface=".VnTime" pitchFamily="34" charset="0"/>
              </a:rPr>
              <a:t> ®· </a:t>
            </a:r>
            <a:r>
              <a:rPr lang="fr-FR" sz="2000" err="1" smtClean="0">
                <a:latin typeface=".VnTime" pitchFamily="34" charset="0"/>
              </a:rPr>
              <a:t>cã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ph­</a:t>
            </a:r>
            <a:r>
              <a:rPr lang="fr-FR" sz="2000" smtClean="0">
                <a:latin typeface=".VnTime" pitchFamily="34" charset="0"/>
              </a:rPr>
              <a:t>¬</a:t>
            </a:r>
            <a:r>
              <a:rPr lang="fr-FR" sz="2000" err="1" smtClean="0">
                <a:latin typeface=".VnTime" pitchFamily="34" charset="0"/>
              </a:rPr>
              <a:t>ng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ph¸p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gi¶i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tèt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b»ng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ph­</a:t>
            </a:r>
            <a:r>
              <a:rPr lang="fr-FR" sz="2000" smtClean="0">
                <a:latin typeface=".VnTime" pitchFamily="34" charset="0"/>
              </a:rPr>
              <a:t>¬</a:t>
            </a:r>
            <a:r>
              <a:rPr lang="fr-FR" sz="2000" err="1" smtClean="0">
                <a:latin typeface=".VnTime" pitchFamily="34" charset="0"/>
              </a:rPr>
              <a:t>ng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ph¸p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truyÒn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thèng</a:t>
            </a:r>
            <a:r>
              <a:rPr lang="fr-FR" sz="2000" smtClean="0">
                <a:latin typeface=".VnTime" pitchFamily="34" charset="0"/>
              </a:rPr>
              <a:t> th× GA </a:t>
            </a:r>
            <a:r>
              <a:rPr lang="fr-FR" sz="2000" err="1" smtClean="0">
                <a:latin typeface=".VnTime" pitchFamily="34" charset="0"/>
              </a:rPr>
              <a:t>vÉn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kÐm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hiªô</a:t>
            </a:r>
            <a:r>
              <a:rPr lang="fr-FR" sz="2000" smtClean="0">
                <a:latin typeface=".VnTime" pitchFamily="34" charset="0"/>
              </a:rPr>
              <a:t> </a:t>
            </a:r>
            <a:r>
              <a:rPr lang="fr-FR" sz="2000" err="1" smtClean="0">
                <a:latin typeface=".VnTime" pitchFamily="34" charset="0"/>
              </a:rPr>
              <a:t>qu</a:t>
            </a:r>
            <a:r>
              <a:rPr lang="fr-FR" sz="2000" smtClean="0">
                <a:latin typeface=".VnTime" pitchFamily="34" charset="0"/>
              </a:rPr>
              <a:t>¶ </a:t>
            </a:r>
            <a:r>
              <a:rPr lang="fr-FR" sz="2000" err="1" smtClean="0">
                <a:latin typeface=".VnTime" pitchFamily="34" charset="0"/>
              </a:rPr>
              <a:t>h¬n</a:t>
            </a:r>
            <a:endParaRPr lang="en-US" sz="2000">
              <a:latin typeface=".VnTim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fr-FR" sz="3200" err="1" smtClean="0">
                <a:latin typeface=".VnTime" pitchFamily="34" charset="0"/>
              </a:rPr>
              <a:t>BiÔu</a:t>
            </a:r>
            <a:r>
              <a:rPr lang="fr-FR" sz="3200" smtClean="0">
                <a:latin typeface=".VnTime" pitchFamily="34" charset="0"/>
              </a:rPr>
              <a:t> </a:t>
            </a:r>
            <a:r>
              <a:rPr lang="fr-FR" sz="3200" err="1" smtClean="0">
                <a:latin typeface=".VnTime" pitchFamily="34" charset="0"/>
              </a:rPr>
              <a:t>diÔn</a:t>
            </a:r>
            <a:r>
              <a:rPr lang="fr-FR" sz="3200" smtClean="0">
                <a:latin typeface=".VnTime" pitchFamily="34" charset="0"/>
              </a:rPr>
              <a:t> </a:t>
            </a:r>
            <a:r>
              <a:rPr lang="fr-FR" sz="3200" err="1" smtClean="0">
                <a:latin typeface=".VnTime" pitchFamily="34" charset="0"/>
              </a:rPr>
              <a:t>b»ng</a:t>
            </a:r>
            <a:r>
              <a:rPr lang="fr-FR" sz="3200" smtClean="0">
                <a:latin typeface=".VnTime" pitchFamily="34" charset="0"/>
              </a:rPr>
              <a:t> </a:t>
            </a:r>
            <a:r>
              <a:rPr lang="fr-FR" sz="3200" err="1" smtClean="0">
                <a:latin typeface=".VnTime" pitchFamily="34" charset="0"/>
              </a:rPr>
              <a:t>vÐc</a:t>
            </a:r>
            <a:r>
              <a:rPr lang="fr-FR" sz="3200" smtClean="0">
                <a:latin typeface=".VnTime" pitchFamily="34" charset="0"/>
              </a:rPr>
              <a:t> t¬ </a:t>
            </a:r>
            <a:r>
              <a:rPr lang="fr-FR" sz="3200" err="1" smtClean="0">
                <a:latin typeface=".VnTime" pitchFamily="34" charset="0"/>
              </a:rPr>
              <a:t>sè</a:t>
            </a:r>
            <a:r>
              <a:rPr lang="fr-FR" sz="3200" smtClean="0">
                <a:latin typeface=".VnTime" pitchFamily="34" charset="0"/>
              </a:rPr>
              <a:t> </a:t>
            </a:r>
            <a:r>
              <a:rPr lang="fr-FR" sz="3200" err="1" smtClean="0">
                <a:latin typeface=".VnTime" pitchFamily="34" charset="0"/>
              </a:rPr>
              <a:t>thùc</a:t>
            </a:r>
            <a:endParaRPr lang="en-US" sz="3200">
              <a:latin typeface=".VnTime" pitchFamily="34" charset="0"/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1842" y="2097880"/>
            <a:ext cx="6739959" cy="354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199876"/>
            <a:ext cx="6477000" cy="412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Phương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pháp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tối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ưu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đàn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kiến</a:t>
            </a:r>
            <a:r>
              <a:rPr lang="en-US" sz="2400" smtClean="0">
                <a:solidFill>
                  <a:srgbClr val="0000CC"/>
                </a:solidFill>
              </a:rPr>
              <a:t> (ACO)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000" smtClean="0"/>
              <a:t>ACO </a:t>
            </a:r>
            <a:r>
              <a:rPr lang="en-US" sz="2000" err="1" smtClean="0"/>
              <a:t>mô</a:t>
            </a:r>
            <a:r>
              <a:rPr lang="en-US" sz="2000" smtClean="0"/>
              <a:t> </a:t>
            </a:r>
            <a:r>
              <a:rPr lang="en-US" sz="2000" err="1" smtClean="0"/>
              <a:t>phỏng</a:t>
            </a:r>
            <a:r>
              <a:rPr lang="en-US" sz="2000" smtClean="0"/>
              <a:t>  </a:t>
            </a:r>
            <a:r>
              <a:rPr lang="en-US" sz="2000" err="1" smtClean="0"/>
              <a:t>cách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đường</a:t>
            </a:r>
            <a:r>
              <a:rPr lang="en-US" sz="2000" smtClean="0"/>
              <a:t> </a:t>
            </a:r>
            <a:r>
              <a:rPr lang="en-US" sz="2000" err="1" smtClean="0"/>
              <a:t>đi</a:t>
            </a:r>
            <a:r>
              <a:rPr lang="en-US" sz="2000" smtClean="0"/>
              <a:t> </a:t>
            </a:r>
            <a:r>
              <a:rPr lang="en-US" sz="2000" err="1" smtClean="0"/>
              <a:t>ngắn</a:t>
            </a:r>
            <a:r>
              <a:rPr lang="en-US" sz="2000" smtClean="0"/>
              <a:t> </a:t>
            </a:r>
            <a:r>
              <a:rPr lang="en-US" sz="2000" err="1" smtClean="0"/>
              <a:t>nhất</a:t>
            </a:r>
            <a:r>
              <a:rPr lang="en-US" sz="2000" smtClean="0"/>
              <a:t> </a:t>
            </a:r>
            <a:r>
              <a:rPr lang="en-US" sz="2000" err="1" smtClean="0"/>
              <a:t>của</a:t>
            </a:r>
            <a:r>
              <a:rPr lang="en-US" sz="2000" smtClean="0"/>
              <a:t> </a:t>
            </a:r>
            <a:r>
              <a:rPr lang="en-US" sz="2000" err="1" smtClean="0"/>
              <a:t>kiến</a:t>
            </a:r>
            <a:r>
              <a:rPr lang="en-US" sz="2000" smtClean="0"/>
              <a:t> </a:t>
            </a:r>
            <a:r>
              <a:rPr lang="en-US" sz="2000" err="1" smtClean="0"/>
              <a:t>tự</a:t>
            </a:r>
            <a:r>
              <a:rPr lang="en-US" sz="2000" smtClean="0"/>
              <a:t> </a:t>
            </a:r>
            <a:r>
              <a:rPr lang="en-US" sz="2000" err="1" smtClean="0"/>
              <a:t>nhiên</a:t>
            </a:r>
            <a:r>
              <a:rPr lang="en-US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err="1" smtClean="0"/>
              <a:t>Trên</a:t>
            </a:r>
            <a:r>
              <a:rPr lang="en-US" sz="2000" smtClean="0"/>
              <a:t> </a:t>
            </a:r>
            <a:r>
              <a:rPr lang="en-US" sz="2000" err="1" smtClean="0"/>
              <a:t>đường</a:t>
            </a:r>
            <a:r>
              <a:rPr lang="en-US" sz="2000" smtClean="0"/>
              <a:t> </a:t>
            </a:r>
            <a:r>
              <a:rPr lang="en-US" sz="2000" err="1" smtClean="0"/>
              <a:t>đi</a:t>
            </a:r>
            <a:r>
              <a:rPr lang="en-US" sz="2000" smtClean="0"/>
              <a:t>, </a:t>
            </a:r>
            <a:r>
              <a:rPr lang="en-US" sz="2000" err="1" smtClean="0"/>
              <a:t>kiến</a:t>
            </a:r>
            <a:r>
              <a:rPr lang="en-US" sz="2000" smtClean="0"/>
              <a:t> </a:t>
            </a:r>
            <a:r>
              <a:rPr lang="en-US" sz="2000" err="1" smtClean="0"/>
              <a:t>rải</a:t>
            </a:r>
            <a:r>
              <a:rPr lang="en-US" sz="2000" smtClean="0"/>
              <a:t> </a:t>
            </a:r>
            <a:r>
              <a:rPr lang="en-US" sz="2000" err="1" smtClean="0"/>
              <a:t>vết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 (pheromone)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dựa</a:t>
            </a:r>
            <a:r>
              <a:rPr lang="en-US" sz="2000" smtClean="0"/>
              <a:t> </a:t>
            </a:r>
            <a:r>
              <a:rPr lang="en-US" sz="2000" err="1" smtClean="0"/>
              <a:t>trên</a:t>
            </a:r>
            <a:r>
              <a:rPr lang="en-US" sz="2000" smtClean="0"/>
              <a:t> </a:t>
            </a:r>
            <a:r>
              <a:rPr lang="en-US" sz="2000" err="1" smtClean="0"/>
              <a:t>nồng</a:t>
            </a:r>
            <a:r>
              <a:rPr lang="en-US" sz="2000" smtClean="0"/>
              <a:t> độ </a:t>
            </a:r>
            <a:r>
              <a:rPr lang="en-US" sz="2000" err="1" smtClean="0"/>
              <a:t>của</a:t>
            </a:r>
            <a:r>
              <a:rPr lang="en-US" sz="2000" smtClean="0"/>
              <a:t> </a:t>
            </a:r>
            <a:r>
              <a:rPr lang="en-US" sz="2000" err="1" smtClean="0"/>
              <a:t>nó</a:t>
            </a:r>
            <a:r>
              <a:rPr lang="en-US" sz="2000" smtClean="0"/>
              <a:t>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err="1" smtClean="0"/>
              <a:t>chọn</a:t>
            </a:r>
            <a:r>
              <a:rPr lang="en-US" sz="2000" smtClean="0"/>
              <a:t> </a:t>
            </a:r>
            <a:r>
              <a:rPr lang="en-US" sz="2000" err="1" smtClean="0"/>
              <a:t>đường</a:t>
            </a:r>
            <a:r>
              <a:rPr lang="en-US" sz="2000" smtClean="0"/>
              <a:t> </a:t>
            </a:r>
            <a:r>
              <a:rPr lang="en-US" sz="2000" err="1" smtClean="0"/>
              <a:t>đi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err="1" smtClean="0"/>
              <a:t>Nồng</a:t>
            </a:r>
            <a:r>
              <a:rPr lang="en-US" sz="2000" smtClean="0"/>
              <a:t> </a:t>
            </a:r>
            <a:r>
              <a:rPr lang="en-US" sz="2000" err="1" smtClean="0"/>
              <a:t>độ</a:t>
            </a:r>
            <a:r>
              <a:rPr lang="en-US" sz="2000" smtClean="0"/>
              <a:t> </a:t>
            </a:r>
            <a:r>
              <a:rPr lang="en-US" sz="2000" err="1" smtClean="0"/>
              <a:t>càng</a:t>
            </a:r>
            <a:r>
              <a:rPr lang="en-US" sz="2000" smtClean="0"/>
              <a:t> </a:t>
            </a:r>
            <a:r>
              <a:rPr lang="en-US" sz="2000" err="1" smtClean="0"/>
              <a:t>cao</a:t>
            </a:r>
            <a:r>
              <a:rPr lang="en-US" sz="2000" smtClean="0"/>
              <a:t> </a:t>
            </a:r>
            <a:r>
              <a:rPr lang="en-US" sz="2000" err="1" smtClean="0"/>
              <a:t>thì</a:t>
            </a:r>
            <a:r>
              <a:rPr lang="en-US" sz="2000" smtClean="0"/>
              <a:t> </a:t>
            </a:r>
            <a:r>
              <a:rPr lang="en-US" sz="2000" err="1" smtClean="0"/>
              <a:t>càng</a:t>
            </a:r>
            <a:r>
              <a:rPr lang="en-US" sz="2000" smtClean="0"/>
              <a:t> </a:t>
            </a:r>
            <a:r>
              <a:rPr lang="en-US" sz="2000" err="1" smtClean="0"/>
              <a:t>ưu</a:t>
            </a:r>
            <a:r>
              <a:rPr lang="en-US" sz="2000" smtClean="0"/>
              <a:t> </a:t>
            </a:r>
            <a:r>
              <a:rPr lang="en-US" sz="2000" err="1" smtClean="0"/>
              <a:t>tiên</a:t>
            </a:r>
            <a:r>
              <a:rPr lang="en-US" sz="2000" smtClean="0"/>
              <a:t> </a:t>
            </a:r>
            <a:r>
              <a:rPr lang="en-US" sz="2000" err="1" smtClean="0"/>
              <a:t>chọn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err="1" smtClean="0"/>
              <a:t>Đường</a:t>
            </a:r>
            <a:r>
              <a:rPr lang="en-US" sz="2000" smtClean="0"/>
              <a:t> </a:t>
            </a:r>
            <a:r>
              <a:rPr lang="en-US" sz="2000" err="1" smtClean="0"/>
              <a:t>đi</a:t>
            </a:r>
            <a:r>
              <a:rPr lang="en-US" sz="2000" smtClean="0"/>
              <a:t> </a:t>
            </a:r>
            <a:r>
              <a:rPr lang="en-US" sz="2000" err="1" smtClean="0"/>
              <a:t>dài</a:t>
            </a:r>
            <a:r>
              <a:rPr lang="en-US" sz="2000" smtClean="0"/>
              <a:t> </a:t>
            </a:r>
            <a:r>
              <a:rPr lang="en-US" sz="2000" err="1" smtClean="0"/>
              <a:t>thì</a:t>
            </a:r>
            <a:r>
              <a:rPr lang="en-US" sz="2000" smtClean="0"/>
              <a:t> </a:t>
            </a:r>
            <a:r>
              <a:rPr lang="en-US" sz="2000" err="1" smtClean="0"/>
              <a:t>vết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 bay </a:t>
            </a:r>
            <a:r>
              <a:rPr lang="en-US" sz="2000" err="1" smtClean="0"/>
              <a:t>hơi</a:t>
            </a:r>
            <a:r>
              <a:rPr lang="en-US" sz="2000" smtClean="0"/>
              <a:t> </a:t>
            </a:r>
            <a:r>
              <a:rPr lang="en-US" sz="2000" err="1" smtClean="0"/>
              <a:t>nhiều</a:t>
            </a:r>
            <a:r>
              <a:rPr lang="en-US" sz="2000" smtClean="0"/>
              <a:t> </a:t>
            </a:r>
            <a:r>
              <a:rPr lang="en-US" sz="2000" err="1" smtClean="0"/>
              <a:t>nên</a:t>
            </a:r>
            <a:r>
              <a:rPr lang="en-US" sz="2000" smtClean="0"/>
              <a:t> </a:t>
            </a:r>
            <a:r>
              <a:rPr lang="en-US" sz="2000" err="1" smtClean="0"/>
              <a:t>vết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 </a:t>
            </a:r>
            <a:r>
              <a:rPr lang="en-US" sz="2000" err="1" smtClean="0"/>
              <a:t>nhạt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noFill/>
        </p:spPr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Phương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pháp</a:t>
            </a:r>
            <a:r>
              <a:rPr lang="en-US" sz="2400" smtClean="0">
                <a:solidFill>
                  <a:srgbClr val="0000CC"/>
                </a:solidFill>
              </a:rPr>
              <a:t> ACO: </a:t>
            </a:r>
            <a:r>
              <a:rPr lang="en-US" sz="2400" err="1" smtClean="0">
                <a:solidFill>
                  <a:srgbClr val="0000CC"/>
                </a:solidFill>
              </a:rPr>
              <a:t>Các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kiến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tự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nhiên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pic>
        <p:nvPicPr>
          <p:cNvPr id="27667" name="Picture 1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600200"/>
            <a:ext cx="914400" cy="4189413"/>
          </a:xfrm>
          <a:noFill/>
          <a:ln/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736725" y="61372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27669" name="Picture 2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1524000"/>
            <a:ext cx="1169988" cy="4267200"/>
          </a:xfrm>
          <a:noFill/>
          <a:ln/>
        </p:spPr>
      </p:pic>
      <p:pic>
        <p:nvPicPr>
          <p:cNvPr id="27671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447800"/>
            <a:ext cx="11620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72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1371600"/>
            <a:ext cx="1447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81A14-A1B0-4AC7-8990-7EB24992012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Phương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pháp</a:t>
            </a:r>
            <a:r>
              <a:rPr lang="en-US" sz="2400" smtClean="0">
                <a:solidFill>
                  <a:srgbClr val="0000CC"/>
                </a:solidFill>
              </a:rPr>
              <a:t> ACO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1"/>
          </a:xfrm>
        </p:spPr>
        <p:txBody>
          <a:bodyPr/>
          <a:lstStyle/>
          <a:p>
            <a:r>
              <a:rPr lang="en-US" sz="2000" err="1" smtClean="0"/>
              <a:t>Đưa</a:t>
            </a:r>
            <a:r>
              <a:rPr lang="en-US" sz="2000" smtClean="0"/>
              <a:t> </a:t>
            </a:r>
            <a:r>
              <a:rPr lang="en-US" sz="2000" err="1" smtClean="0"/>
              <a:t>bài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tối</a:t>
            </a:r>
            <a:r>
              <a:rPr lang="en-US" sz="2000" smtClean="0"/>
              <a:t> </a:t>
            </a:r>
            <a:r>
              <a:rPr lang="en-US" sz="2000" err="1" smtClean="0"/>
              <a:t>ưu</a:t>
            </a:r>
            <a:r>
              <a:rPr lang="en-US" sz="2000" smtClean="0"/>
              <a:t> </a:t>
            </a:r>
            <a:r>
              <a:rPr lang="en-US" sz="2000" err="1" smtClean="0"/>
              <a:t>về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đường</a:t>
            </a:r>
            <a:r>
              <a:rPr lang="en-US" sz="2000" smtClean="0"/>
              <a:t> </a:t>
            </a:r>
            <a:r>
              <a:rPr lang="en-US" sz="2000" err="1" smtClean="0"/>
              <a:t>đi</a:t>
            </a:r>
            <a:r>
              <a:rPr lang="en-US" sz="2000" smtClean="0"/>
              <a:t> </a:t>
            </a:r>
            <a:r>
              <a:rPr lang="en-US" sz="2000" err="1" smtClean="0"/>
              <a:t>trên</a:t>
            </a:r>
            <a:r>
              <a:rPr lang="en-US" sz="2000" smtClean="0"/>
              <a:t> </a:t>
            </a:r>
            <a:r>
              <a:rPr lang="en-US" sz="2000" err="1" smtClean="0"/>
              <a:t>đồ</a:t>
            </a:r>
            <a:r>
              <a:rPr lang="en-US" sz="2000" smtClean="0"/>
              <a:t> </a:t>
            </a:r>
            <a:r>
              <a:rPr lang="en-US" sz="2000" err="1" smtClean="0"/>
              <a:t>thị</a:t>
            </a:r>
            <a:r>
              <a:rPr lang="en-US" sz="2000" smtClean="0"/>
              <a:t> </a:t>
            </a:r>
            <a:r>
              <a:rPr lang="en-US" sz="2000" err="1" smtClean="0"/>
              <a:t>cấu</a:t>
            </a:r>
            <a:r>
              <a:rPr lang="en-US" sz="2000" smtClean="0"/>
              <a:t> </a:t>
            </a:r>
            <a:r>
              <a:rPr lang="en-US" sz="2000" err="1" smtClean="0"/>
              <a:t>trúc</a:t>
            </a:r>
            <a:r>
              <a:rPr lang="en-US" sz="2000" smtClean="0"/>
              <a:t>: </a:t>
            </a:r>
            <a:r>
              <a:rPr lang="en-US" sz="2000" err="1" smtClean="0"/>
              <a:t>Mỗi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chấp</a:t>
            </a:r>
            <a:r>
              <a:rPr lang="en-US" sz="2000" smtClean="0"/>
              <a:t> </a:t>
            </a:r>
            <a:r>
              <a:rPr lang="en-US" sz="2000" err="1" smtClean="0"/>
              <a:t>nhận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s </a:t>
            </a:r>
            <a:r>
              <a:rPr lang="en-US" sz="2000" err="1" smtClean="0"/>
              <a:t>ứng</a:t>
            </a:r>
            <a:r>
              <a:rPr lang="en-US" sz="2000" smtClean="0"/>
              <a:t> </a:t>
            </a:r>
            <a:r>
              <a:rPr lang="en-US" sz="2000" err="1" smtClean="0"/>
              <a:t>với</a:t>
            </a:r>
            <a:r>
              <a:rPr lang="en-US" sz="2000" smtClean="0"/>
              <a:t> </a:t>
            </a:r>
            <a:r>
              <a:rPr lang="en-US" sz="2000" err="1" smtClean="0"/>
              <a:t>đường</a:t>
            </a:r>
            <a:r>
              <a:rPr lang="en-US" sz="2000" smtClean="0"/>
              <a:t> </a:t>
            </a:r>
            <a:r>
              <a:rPr lang="en-US" sz="2000" err="1" smtClean="0"/>
              <a:t>đi</a:t>
            </a:r>
            <a:r>
              <a:rPr lang="en-US" sz="2000" smtClean="0"/>
              <a:t> &lt;</a:t>
            </a:r>
            <a:r>
              <a:rPr lang="en-US" sz="2000" i="1" smtClean="0"/>
              <a:t>x</a:t>
            </a:r>
            <a:r>
              <a:rPr lang="en-US" sz="2000" i="1" baseline="-25000" smtClean="0"/>
              <a:t>1</a:t>
            </a:r>
            <a:r>
              <a:rPr lang="en-US" sz="2000" i="1" smtClean="0"/>
              <a:t>,…,</a:t>
            </a:r>
            <a:r>
              <a:rPr lang="en-US" sz="2000" i="1" err="1" smtClean="0"/>
              <a:t>x</a:t>
            </a:r>
            <a:r>
              <a:rPr lang="en-US" sz="2000" i="1" baseline="-25000" err="1" smtClean="0"/>
              <a:t>n</a:t>
            </a:r>
            <a:r>
              <a:rPr lang="en-US" sz="2000" smtClean="0"/>
              <a:t>&gt; , </a:t>
            </a:r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n-US" sz="2000" err="1" smtClean="0"/>
              <a:t>đó</a:t>
            </a:r>
            <a:r>
              <a:rPr lang="en-US" sz="2000" smtClean="0"/>
              <a:t> </a:t>
            </a:r>
            <a:r>
              <a:rPr lang="en-US" sz="2000" i="1" smtClean="0"/>
              <a:t>x</a:t>
            </a:r>
            <a:r>
              <a:rPr lang="en-US" sz="2000" i="1" baseline="-25000" smtClean="0"/>
              <a:t>i</a:t>
            </a:r>
            <a:r>
              <a:rPr lang="en-US" sz="2000" i="1" smtClean="0"/>
              <a:t> </a:t>
            </a:r>
            <a:r>
              <a:rPr lang="en-US" sz="2000" err="1" smtClean="0"/>
              <a:t>thuộc</a:t>
            </a:r>
            <a:r>
              <a:rPr lang="en-US" sz="2000" smtClean="0"/>
              <a:t> </a:t>
            </a:r>
            <a:r>
              <a:rPr lang="en-US" sz="2000" err="1" smtClean="0"/>
              <a:t>tập</a:t>
            </a:r>
            <a:r>
              <a:rPr lang="en-US" sz="2000" smtClean="0"/>
              <a:t> </a:t>
            </a:r>
            <a:r>
              <a:rPr lang="en-US" sz="2000" err="1" smtClean="0"/>
              <a:t>đỉnh</a:t>
            </a:r>
            <a:r>
              <a:rPr lang="en-US" sz="2000" smtClean="0"/>
              <a:t> (</a:t>
            </a:r>
            <a:r>
              <a:rPr lang="en-US" sz="2000" err="1" smtClean="0"/>
              <a:t>thành</a:t>
            </a:r>
            <a:r>
              <a:rPr lang="en-US" sz="2000" smtClean="0"/>
              <a:t> </a:t>
            </a:r>
            <a:r>
              <a:rPr lang="en-US" sz="2000" err="1" smtClean="0"/>
              <a:t>phần</a:t>
            </a:r>
            <a:r>
              <a:rPr lang="en-US" sz="2000" smtClean="0"/>
              <a:t> </a:t>
            </a:r>
            <a:r>
              <a:rPr lang="en-US" sz="2000" i="1" smtClean="0"/>
              <a:t>C</a:t>
            </a:r>
            <a:r>
              <a:rPr lang="en-US" sz="2000" smtClean="0"/>
              <a:t>) </a:t>
            </a:r>
            <a:r>
              <a:rPr lang="en-US" sz="2000" err="1" smtClean="0"/>
              <a:t>của</a:t>
            </a:r>
            <a:r>
              <a:rPr lang="en-US" sz="2000" smtClean="0"/>
              <a:t> </a:t>
            </a:r>
            <a:r>
              <a:rPr lang="en-US" sz="2000" err="1" smtClean="0"/>
              <a:t>đồ</a:t>
            </a:r>
            <a:r>
              <a:rPr lang="en-US" sz="2000" smtClean="0"/>
              <a:t> </a:t>
            </a:r>
            <a:r>
              <a:rPr lang="en-US" sz="2000" err="1" smtClean="0"/>
              <a:t>thị</a:t>
            </a:r>
            <a:r>
              <a:rPr lang="en-US" sz="2000" smtClean="0"/>
              <a:t>, x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err="1" smtClean="0"/>
              <a:t>thuộc</a:t>
            </a:r>
            <a:r>
              <a:rPr lang="en-US" sz="2000" smtClean="0"/>
              <a:t> </a:t>
            </a:r>
            <a:r>
              <a:rPr lang="en-US" sz="2000" err="1" smtClean="0"/>
              <a:t>tập</a:t>
            </a:r>
            <a:r>
              <a:rPr lang="en-US" sz="2000" smtClean="0"/>
              <a:t> </a:t>
            </a:r>
            <a:r>
              <a:rPr lang="en-US" sz="2000" err="1" smtClean="0"/>
              <a:t>đỉnh</a:t>
            </a:r>
            <a:r>
              <a:rPr lang="en-US" sz="2000" smtClean="0"/>
              <a:t> </a:t>
            </a:r>
            <a:r>
              <a:rPr lang="en-US" sz="2000" i="1" smtClean="0"/>
              <a:t>C</a:t>
            </a:r>
            <a:r>
              <a:rPr lang="en-US" sz="2000" i="1" baseline="-25000" smtClean="0"/>
              <a:t>0 (</a:t>
            </a:r>
            <a:r>
              <a:rPr lang="en-US" sz="2000" smtClean="0"/>
              <a:t>(</a:t>
            </a:r>
            <a:r>
              <a:rPr lang="en-US" sz="2000" err="1" smtClean="0"/>
              <a:t>tham</a:t>
            </a:r>
            <a:r>
              <a:rPr lang="en-US" sz="2000" smtClean="0"/>
              <a:t> </a:t>
            </a:r>
            <a:r>
              <a:rPr lang="en-US" sz="2000" err="1" smtClean="0"/>
              <a:t>khảo</a:t>
            </a:r>
            <a:r>
              <a:rPr lang="en-US" sz="2000" smtClean="0"/>
              <a:t> </a:t>
            </a:r>
            <a:r>
              <a:rPr lang="en-US" sz="2000" err="1" smtClean="0"/>
              <a:t>phương</a:t>
            </a:r>
            <a:r>
              <a:rPr lang="en-US" sz="2000" smtClean="0"/>
              <a:t> </a:t>
            </a:r>
            <a:r>
              <a:rPr lang="en-US" sz="2000" err="1" smtClean="0"/>
              <a:t>pháp</a:t>
            </a:r>
            <a:r>
              <a:rPr lang="en-US" sz="2000" smtClean="0"/>
              <a:t> constructive heuristics)</a:t>
            </a:r>
            <a:endParaRPr lang="en-US" sz="2000" i="1" baseline="-25000" smtClean="0"/>
          </a:p>
          <a:p>
            <a:r>
              <a:rPr lang="en-US" sz="2000" i="1" smtClean="0"/>
              <a:t> </a:t>
            </a:r>
            <a:r>
              <a:rPr lang="en-US" sz="2000" err="1" smtClean="0"/>
              <a:t>Xác</a:t>
            </a:r>
            <a:r>
              <a:rPr lang="en-US" sz="2000" smtClean="0"/>
              <a:t> </a:t>
            </a:r>
            <a:r>
              <a:rPr lang="en-US" sz="2000" err="1" smtClean="0"/>
              <a:t>định</a:t>
            </a:r>
            <a:r>
              <a:rPr lang="en-US" sz="2000" smtClean="0"/>
              <a:t> </a:t>
            </a:r>
            <a:r>
              <a:rPr lang="en-US" sz="2000" err="1" smtClean="0"/>
              <a:t>thông</a:t>
            </a:r>
            <a:r>
              <a:rPr lang="en-US" sz="2000" smtClean="0"/>
              <a:t> tin heuristics </a:t>
            </a:r>
            <a:r>
              <a:rPr lang="el-GR" sz="2000" i="1" smtClean="0"/>
              <a:t>η</a:t>
            </a:r>
            <a:r>
              <a:rPr lang="en-US" sz="2000" i="1" baseline="-25000" err="1" smtClean="0"/>
              <a:t>i,j</a:t>
            </a:r>
            <a:r>
              <a:rPr lang="en-US" sz="2000" i="1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cạnh</a:t>
            </a:r>
            <a:r>
              <a:rPr lang="en-US" sz="2000" smtClean="0"/>
              <a:t> (</a:t>
            </a:r>
            <a:r>
              <a:rPr lang="en-US" sz="2000" err="1" smtClean="0"/>
              <a:t>i,j</a:t>
            </a:r>
            <a:r>
              <a:rPr lang="en-US" sz="2000" smtClean="0"/>
              <a:t>)/</a:t>
            </a:r>
            <a:r>
              <a:rPr lang="en-US" sz="2000" err="1" smtClean="0"/>
              <a:t>đỉnh</a:t>
            </a:r>
            <a:endParaRPr lang="en-US" sz="2000" smtClean="0"/>
          </a:p>
          <a:p>
            <a:r>
              <a:rPr lang="en-US" sz="2000" err="1" smtClean="0"/>
              <a:t>Khởi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 </a:t>
            </a:r>
            <a:r>
              <a:rPr lang="en-US" sz="2000" err="1" smtClean="0"/>
              <a:t>vế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 </a:t>
            </a:r>
            <a:r>
              <a:rPr lang="el-GR" sz="2000" i="1" smtClean="0"/>
              <a:t>τ</a:t>
            </a:r>
            <a:r>
              <a:rPr lang="en-US" sz="2000" i="1" baseline="-25000" err="1" smtClean="0"/>
              <a:t>i,j</a:t>
            </a:r>
            <a:r>
              <a:rPr lang="en-US" sz="2000" i="1" smtClean="0"/>
              <a:t>=</a:t>
            </a:r>
            <a:r>
              <a:rPr lang="el-GR" sz="2000" i="1" smtClean="0"/>
              <a:t> τ</a:t>
            </a:r>
            <a:r>
              <a:rPr lang="en-US" sz="2000" i="1" baseline="-25000" smtClean="0"/>
              <a:t>0</a:t>
            </a:r>
            <a:r>
              <a:rPr lang="el-GR" sz="2000" i="1" smtClean="0"/>
              <a:t> </a:t>
            </a:r>
            <a:r>
              <a:rPr lang="en-US" sz="2000" err="1" smtClean="0"/>
              <a:t>của</a:t>
            </a:r>
            <a:r>
              <a:rPr lang="en-US" sz="2000" smtClean="0"/>
              <a:t> </a:t>
            </a:r>
            <a:r>
              <a:rPr lang="en-US" sz="2000" err="1" smtClean="0"/>
              <a:t>cạnh</a:t>
            </a:r>
            <a:r>
              <a:rPr lang="en-US" sz="2000" smtClean="0"/>
              <a:t> (</a:t>
            </a:r>
            <a:r>
              <a:rPr lang="en-US" sz="2000" err="1" smtClean="0"/>
              <a:t>i,j</a:t>
            </a:r>
            <a:r>
              <a:rPr lang="en-US" sz="2000" smtClean="0"/>
              <a:t>)/</a:t>
            </a:r>
            <a:r>
              <a:rPr lang="en-US" sz="2000" err="1" smtClean="0"/>
              <a:t>đỉnh</a:t>
            </a:r>
            <a:r>
              <a:rPr lang="en-US" sz="2000" smtClean="0"/>
              <a:t> </a:t>
            </a:r>
          </a:p>
          <a:p>
            <a:r>
              <a:rPr lang="en-US" sz="2000" err="1" smtClean="0"/>
              <a:t>Chọn</a:t>
            </a:r>
            <a:r>
              <a:rPr lang="en-US" sz="2000" smtClean="0"/>
              <a:t> </a:t>
            </a:r>
            <a:r>
              <a:rPr lang="en-US" sz="2000" err="1" smtClean="0"/>
              <a:t>quy</a:t>
            </a:r>
            <a:r>
              <a:rPr lang="en-US" sz="2000" smtClean="0"/>
              <a:t> </a:t>
            </a:r>
            <a:r>
              <a:rPr lang="en-US" sz="2000" err="1" smtClean="0"/>
              <a:t>tắc</a:t>
            </a:r>
            <a:r>
              <a:rPr lang="en-US" sz="2000" smtClean="0"/>
              <a:t> </a:t>
            </a:r>
            <a:r>
              <a:rPr lang="en-US" sz="2000" err="1" smtClean="0"/>
              <a:t>cập</a:t>
            </a:r>
            <a:r>
              <a:rPr lang="en-US" sz="2000" smtClean="0"/>
              <a:t> </a:t>
            </a:r>
            <a:r>
              <a:rPr lang="en-US" sz="2000" err="1" smtClean="0"/>
              <a:t>nhật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 (</a:t>
            </a:r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thông</a:t>
            </a:r>
            <a:r>
              <a:rPr lang="en-US" sz="2000" smtClean="0"/>
              <a:t> tin </a:t>
            </a:r>
            <a:r>
              <a:rPr lang="en-US" sz="2000" err="1" smtClean="0"/>
              <a:t>học</a:t>
            </a:r>
            <a:r>
              <a:rPr lang="en-US" sz="2000" smtClean="0"/>
              <a:t> </a:t>
            </a:r>
            <a:r>
              <a:rPr lang="en-US" sz="2000" err="1" smtClean="0"/>
              <a:t>tăng</a:t>
            </a:r>
            <a:r>
              <a:rPr lang="en-US" sz="2000" smtClean="0"/>
              <a:t> </a:t>
            </a:r>
            <a:r>
              <a:rPr lang="en-US" sz="2000" err="1" smtClean="0"/>
              <a:t>cường</a:t>
            </a:r>
            <a:r>
              <a:rPr lang="en-US" sz="2000" smtClean="0"/>
              <a:t>)</a:t>
            </a:r>
          </a:p>
          <a:p>
            <a:r>
              <a:rPr lang="en-US" sz="2000" err="1" smtClean="0"/>
              <a:t>Xây</a:t>
            </a:r>
            <a:r>
              <a:rPr lang="en-US" sz="2000" smtClean="0"/>
              <a:t> </a:t>
            </a:r>
            <a:r>
              <a:rPr lang="en-US" sz="2000" err="1" smtClean="0"/>
              <a:t>dựng</a:t>
            </a:r>
            <a:r>
              <a:rPr lang="en-US" sz="2000" smtClean="0"/>
              <a:t> </a:t>
            </a:r>
            <a:r>
              <a:rPr lang="en-US" sz="2000" err="1" smtClean="0"/>
              <a:t>thủ</a:t>
            </a:r>
            <a:r>
              <a:rPr lang="en-US" sz="2000" smtClean="0"/>
              <a:t> </a:t>
            </a:r>
            <a:r>
              <a:rPr lang="en-US" sz="2000" err="1" smtClean="0"/>
              <a:t>tục</a:t>
            </a:r>
            <a:r>
              <a:rPr lang="en-US" sz="2000" smtClean="0"/>
              <a:t> </a:t>
            </a:r>
            <a:r>
              <a:rPr lang="en-US" sz="2000" err="1" smtClean="0"/>
              <a:t>bước</a:t>
            </a:r>
            <a:r>
              <a:rPr lang="en-US" sz="2000" smtClean="0"/>
              <a:t> </a:t>
            </a:r>
            <a:r>
              <a:rPr lang="en-US" sz="2000" err="1" smtClean="0"/>
              <a:t>tuần</a:t>
            </a:r>
            <a:r>
              <a:rPr lang="en-US" sz="2000" smtClean="0"/>
              <a:t> </a:t>
            </a:r>
            <a:r>
              <a:rPr lang="en-US" sz="2000" err="1" smtClean="0"/>
              <a:t>tự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n-US" sz="2000" err="1" smtClean="0"/>
              <a:t>kiến</a:t>
            </a:r>
            <a:r>
              <a:rPr lang="en-US" sz="2000" smtClean="0"/>
              <a:t> </a:t>
            </a:r>
            <a:r>
              <a:rPr lang="en-US" sz="2000" err="1" smtClean="0"/>
              <a:t>nhân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:</a:t>
            </a:r>
          </a:p>
          <a:p>
            <a:pPr>
              <a:buNone/>
            </a:pPr>
            <a:r>
              <a:rPr lang="en-US" sz="2000" smtClean="0"/>
              <a:t> Ở </a:t>
            </a:r>
            <a:r>
              <a:rPr lang="en-US" sz="2000" err="1" smtClean="0"/>
              <a:t>bước</a:t>
            </a:r>
            <a:r>
              <a:rPr lang="en-US" sz="2000" smtClean="0"/>
              <a:t> </a:t>
            </a:r>
            <a:r>
              <a:rPr lang="en-US" sz="2000" err="1" smtClean="0"/>
              <a:t>lặp</a:t>
            </a:r>
            <a:r>
              <a:rPr lang="en-US" sz="2000" smtClean="0"/>
              <a:t> t, </a:t>
            </a:r>
            <a:r>
              <a:rPr lang="en-US" sz="2000" err="1" smtClean="0"/>
              <a:t>khi</a:t>
            </a:r>
            <a:r>
              <a:rPr lang="en-US" sz="2000" smtClean="0"/>
              <a:t> </a:t>
            </a:r>
            <a:r>
              <a:rPr lang="en-US" sz="2000" err="1" smtClean="0"/>
              <a:t>kiến</a:t>
            </a:r>
            <a:r>
              <a:rPr lang="en-US" sz="2000" smtClean="0"/>
              <a:t> </a:t>
            </a:r>
            <a:r>
              <a:rPr lang="en-US" sz="2000" i="1" smtClean="0"/>
              <a:t>k</a:t>
            </a:r>
            <a:r>
              <a:rPr lang="en-US" sz="2000" smtClean="0"/>
              <a:t> ở </a:t>
            </a:r>
            <a:r>
              <a:rPr lang="en-US" sz="2000" err="1" smtClean="0"/>
              <a:t>đỉnh</a:t>
            </a:r>
            <a:r>
              <a:rPr lang="en-US" sz="2000" smtClean="0"/>
              <a:t> </a:t>
            </a:r>
            <a:r>
              <a:rPr lang="en-US" sz="2000" i="1" err="1" smtClean="0"/>
              <a:t>i</a:t>
            </a:r>
            <a:r>
              <a:rPr lang="en-US" sz="2000" smtClean="0"/>
              <a:t> </a:t>
            </a:r>
            <a:r>
              <a:rPr lang="en-US" sz="2000" err="1" smtClean="0"/>
              <a:t>sẽ</a:t>
            </a:r>
            <a:r>
              <a:rPr lang="en-US" sz="2000" smtClean="0"/>
              <a:t> </a:t>
            </a:r>
            <a:r>
              <a:rPr lang="en-US" sz="2000" err="1" smtClean="0"/>
              <a:t>chọn</a:t>
            </a:r>
            <a:r>
              <a:rPr lang="en-US" sz="2000" smtClean="0"/>
              <a:t> </a:t>
            </a:r>
            <a:r>
              <a:rPr lang="en-US" sz="2000" err="1" smtClean="0"/>
              <a:t>đỉnh</a:t>
            </a:r>
            <a:r>
              <a:rPr lang="en-US" sz="2000" smtClean="0"/>
              <a:t> </a:t>
            </a:r>
            <a:r>
              <a:rPr lang="en-US" sz="2000" i="1" smtClean="0"/>
              <a:t>j</a:t>
            </a:r>
            <a:r>
              <a:rPr lang="en-US" sz="2000" smtClean="0"/>
              <a:t> </a:t>
            </a:r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n-US" sz="2000" err="1" smtClean="0"/>
              <a:t>tập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n-US" sz="2000" err="1" smtClean="0"/>
              <a:t>phép</a:t>
            </a:r>
            <a:r>
              <a:rPr lang="en-US" sz="2000" smtClean="0"/>
              <a:t> </a:t>
            </a:r>
            <a:r>
              <a:rPr lang="en-US" sz="2000" i="1" smtClean="0"/>
              <a:t>J(</a:t>
            </a:r>
            <a:r>
              <a:rPr lang="en-US" sz="2000" i="1" err="1" smtClean="0"/>
              <a:t>i</a:t>
            </a:r>
            <a:r>
              <a:rPr lang="en-US" sz="2000" i="1" smtClean="0"/>
              <a:t>)</a:t>
            </a:r>
            <a:r>
              <a:rPr lang="en-US" sz="2000" i="1" baseline="-25000" smtClean="0"/>
              <a:t>k</a:t>
            </a:r>
            <a:r>
              <a:rPr lang="en-US" sz="2000" smtClean="0"/>
              <a:t> </a:t>
            </a:r>
            <a:r>
              <a:rPr lang="en-US" sz="2000" err="1" smtClean="0"/>
              <a:t>với</a:t>
            </a:r>
            <a:r>
              <a:rPr lang="en-US" sz="2000" smtClean="0"/>
              <a:t> </a:t>
            </a:r>
            <a:r>
              <a:rPr lang="en-US" sz="2000" err="1" smtClean="0"/>
              <a:t>xác</a:t>
            </a:r>
            <a:r>
              <a:rPr lang="en-US" sz="2000" smtClean="0"/>
              <a:t> </a:t>
            </a:r>
            <a:r>
              <a:rPr lang="en-US" sz="2000" err="1" smtClean="0"/>
              <a:t>suất</a:t>
            </a:r>
            <a:r>
              <a:rPr lang="en-US" sz="2000" smtClean="0"/>
              <a:t>:</a:t>
            </a:r>
          </a:p>
          <a:p>
            <a:pPr>
              <a:buNone/>
            </a:pPr>
            <a:endParaRPr lang="en-US" sz="2000" smtClean="0"/>
          </a:p>
          <a:p>
            <a:pPr algn="r">
              <a:buNone/>
            </a:pPr>
            <a:r>
              <a:rPr lang="en-US" sz="2000" smtClean="0"/>
              <a:t>(5)</a:t>
            </a:r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670361" y="4800601"/>
          <a:ext cx="4406151" cy="14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5" imgW="2552400" imgH="863280" progId="Equation.3">
                  <p:embed/>
                </p:oleObj>
              </mc:Choice>
              <mc:Fallback>
                <p:oleObj name="Equation" r:id="rId5" imgW="2552400" imgH="863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361" y="4800601"/>
                        <a:ext cx="4406151" cy="14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05C1C-1021-4DD2-9D3A-070F465E5C8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54" name="Title 1"/>
          <p:cNvSpPr>
            <a:spLocks noGrp="1"/>
          </p:cNvSpPr>
          <p:nvPr>
            <p:ph type="title" idx="4294967295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sz="2400" smtClean="0">
                <a:solidFill>
                  <a:schemeClr val="tx1"/>
                </a:solidFill>
                <a:latin typeface="Arial" charset="0"/>
                <a:cs typeface="Arial" charset="0"/>
              </a:rPr>
              <a:t>Học máy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-533400" y="1371600"/>
            <a:ext cx="8529637" cy="89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000"/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438400"/>
            <a:ext cx="7239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smtClean="0"/>
              <a:t>Định nghĩa (T. Mitchell)</a:t>
            </a:r>
            <a:r>
              <a:rPr lang="en-US" sz="200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Một chương trình máy tính được gọi là học từ </a:t>
            </a:r>
            <a:r>
              <a:rPr lang="en-US" sz="2000" smtClean="0"/>
              <a:t>kinh</a:t>
            </a:r>
            <a:r>
              <a:rPr lang="en-US" sz="2000" smtClean="0"/>
              <a:t> </a:t>
            </a:r>
            <a:r>
              <a:rPr lang="en-US" sz="2000" smtClean="0"/>
              <a:t>nghiệm </a:t>
            </a:r>
            <a:r>
              <a:rPr lang="en-US" sz="2000" b="1" smtClean="0"/>
              <a:t>E</a:t>
            </a:r>
            <a:r>
              <a:rPr lang="en-US" sz="2000" smtClean="0"/>
              <a:t> đối với lớp nhiệm vụ học </a:t>
            </a:r>
            <a:r>
              <a:rPr lang="en-US" sz="2000" b="1" smtClean="0"/>
              <a:t>T</a:t>
            </a:r>
            <a:r>
              <a:rPr lang="en-US" sz="2000" smtClean="0"/>
              <a:t> và độ đo mức thực hiện P nếu sự thực hiện các nhiệm vụ trong T của nó khi đo bởi P được cải tiến qua kinh nghiệm </a:t>
            </a:r>
            <a:r>
              <a:rPr lang="en-US" sz="2000" b="1" smtClean="0"/>
              <a:t>E</a:t>
            </a:r>
            <a:r>
              <a:rPr lang="en-US" sz="2000" smtClean="0"/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742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sz="2400" err="1" smtClean="0"/>
              <a:t>Thủ</a:t>
            </a:r>
            <a:r>
              <a:rPr lang="en-US" sz="2400" smtClean="0"/>
              <a:t> </a:t>
            </a:r>
            <a:r>
              <a:rPr lang="en-US" sz="2400" err="1" smtClean="0"/>
              <a:t>tục</a:t>
            </a:r>
            <a:r>
              <a:rPr lang="en-US" sz="2400" smtClean="0"/>
              <a:t> ACO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/>
              <a:t>Begin</a:t>
            </a:r>
          </a:p>
          <a:p>
            <a:pPr lvl="1">
              <a:buFont typeface="Symbol" pitchFamily="18" charset="2"/>
              <a:buNone/>
            </a:pPr>
            <a:r>
              <a:rPr lang="en-US" sz="2000" err="1" smtClean="0"/>
              <a:t>Khởi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 </a:t>
            </a:r>
            <a:r>
              <a:rPr lang="en-US" sz="2000" err="1" smtClean="0"/>
              <a:t>vết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,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tham</a:t>
            </a:r>
            <a:r>
              <a:rPr lang="en-US" sz="2000" smtClean="0"/>
              <a:t> </a:t>
            </a:r>
            <a:r>
              <a:rPr lang="en-US" sz="2000" err="1" smtClean="0"/>
              <a:t>số</a:t>
            </a:r>
            <a:r>
              <a:rPr lang="en-US" sz="2000" smtClean="0"/>
              <a:t>, </a:t>
            </a:r>
            <a:r>
              <a:rPr lang="en-US" sz="2000" err="1" smtClean="0"/>
              <a:t>quy</a:t>
            </a:r>
            <a:r>
              <a:rPr lang="en-US" sz="2000" smtClean="0"/>
              <a:t> </a:t>
            </a:r>
            <a:r>
              <a:rPr lang="en-US" sz="2000" err="1" smtClean="0"/>
              <a:t>tắc</a:t>
            </a:r>
            <a:r>
              <a:rPr lang="en-US" sz="2000" smtClean="0"/>
              <a:t> </a:t>
            </a:r>
            <a:r>
              <a:rPr lang="en-US" sz="2000" err="1" smtClean="0"/>
              <a:t>cập</a:t>
            </a:r>
            <a:r>
              <a:rPr lang="en-US" sz="2000" smtClean="0"/>
              <a:t> </a:t>
            </a:r>
            <a:r>
              <a:rPr lang="en-US" sz="2000" err="1" smtClean="0"/>
              <a:t>nhật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;</a:t>
            </a:r>
          </a:p>
          <a:p>
            <a:pPr lvl="1">
              <a:buFont typeface="Symbol" pitchFamily="18" charset="2"/>
              <a:buNone/>
            </a:pPr>
            <a:r>
              <a:rPr lang="en-US" sz="2000" b="1" smtClean="0"/>
              <a:t>while </a:t>
            </a:r>
            <a:r>
              <a:rPr lang="en-US" sz="2000" err="1" smtClean="0"/>
              <a:t>chưa</a:t>
            </a:r>
            <a:r>
              <a:rPr lang="en-US" sz="2000" smtClean="0"/>
              <a:t> </a:t>
            </a:r>
            <a:r>
              <a:rPr lang="en-US" sz="2000" err="1" smtClean="0"/>
              <a:t>gặp</a:t>
            </a:r>
            <a:r>
              <a:rPr lang="en-US" sz="2000" smtClean="0"/>
              <a:t> </a:t>
            </a:r>
            <a:r>
              <a:rPr lang="en-US" sz="2000" err="1" smtClean="0"/>
              <a:t>điều</a:t>
            </a:r>
            <a:r>
              <a:rPr lang="en-US" sz="2000" smtClean="0"/>
              <a:t> </a:t>
            </a:r>
            <a:r>
              <a:rPr lang="en-US" sz="2000" err="1" smtClean="0"/>
              <a:t>kiện</a:t>
            </a:r>
            <a:r>
              <a:rPr lang="en-US" sz="2000" smtClean="0"/>
              <a:t> </a:t>
            </a:r>
            <a:r>
              <a:rPr lang="en-US" sz="2000" err="1" smtClean="0"/>
              <a:t>dừng</a:t>
            </a:r>
            <a:r>
              <a:rPr lang="en-US" sz="2000" smtClean="0"/>
              <a:t>) </a:t>
            </a:r>
            <a:r>
              <a:rPr lang="en-US" sz="2000" b="1" smtClean="0"/>
              <a:t>do</a:t>
            </a:r>
          </a:p>
          <a:p>
            <a:pPr lvl="1">
              <a:buFont typeface="Symbol" pitchFamily="18" charset="2"/>
              <a:buNone/>
            </a:pPr>
            <a:r>
              <a:rPr lang="en-US" sz="2000" b="1" smtClean="0"/>
              <a:t>    </a:t>
            </a:r>
            <a:r>
              <a:rPr lang="en-US" sz="2000" b="1" err="1" smtClean="0"/>
              <a:t>Begine</a:t>
            </a:r>
            <a:endParaRPr lang="en-US" sz="2000" b="1" smtClean="0"/>
          </a:p>
          <a:p>
            <a:pPr lvl="2">
              <a:buFontTx/>
              <a:buNone/>
            </a:pPr>
            <a:r>
              <a:rPr lang="en-US" sz="2000" smtClean="0"/>
              <a:t>	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kiến</a:t>
            </a:r>
            <a:r>
              <a:rPr lang="en-US" sz="2000" smtClean="0"/>
              <a:t> </a:t>
            </a:r>
            <a:r>
              <a:rPr lang="en-US" sz="2000" err="1" smtClean="0"/>
              <a:t>xây</a:t>
            </a:r>
            <a:r>
              <a:rPr lang="en-US" sz="2000" smtClean="0"/>
              <a:t> </a:t>
            </a:r>
            <a:r>
              <a:rPr lang="en-US" sz="2000" err="1" smtClean="0"/>
              <a:t>dựng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;</a:t>
            </a:r>
          </a:p>
          <a:p>
            <a:pPr lvl="2">
              <a:buFontTx/>
              <a:buNone/>
            </a:pPr>
            <a:r>
              <a:rPr lang="en-US" sz="2000" smtClean="0"/>
              <a:t>	</a:t>
            </a:r>
            <a:r>
              <a:rPr lang="en-US" sz="2000" err="1" smtClean="0"/>
              <a:t>Có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 </a:t>
            </a:r>
            <a:r>
              <a:rPr lang="en-US" sz="2000" err="1" smtClean="0"/>
              <a:t>áp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địa</a:t>
            </a:r>
            <a:r>
              <a:rPr lang="en-US" sz="2000" smtClean="0"/>
              <a:t> </a:t>
            </a:r>
            <a:r>
              <a:rPr lang="en-US" sz="2000" err="1" smtClean="0"/>
              <a:t>phương</a:t>
            </a:r>
            <a:r>
              <a:rPr lang="en-US" sz="2000" smtClean="0"/>
              <a:t>;</a:t>
            </a:r>
          </a:p>
          <a:p>
            <a:pPr lvl="2">
              <a:buFontTx/>
              <a:buNone/>
            </a:pPr>
            <a:r>
              <a:rPr lang="en-US" sz="2000" smtClean="0"/>
              <a:t>	</a:t>
            </a:r>
            <a:r>
              <a:rPr lang="en-US" sz="2000" err="1" smtClean="0"/>
              <a:t>Cập</a:t>
            </a:r>
            <a:r>
              <a:rPr lang="en-US" sz="2000" smtClean="0"/>
              <a:t> </a:t>
            </a:r>
            <a:r>
              <a:rPr lang="en-US" sz="2000" err="1" smtClean="0"/>
              <a:t>nhật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800" smtClean="0"/>
              <a:t>;</a:t>
            </a:r>
          </a:p>
          <a:p>
            <a:pPr lvl="1">
              <a:buFont typeface="Symbol" pitchFamily="18" charset="2"/>
              <a:buNone/>
            </a:pPr>
            <a:r>
              <a:rPr lang="en-US" sz="2000" b="1" smtClean="0"/>
              <a:t>End</a:t>
            </a:r>
            <a:r>
              <a:rPr lang="en-US" sz="2000" smtClean="0"/>
              <a:t>;</a:t>
            </a:r>
          </a:p>
          <a:p>
            <a:pPr lvl="1">
              <a:buFont typeface="Symbol" pitchFamily="18" charset="2"/>
              <a:buNone/>
            </a:pPr>
            <a:r>
              <a:rPr lang="en-US" sz="2000" err="1" smtClean="0"/>
              <a:t>Trích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tốt</a:t>
            </a:r>
            <a:r>
              <a:rPr lang="en-US" sz="2000" smtClean="0"/>
              <a:t> </a:t>
            </a:r>
            <a:r>
              <a:rPr lang="en-US" sz="2000" err="1" smtClean="0"/>
              <a:t>nhất</a:t>
            </a:r>
            <a:endParaRPr lang="en-US" sz="2000" smtClean="0"/>
          </a:p>
          <a:p>
            <a:pPr>
              <a:buFont typeface="Monotype Sorts" pitchFamily="2" charset="2"/>
              <a:buNone/>
            </a:pPr>
            <a:r>
              <a:rPr lang="en-US" sz="2000" b="1" smtClean="0"/>
              <a:t>End</a:t>
            </a:r>
            <a:r>
              <a:rPr lang="en-US" sz="2000" smtClean="0"/>
              <a:t>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srgbClr val="0000CC"/>
                </a:solidFill>
              </a:rPr>
              <a:t>ACO: </a:t>
            </a:r>
            <a:r>
              <a:rPr lang="en-US" sz="2400" err="1" smtClean="0">
                <a:solidFill>
                  <a:srgbClr val="0000CC"/>
                </a:solidFill>
              </a:rPr>
              <a:t>Các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quy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tắc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cập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nhật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mùi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4495800"/>
          </a:xfrm>
        </p:spPr>
        <p:txBody>
          <a:bodyPr/>
          <a:lstStyle/>
          <a:p>
            <a:r>
              <a:rPr lang="en-US" sz="2000" smtClean="0"/>
              <a:t>Ở </a:t>
            </a:r>
            <a:r>
              <a:rPr lang="en-US" sz="2000" err="1" smtClean="0"/>
              <a:t>mỗi</a:t>
            </a:r>
            <a:r>
              <a:rPr lang="en-US" sz="2000" smtClean="0"/>
              <a:t> </a:t>
            </a:r>
            <a:r>
              <a:rPr lang="en-US" sz="2000" err="1" smtClean="0"/>
              <a:t>bước</a:t>
            </a:r>
            <a:r>
              <a:rPr lang="en-US" sz="2000" smtClean="0"/>
              <a:t> </a:t>
            </a:r>
            <a:r>
              <a:rPr lang="en-US" sz="2000" err="1" smtClean="0"/>
              <a:t>lặp</a:t>
            </a:r>
            <a:r>
              <a:rPr lang="en-US" sz="2000" smtClean="0"/>
              <a:t>, </a:t>
            </a:r>
            <a:r>
              <a:rPr lang="en-US" sz="2000" err="1" smtClean="0"/>
              <a:t>mỗi</a:t>
            </a:r>
            <a:r>
              <a:rPr lang="en-US" sz="2000" smtClean="0"/>
              <a:t> </a:t>
            </a:r>
            <a:r>
              <a:rPr lang="en-US" sz="2000" err="1" smtClean="0"/>
              <a:t>cạnh</a:t>
            </a:r>
            <a:r>
              <a:rPr lang="en-US" sz="2000" smtClean="0"/>
              <a:t>/</a:t>
            </a:r>
            <a:r>
              <a:rPr lang="en-US" sz="2000" err="1" smtClean="0"/>
              <a:t>định</a:t>
            </a:r>
            <a:r>
              <a:rPr lang="en-US" sz="2000" smtClean="0"/>
              <a:t> </a:t>
            </a:r>
            <a:r>
              <a:rPr lang="en-US" sz="2000" err="1" smtClean="0"/>
              <a:t>sẽ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cập</a:t>
            </a:r>
            <a:r>
              <a:rPr lang="en-US" sz="2000" smtClean="0"/>
              <a:t> </a:t>
            </a:r>
            <a:r>
              <a:rPr lang="en-US" sz="2000" err="1" smtClean="0"/>
              <a:t>nhật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 </a:t>
            </a:r>
            <a:r>
              <a:rPr lang="en-US" sz="2000" err="1" smtClean="0"/>
              <a:t>theo</a:t>
            </a:r>
            <a:r>
              <a:rPr lang="en-US" sz="2000" smtClean="0"/>
              <a:t> </a:t>
            </a:r>
            <a:r>
              <a:rPr lang="en-US" sz="2000" err="1" smtClean="0"/>
              <a:t>công</a:t>
            </a:r>
            <a:r>
              <a:rPr lang="en-US" sz="2000" smtClean="0"/>
              <a:t> </a:t>
            </a:r>
            <a:r>
              <a:rPr lang="en-US" sz="2000" err="1" smtClean="0"/>
              <a:t>thức</a:t>
            </a:r>
            <a:r>
              <a:rPr lang="en-US" sz="2000" smtClean="0"/>
              <a:t>:</a:t>
            </a:r>
          </a:p>
          <a:p>
            <a:pPr algn="r">
              <a:buNone/>
            </a:pPr>
            <a:r>
              <a:rPr lang="en-US" sz="2000" smtClean="0"/>
              <a:t>(6)</a:t>
            </a:r>
          </a:p>
          <a:p>
            <a:pPr>
              <a:buNone/>
            </a:pPr>
            <a:r>
              <a:rPr lang="en-US" sz="2000" smtClean="0"/>
              <a:t>   </a:t>
            </a:r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n-US" sz="2000" err="1" smtClean="0"/>
              <a:t>đó</a:t>
            </a:r>
            <a:r>
              <a:rPr lang="en-US" sz="2000" smtClean="0"/>
              <a:t> </a:t>
            </a:r>
            <a:r>
              <a:rPr lang="en-US" sz="2000" err="1" smtClean="0"/>
              <a:t>có</a:t>
            </a:r>
            <a:r>
              <a:rPr lang="en-US" sz="2000" smtClean="0"/>
              <a:t> </a:t>
            </a:r>
            <a:r>
              <a:rPr lang="en-US" sz="2000" err="1" smtClean="0"/>
              <a:t>nhiều</a:t>
            </a:r>
            <a:r>
              <a:rPr lang="en-US" sz="2000" smtClean="0"/>
              <a:t> </a:t>
            </a:r>
            <a:r>
              <a:rPr lang="en-US" sz="2000" err="1" smtClean="0"/>
              <a:t>cách</a:t>
            </a:r>
            <a:r>
              <a:rPr lang="en-US" sz="2000" smtClean="0"/>
              <a:t> </a:t>
            </a:r>
            <a:r>
              <a:rPr lang="en-US" sz="2000" err="1" smtClean="0"/>
              <a:t>chọn</a:t>
            </a:r>
            <a:r>
              <a:rPr lang="en-US" sz="2000" smtClean="0"/>
              <a:t>          </a:t>
            </a:r>
            <a:r>
              <a:rPr lang="en-US" sz="2000" err="1" smtClean="0"/>
              <a:t>tùy</a:t>
            </a:r>
            <a:r>
              <a:rPr lang="en-US" sz="2000" smtClean="0"/>
              <a:t> </a:t>
            </a:r>
            <a:r>
              <a:rPr lang="en-US" sz="2000" err="1" smtClean="0"/>
              <a:t>theo</a:t>
            </a:r>
            <a:r>
              <a:rPr lang="en-US" sz="2000" smtClean="0"/>
              <a:t> </a:t>
            </a:r>
            <a:r>
              <a:rPr lang="en-US" sz="2000" err="1" smtClean="0"/>
              <a:t>quy</a:t>
            </a:r>
            <a:r>
              <a:rPr lang="en-US" sz="2000" smtClean="0"/>
              <a:t> </a:t>
            </a:r>
            <a:r>
              <a:rPr lang="en-US" sz="2000" err="1" smtClean="0"/>
              <a:t>tắc</a:t>
            </a:r>
            <a:r>
              <a:rPr lang="en-US" sz="2000" smtClean="0"/>
              <a:t> </a:t>
            </a:r>
            <a:r>
              <a:rPr lang="en-US" sz="2000" err="1" smtClean="0"/>
              <a:t>cập</a:t>
            </a:r>
            <a:r>
              <a:rPr lang="en-US" sz="2000" smtClean="0"/>
              <a:t> </a:t>
            </a:r>
            <a:r>
              <a:rPr lang="en-US" sz="2000" err="1" smtClean="0"/>
              <a:t>nhật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 </a:t>
            </a:r>
            <a:r>
              <a:rPr lang="en-US" sz="2000" err="1" smtClean="0"/>
              <a:t>đựoc</a:t>
            </a:r>
            <a:r>
              <a:rPr lang="en-US" sz="2000" smtClean="0"/>
              <a:t> </a:t>
            </a:r>
            <a:r>
              <a:rPr lang="en-US" sz="2000" err="1" smtClean="0"/>
              <a:t>chọn</a:t>
            </a:r>
            <a:endParaRPr lang="en-US" sz="2000" smtClean="0"/>
          </a:p>
          <a:p>
            <a:r>
              <a:rPr lang="en-US" sz="2000" err="1" smtClean="0"/>
              <a:t>Đơn</a:t>
            </a:r>
            <a:r>
              <a:rPr lang="en-US" sz="2000" smtClean="0"/>
              <a:t> </a:t>
            </a:r>
            <a:r>
              <a:rPr lang="en-US" sz="2000" err="1" smtClean="0"/>
              <a:t>giản</a:t>
            </a:r>
            <a:r>
              <a:rPr lang="en-US" sz="2000" smtClean="0"/>
              <a:t>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hiệu</a:t>
            </a:r>
            <a:r>
              <a:rPr lang="en-US" sz="2000" smtClean="0"/>
              <a:t> </a:t>
            </a:r>
            <a:r>
              <a:rPr lang="en-US" sz="2000" err="1" smtClean="0"/>
              <a:t>quả</a:t>
            </a:r>
            <a:r>
              <a:rPr lang="en-US" sz="2000" smtClean="0"/>
              <a:t> </a:t>
            </a:r>
            <a:r>
              <a:rPr lang="en-US" sz="2000" err="1" smtClean="0"/>
              <a:t>nhất</a:t>
            </a:r>
            <a:r>
              <a:rPr lang="en-US" sz="2000" smtClean="0"/>
              <a:t> </a:t>
            </a:r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quy</a:t>
            </a:r>
            <a:r>
              <a:rPr lang="en-US" sz="2000" smtClean="0"/>
              <a:t> </a:t>
            </a:r>
            <a:r>
              <a:rPr lang="en-US" sz="2000" err="1" smtClean="0"/>
              <a:t>tắc</a:t>
            </a:r>
            <a:r>
              <a:rPr lang="en-US" sz="2000" smtClean="0"/>
              <a:t> </a:t>
            </a:r>
            <a:r>
              <a:rPr lang="en-US" sz="2000" err="1" smtClean="0"/>
              <a:t>MaxMin</a:t>
            </a:r>
            <a:r>
              <a:rPr lang="en-US" sz="2000" smtClean="0"/>
              <a:t> </a:t>
            </a:r>
            <a:r>
              <a:rPr lang="en-US" sz="2000" err="1" smtClean="0"/>
              <a:t>trơn</a:t>
            </a:r>
            <a:r>
              <a:rPr lang="en-US" sz="2000" smtClean="0"/>
              <a:t> (SMMAS):</a:t>
            </a:r>
          </a:p>
          <a:p>
            <a:endParaRPr lang="en-US" sz="2000" smtClean="0"/>
          </a:p>
          <a:p>
            <a:pPr algn="r">
              <a:buNone/>
            </a:pPr>
            <a:r>
              <a:rPr lang="en-US" sz="2000" smtClean="0"/>
              <a:t>(7)</a:t>
            </a:r>
          </a:p>
          <a:p>
            <a:endParaRPr lang="en-US" sz="2000" smtClean="0"/>
          </a:p>
          <a:p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n-US" sz="2000" err="1" smtClean="0"/>
              <a:t>đó</a:t>
            </a:r>
            <a:r>
              <a:rPr lang="en-US" sz="2000" smtClean="0"/>
              <a:t> </a:t>
            </a:r>
            <a:r>
              <a:rPr lang="el-GR" sz="2000" i="1" smtClean="0"/>
              <a:t>τ</a:t>
            </a:r>
            <a:r>
              <a:rPr lang="en-US" sz="2000" i="1" baseline="-25000" smtClean="0"/>
              <a:t>max</a:t>
            </a:r>
            <a:r>
              <a:rPr lang="en-US" sz="2000" i="1" smtClean="0"/>
              <a:t> </a:t>
            </a:r>
            <a:r>
              <a:rPr lang="en-US" sz="2000" i="1" err="1" smtClean="0"/>
              <a:t>và</a:t>
            </a:r>
            <a:r>
              <a:rPr lang="en-US" sz="2000" i="1" smtClean="0"/>
              <a:t> </a:t>
            </a:r>
            <a:r>
              <a:rPr lang="el-GR" sz="2000" i="1" smtClean="0"/>
              <a:t>τ</a:t>
            </a:r>
            <a:r>
              <a:rPr lang="en-US" sz="2000" i="1" baseline="-25000" smtClean="0"/>
              <a:t>min</a:t>
            </a:r>
            <a:r>
              <a:rPr lang="en-US" sz="2000" smtClean="0"/>
              <a:t>  </a:t>
            </a:r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giá</a:t>
            </a:r>
            <a:r>
              <a:rPr lang="en-US" sz="2000" smtClean="0"/>
              <a:t> </a:t>
            </a:r>
            <a:r>
              <a:rPr lang="en-US" sz="2000" err="1" smtClean="0"/>
              <a:t>trị</a:t>
            </a:r>
            <a:r>
              <a:rPr lang="en-US" sz="2000" smtClean="0"/>
              <a:t> </a:t>
            </a:r>
            <a:r>
              <a:rPr lang="en-US" sz="2000" err="1" smtClean="0"/>
              <a:t>chọn</a:t>
            </a:r>
            <a:r>
              <a:rPr lang="en-US" sz="2000" smtClean="0"/>
              <a:t> </a:t>
            </a:r>
            <a:r>
              <a:rPr lang="en-US" sz="2000" err="1" smtClean="0"/>
              <a:t>trước</a:t>
            </a:r>
            <a:endParaRPr lang="en-US" sz="2000" smtClean="0"/>
          </a:p>
          <a:p>
            <a:r>
              <a:rPr lang="en-US" sz="2000" smtClean="0"/>
              <a:t>Reset </a:t>
            </a:r>
            <a:r>
              <a:rPr lang="en-US" sz="2000" err="1" smtClean="0"/>
              <a:t>vết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: </a:t>
            </a:r>
            <a:r>
              <a:rPr lang="en-US" sz="2000" err="1" smtClean="0"/>
              <a:t>Nếu</a:t>
            </a:r>
            <a:r>
              <a:rPr lang="en-US" sz="2000" smtClean="0"/>
              <a:t> </a:t>
            </a:r>
            <a:r>
              <a:rPr lang="en-US" sz="2000" err="1" smtClean="0"/>
              <a:t>sau</a:t>
            </a:r>
            <a:r>
              <a:rPr lang="en-US" sz="2000" smtClean="0"/>
              <a:t> </a:t>
            </a:r>
            <a:r>
              <a:rPr lang="en-US" sz="2000" err="1" smtClean="0"/>
              <a:t>một</a:t>
            </a:r>
            <a:r>
              <a:rPr lang="en-US" sz="2000" smtClean="0"/>
              <a:t> </a:t>
            </a:r>
            <a:r>
              <a:rPr lang="en-US" sz="2000" err="1" smtClean="0"/>
              <a:t>số</a:t>
            </a:r>
            <a:r>
              <a:rPr lang="en-US" sz="2000" smtClean="0"/>
              <a:t> </a:t>
            </a:r>
            <a:r>
              <a:rPr lang="en-US" sz="2000" err="1" smtClean="0"/>
              <a:t>bước</a:t>
            </a:r>
            <a:r>
              <a:rPr lang="en-US" sz="2000" smtClean="0"/>
              <a:t> </a:t>
            </a:r>
            <a:r>
              <a:rPr lang="en-US" sz="2000" err="1" smtClean="0"/>
              <a:t>lặp</a:t>
            </a:r>
            <a:r>
              <a:rPr lang="en-US" sz="2000" smtClean="0"/>
              <a:t> </a:t>
            </a:r>
            <a:r>
              <a:rPr lang="en-US" sz="2000" err="1" smtClean="0"/>
              <a:t>mà</a:t>
            </a:r>
            <a:r>
              <a:rPr lang="en-US" sz="2000" smtClean="0"/>
              <a:t> </a:t>
            </a:r>
            <a:r>
              <a:rPr lang="en-US" sz="2000" err="1" smtClean="0"/>
              <a:t>không</a:t>
            </a:r>
            <a:r>
              <a:rPr lang="en-US" sz="2000" smtClean="0"/>
              <a:t> </a:t>
            </a:r>
            <a:r>
              <a:rPr lang="en-US" sz="2000" err="1" smtClean="0"/>
              <a:t>cải</a:t>
            </a:r>
            <a:r>
              <a:rPr lang="en-US" sz="2000" smtClean="0"/>
              <a:t> </a:t>
            </a:r>
            <a:r>
              <a:rPr lang="en-US" sz="2000" err="1" smtClean="0"/>
              <a:t>tiến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tốt</a:t>
            </a:r>
            <a:r>
              <a:rPr lang="en-US" sz="2000" smtClean="0"/>
              <a:t> </a:t>
            </a:r>
            <a:r>
              <a:rPr lang="en-US" sz="2000" err="1" smtClean="0"/>
              <a:t>nhất</a:t>
            </a:r>
            <a:r>
              <a:rPr lang="en-US" sz="2000" smtClean="0"/>
              <a:t> </a:t>
            </a:r>
            <a:r>
              <a:rPr lang="en-US" sz="2000" err="1" smtClean="0"/>
              <a:t>thì</a:t>
            </a:r>
            <a:r>
              <a:rPr lang="en-US" sz="2000" smtClean="0"/>
              <a:t> reset </a:t>
            </a:r>
            <a:r>
              <a:rPr lang="en-US" sz="2000" err="1" smtClean="0"/>
              <a:t>vết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err="1" smtClean="0"/>
              <a:t>tăng</a:t>
            </a:r>
            <a:r>
              <a:rPr lang="en-US" sz="2000" smtClean="0"/>
              <a:t> </a:t>
            </a:r>
            <a:r>
              <a:rPr lang="en-US" sz="2000" err="1" smtClean="0"/>
              <a:t>tính</a:t>
            </a:r>
            <a:r>
              <a:rPr lang="en-US" sz="2000" smtClean="0"/>
              <a:t> </a:t>
            </a:r>
            <a:r>
              <a:rPr lang="en-US" sz="2000" err="1" smtClean="0"/>
              <a:t>khám</a:t>
            </a:r>
            <a:r>
              <a:rPr lang="en-US" sz="2000" smtClean="0"/>
              <a:t> </a:t>
            </a:r>
            <a:r>
              <a:rPr lang="en-US" sz="2000" err="1" smtClean="0"/>
              <a:t>phá</a:t>
            </a:r>
            <a:endParaRPr lang="en-US" sz="2000" smtClean="0"/>
          </a:p>
          <a:p>
            <a:pPr>
              <a:buNone/>
            </a:pP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19400" y="2362200"/>
          <a:ext cx="303195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3" imgW="1371600" imgH="241200" progId="Equation.3">
                  <p:embed/>
                </p:oleObj>
              </mc:Choice>
              <mc:Fallback>
                <p:oleObj name="Equation" r:id="rId3" imgW="13716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303195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4038600" y="2819400"/>
          <a:ext cx="441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5" imgW="253800" imgH="241200" progId="Equation.3">
                  <p:embed/>
                </p:oleObj>
              </mc:Choice>
              <mc:Fallback>
                <p:oleObj name="Equation" r:id="rId5" imgW="253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41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14599" y="4038600"/>
          <a:ext cx="34410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7" imgW="1815840" imgH="482400" progId="Equation.3">
                  <p:embed/>
                </p:oleObj>
              </mc:Choice>
              <mc:Fallback>
                <p:oleObj name="Equation" r:id="rId7" imgW="181584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9" y="4038600"/>
                        <a:ext cx="34410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/>
          <a:lstStyle/>
          <a:p>
            <a:r>
              <a:rPr lang="en-US" sz="240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latin typeface="Arial" pitchFamily="34" charset="0"/>
                <a:cs typeface="Arial" pitchFamily="34" charset="0"/>
              </a:rPr>
              <a:t>tố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ACO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err="1" smtClean="0"/>
              <a:t>Khi</a:t>
            </a:r>
            <a:r>
              <a:rPr lang="en-US" sz="2000" smtClean="0"/>
              <a:t> </a:t>
            </a:r>
            <a:r>
              <a:rPr lang="en-US" sz="2000" err="1" smtClean="0"/>
              <a:t>áp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ACO,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yếu</a:t>
            </a:r>
            <a:r>
              <a:rPr lang="en-US" sz="2000" smtClean="0"/>
              <a:t> </a:t>
            </a:r>
            <a:r>
              <a:rPr lang="en-US" sz="2000" err="1" smtClean="0"/>
              <a:t>tố</a:t>
            </a:r>
            <a:r>
              <a:rPr lang="en-US" sz="2000" smtClean="0"/>
              <a:t> </a:t>
            </a:r>
            <a:r>
              <a:rPr lang="en-US" sz="2000" err="1" smtClean="0"/>
              <a:t>sau</a:t>
            </a:r>
            <a:r>
              <a:rPr lang="en-US" sz="2000" smtClean="0"/>
              <a:t> </a:t>
            </a:r>
            <a:r>
              <a:rPr lang="en-US" sz="2000" err="1" smtClean="0"/>
              <a:t>quyết</a:t>
            </a:r>
            <a:r>
              <a:rPr lang="en-US" sz="2000" smtClean="0"/>
              <a:t> </a:t>
            </a:r>
            <a:r>
              <a:rPr lang="en-US" sz="2000" err="1" smtClean="0"/>
              <a:t>định</a:t>
            </a:r>
            <a:r>
              <a:rPr lang="en-US" sz="2000" smtClean="0"/>
              <a:t> </a:t>
            </a:r>
            <a:r>
              <a:rPr lang="en-US" sz="2000" err="1" smtClean="0"/>
              <a:t>chất</a:t>
            </a:r>
            <a:r>
              <a:rPr lang="en-US" sz="2000" smtClean="0"/>
              <a:t> </a:t>
            </a:r>
            <a:r>
              <a:rPr lang="en-US" sz="2000" err="1" smtClean="0"/>
              <a:t>lượng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endParaRPr lang="en-US" sz="2000" smtClean="0"/>
          </a:p>
          <a:p>
            <a:r>
              <a:rPr lang="en-US" sz="2000" smtClean="0"/>
              <a:t> </a:t>
            </a:r>
            <a:r>
              <a:rPr lang="en-US" sz="2000" err="1" smtClean="0"/>
              <a:t>Đồ</a:t>
            </a:r>
            <a:r>
              <a:rPr lang="en-US" sz="2000" smtClean="0"/>
              <a:t> </a:t>
            </a:r>
            <a:r>
              <a:rPr lang="en-US" sz="2000" err="1" smtClean="0"/>
              <a:t>thị</a:t>
            </a:r>
            <a:r>
              <a:rPr lang="en-US" sz="2000" smtClean="0"/>
              <a:t> </a:t>
            </a:r>
            <a:r>
              <a:rPr lang="en-US" sz="2000" err="1" smtClean="0"/>
              <a:t>cấu</a:t>
            </a:r>
            <a:r>
              <a:rPr lang="en-US" sz="2000" smtClean="0"/>
              <a:t> </a:t>
            </a:r>
            <a:r>
              <a:rPr lang="en-US" sz="2000" err="1" smtClean="0"/>
              <a:t>trúc</a:t>
            </a:r>
            <a:r>
              <a:rPr lang="en-US" sz="2000" smtClean="0"/>
              <a:t> (</a:t>
            </a:r>
            <a:r>
              <a:rPr lang="en-US" sz="2000" err="1" smtClean="0"/>
              <a:t>Dễ</a:t>
            </a:r>
            <a:r>
              <a:rPr lang="en-US" sz="2000" smtClean="0"/>
              <a:t> </a:t>
            </a:r>
            <a:r>
              <a:rPr lang="en-US" sz="2000" err="1" smtClean="0"/>
              <a:t>xây</a:t>
            </a:r>
            <a:r>
              <a:rPr lang="en-US" sz="2000" smtClean="0"/>
              <a:t> </a:t>
            </a:r>
            <a:r>
              <a:rPr lang="en-US" sz="2000" err="1" smtClean="0"/>
              <a:t>dựng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</a:t>
            </a:r>
            <a:r>
              <a:rPr lang="en-US" sz="2000" smtClean="0"/>
              <a:t> </a:t>
            </a:r>
            <a:r>
              <a:rPr lang="en-US" sz="2000" err="1" smtClean="0"/>
              <a:t>thỏa</a:t>
            </a:r>
            <a:r>
              <a:rPr lang="en-US" sz="2000" smtClean="0"/>
              <a:t> </a:t>
            </a:r>
            <a:r>
              <a:rPr lang="en-US" sz="2000" err="1" smtClean="0"/>
              <a:t>mãn</a:t>
            </a:r>
            <a:r>
              <a:rPr lang="en-US" sz="2000" smtClean="0"/>
              <a:t> </a:t>
            </a:r>
            <a:r>
              <a:rPr lang="en-US" sz="2000" err="1" smtClean="0"/>
              <a:t>ràng</a:t>
            </a:r>
            <a:r>
              <a:rPr lang="en-US" sz="2000" smtClean="0"/>
              <a:t> </a:t>
            </a:r>
            <a:r>
              <a:rPr lang="en-US" sz="2000" err="1" smtClean="0"/>
              <a:t>buộc</a:t>
            </a:r>
            <a:r>
              <a:rPr lang="en-US" sz="2000" smtClean="0"/>
              <a:t>)</a:t>
            </a:r>
          </a:p>
          <a:p>
            <a:r>
              <a:rPr lang="en-US" sz="2000" err="1" smtClean="0"/>
              <a:t>Thông</a:t>
            </a:r>
            <a:r>
              <a:rPr lang="en-US" sz="2000" smtClean="0"/>
              <a:t> tin heuristic</a:t>
            </a:r>
          </a:p>
          <a:p>
            <a:r>
              <a:rPr lang="en-US" sz="2000" err="1" smtClean="0"/>
              <a:t>Quy</a:t>
            </a:r>
            <a:r>
              <a:rPr lang="en-US" sz="2000" smtClean="0"/>
              <a:t> </a:t>
            </a:r>
            <a:r>
              <a:rPr lang="en-US" sz="2000" err="1" smtClean="0"/>
              <a:t>tắc</a:t>
            </a:r>
            <a:r>
              <a:rPr lang="en-US" sz="2000" smtClean="0"/>
              <a:t> </a:t>
            </a:r>
            <a:r>
              <a:rPr lang="en-US" sz="2000" err="1" smtClean="0"/>
              <a:t>cập</a:t>
            </a:r>
            <a:r>
              <a:rPr lang="en-US" sz="2000" smtClean="0"/>
              <a:t> </a:t>
            </a:r>
            <a:r>
              <a:rPr lang="en-US" sz="2000" err="1" smtClean="0"/>
              <a:t>nhật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chọn</a:t>
            </a:r>
            <a:endParaRPr lang="en-US" sz="2000" smtClean="0"/>
          </a:p>
          <a:p>
            <a:r>
              <a:rPr lang="en-US" sz="2000" err="1" smtClean="0"/>
              <a:t>Chọn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tham</a:t>
            </a:r>
            <a:r>
              <a:rPr lang="en-US" sz="2000" smtClean="0"/>
              <a:t> </a:t>
            </a:r>
            <a:r>
              <a:rPr lang="en-US" sz="2000" err="1" smtClean="0"/>
              <a:t>số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	</a:t>
            </a:r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n-US" sz="2000" err="1" smtClean="0"/>
              <a:t>đó</a:t>
            </a:r>
            <a:r>
              <a:rPr lang="en-US" sz="2000" smtClean="0"/>
              <a:t> </a:t>
            </a:r>
            <a:r>
              <a:rPr lang="en-US" sz="2000" err="1" smtClean="0"/>
              <a:t>quy</a:t>
            </a:r>
            <a:r>
              <a:rPr lang="en-US" sz="2000" smtClean="0"/>
              <a:t> </a:t>
            </a:r>
            <a:r>
              <a:rPr lang="en-US" sz="2000" err="1" smtClean="0"/>
              <a:t>tắc</a:t>
            </a:r>
            <a:r>
              <a:rPr lang="en-US" sz="2000" smtClean="0"/>
              <a:t> </a:t>
            </a:r>
            <a:r>
              <a:rPr lang="en-US" sz="2000" err="1" smtClean="0"/>
              <a:t>cập</a:t>
            </a:r>
            <a:r>
              <a:rPr lang="en-US" sz="2000" smtClean="0"/>
              <a:t> </a:t>
            </a:r>
            <a:r>
              <a:rPr lang="en-US" sz="2000" err="1" smtClean="0"/>
              <a:t>nhật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 </a:t>
            </a:r>
            <a:r>
              <a:rPr lang="en-US" sz="2000" err="1" smtClean="0"/>
              <a:t>có</a:t>
            </a:r>
            <a:r>
              <a:rPr lang="en-US" sz="2000" smtClean="0"/>
              <a:t> </a:t>
            </a:r>
            <a:r>
              <a:rPr lang="en-US" sz="2000" err="1" smtClean="0"/>
              <a:t>tính</a:t>
            </a:r>
            <a:r>
              <a:rPr lang="en-US" sz="2000" smtClean="0"/>
              <a:t> </a:t>
            </a:r>
            <a:r>
              <a:rPr lang="en-US" sz="2000" err="1" smtClean="0"/>
              <a:t>phổ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thường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dùng</a:t>
            </a:r>
            <a:r>
              <a:rPr lang="en-US" sz="2000" smtClean="0"/>
              <a:t>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err="1" smtClean="0"/>
              <a:t>đặt</a:t>
            </a:r>
            <a:r>
              <a:rPr lang="en-US" sz="2000" smtClean="0"/>
              <a:t> </a:t>
            </a:r>
            <a:r>
              <a:rPr lang="en-US" sz="2000" err="1" smtClean="0"/>
              <a:t>tên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endParaRPr lang="en-US" sz="200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pPr algn="ctr"/>
            <a:r>
              <a:rPr lang="en-US" sz="2400" smtClean="0"/>
              <a:t>So </a:t>
            </a:r>
            <a:r>
              <a:rPr lang="en-US" sz="2400" err="1" smtClean="0"/>
              <a:t>sánh</a:t>
            </a:r>
            <a:r>
              <a:rPr lang="en-US" sz="2400" smtClean="0"/>
              <a:t> GA </a:t>
            </a:r>
            <a:r>
              <a:rPr lang="en-US" sz="2400" err="1" smtClean="0"/>
              <a:t>và</a:t>
            </a:r>
            <a:r>
              <a:rPr lang="en-US" sz="2400" smtClean="0"/>
              <a:t> ACO</a:t>
            </a:r>
            <a:endParaRPr lang="en-US" sz="24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3200400"/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/>
                        <a:t>Bước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ACO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err="1" smtClean="0"/>
                        <a:t>Chuẩn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bị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Mã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hóa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và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xây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dựng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các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toán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tử</a:t>
                      </a:r>
                      <a:r>
                        <a:rPr lang="en-US" baseline="0" smtClean="0"/>
                        <a:t> , </a:t>
                      </a:r>
                      <a:r>
                        <a:rPr lang="en-US" baseline="0" err="1" smtClean="0"/>
                        <a:t>thủ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tục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Xây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dựng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đồ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thị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cấu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trúc</a:t>
                      </a:r>
                      <a:r>
                        <a:rPr lang="en-US" baseline="0" smtClean="0"/>
                        <a:t>, </a:t>
                      </a:r>
                      <a:r>
                        <a:rPr lang="en-US" baseline="0" err="1" smtClean="0"/>
                        <a:t>xác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định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tham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số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err="1" smtClean="0"/>
                        <a:t>Khởi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tạo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Quần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thể</a:t>
                      </a:r>
                      <a:r>
                        <a:rPr lang="en-US" baseline="0" smtClean="0"/>
                        <a:t> ban </a:t>
                      </a:r>
                      <a:r>
                        <a:rPr lang="en-US" baseline="0" err="1" smtClean="0"/>
                        <a:t>đầu</a:t>
                      </a:r>
                      <a:r>
                        <a:rPr lang="en-US" baseline="0" smtClean="0"/>
                        <a:t>, </a:t>
                      </a:r>
                      <a:r>
                        <a:rPr lang="en-US" baseline="0" err="1" smtClean="0"/>
                        <a:t>đánh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giá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Các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tham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số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err="1" smtClean="0"/>
                        <a:t>Lặp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đến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khi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kết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thúc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err="1" smtClean="0"/>
                        <a:t>Chọn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lọc</a:t>
                      </a:r>
                      <a:endParaRPr lang="en-US" baseline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err="1" smtClean="0"/>
                        <a:t>Tái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tạo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nhờ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các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toán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tử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di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truyền</a:t>
                      </a:r>
                      <a:endParaRPr lang="en-US" baseline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err="1" smtClean="0"/>
                        <a:t>Đánh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giá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err="1" smtClean="0"/>
                        <a:t>Các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kiến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xây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dựng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lời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giải</a:t>
                      </a:r>
                      <a:endParaRPr lang="en-US" baseline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err="1" smtClean="0"/>
                        <a:t>Có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thể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tìm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kiếm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địa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phương</a:t>
                      </a:r>
                      <a:endParaRPr lang="en-US" baseline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err="1" smtClean="0"/>
                        <a:t>Cập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nhật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vết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mùi</a:t>
                      </a:r>
                      <a:r>
                        <a:rPr lang="en-US" baseline="0" smtClean="0"/>
                        <a:t> </a:t>
                      </a:r>
                      <a:br>
                        <a:rPr lang="en-US" baseline="0" smtClean="0"/>
                      </a:br>
                      <a:r>
                        <a:rPr lang="en-US" baseline="0" err="1" smtClean="0"/>
                        <a:t>hoặc</a:t>
                      </a:r>
                      <a:r>
                        <a:rPr lang="en-US" baseline="0" smtClean="0"/>
                        <a:t> reset </a:t>
                      </a:r>
                      <a:r>
                        <a:rPr lang="en-US" baseline="0" err="1" smtClean="0"/>
                        <a:t>vết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mùi</a:t>
                      </a:r>
                      <a:endParaRPr lang="en-US" baseline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pPr algn="ctr"/>
            <a:r>
              <a:rPr lang="en-US" sz="2400" smtClean="0"/>
              <a:t>So </a:t>
            </a:r>
            <a:r>
              <a:rPr lang="en-US" sz="2400" err="1" smtClean="0"/>
              <a:t>sánh</a:t>
            </a:r>
            <a:r>
              <a:rPr lang="en-US" sz="2400" smtClean="0"/>
              <a:t> GA </a:t>
            </a:r>
            <a:r>
              <a:rPr lang="en-US" sz="2400" err="1" smtClean="0"/>
              <a:t>và</a:t>
            </a:r>
            <a:r>
              <a:rPr lang="en-US" sz="2400" smtClean="0"/>
              <a:t> ACO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000" smtClean="0"/>
              <a:t>	</a:t>
            </a:r>
            <a:r>
              <a:rPr lang="en-US" sz="2000" err="1" smtClean="0"/>
              <a:t>Thực</a:t>
            </a:r>
            <a:r>
              <a:rPr lang="en-US" sz="2000" smtClean="0"/>
              <a:t> </a:t>
            </a:r>
            <a:r>
              <a:rPr lang="en-US" sz="2000" err="1" smtClean="0"/>
              <a:t>nghiệm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n-US" sz="2000" err="1" smtClean="0"/>
              <a:t>thấy</a:t>
            </a:r>
            <a:r>
              <a:rPr lang="en-US" sz="2000" smtClean="0"/>
              <a:t> ACO </a:t>
            </a:r>
            <a:r>
              <a:rPr lang="en-US" sz="2000" err="1" smtClean="0"/>
              <a:t>hiệu</a:t>
            </a:r>
            <a:r>
              <a:rPr lang="en-US" sz="2000" smtClean="0"/>
              <a:t> </a:t>
            </a:r>
            <a:r>
              <a:rPr lang="en-US" sz="2000" err="1" smtClean="0"/>
              <a:t>quả</a:t>
            </a:r>
            <a:r>
              <a:rPr lang="en-US" sz="2000" smtClean="0"/>
              <a:t> </a:t>
            </a:r>
            <a:r>
              <a:rPr lang="en-US" sz="2000" err="1" smtClean="0"/>
              <a:t>nổi</a:t>
            </a:r>
            <a:r>
              <a:rPr lang="en-US" sz="2000" smtClean="0"/>
              <a:t> </a:t>
            </a:r>
            <a:r>
              <a:rPr lang="en-US" sz="2000" err="1" smtClean="0"/>
              <a:t>trội</a:t>
            </a:r>
            <a:r>
              <a:rPr lang="en-US" sz="2000" smtClean="0"/>
              <a:t> </a:t>
            </a:r>
            <a:r>
              <a:rPr lang="en-US" sz="2000" err="1" smtClean="0"/>
              <a:t>hơn</a:t>
            </a:r>
            <a:r>
              <a:rPr lang="en-US" sz="2000" smtClean="0"/>
              <a:t> GA, </a:t>
            </a:r>
            <a:r>
              <a:rPr lang="en-US" sz="2000" err="1" smtClean="0"/>
              <a:t>mặc</a:t>
            </a:r>
            <a:r>
              <a:rPr lang="en-US" sz="2000" smtClean="0"/>
              <a:t> </a:t>
            </a:r>
            <a:r>
              <a:rPr lang="en-US" sz="2000" err="1" smtClean="0"/>
              <a:t>dù</a:t>
            </a:r>
            <a:r>
              <a:rPr lang="en-US" sz="2000" smtClean="0"/>
              <a:t> </a:t>
            </a:r>
            <a:r>
              <a:rPr lang="en-US" sz="2000" err="1" smtClean="0"/>
              <a:t>một</a:t>
            </a:r>
            <a:r>
              <a:rPr lang="en-US" sz="2000" smtClean="0"/>
              <a:t> </a:t>
            </a:r>
            <a:r>
              <a:rPr lang="en-US" sz="2000" err="1" smtClean="0"/>
              <a:t>số</a:t>
            </a:r>
            <a:r>
              <a:rPr lang="en-US" sz="2000" smtClean="0"/>
              <a:t> </a:t>
            </a:r>
            <a:r>
              <a:rPr lang="en-US" sz="2000" err="1" smtClean="0"/>
              <a:t>trường</a:t>
            </a:r>
            <a:r>
              <a:rPr lang="en-US" sz="2000" smtClean="0"/>
              <a:t> </a:t>
            </a:r>
            <a:r>
              <a:rPr lang="en-US" sz="2000" err="1" smtClean="0"/>
              <a:t>hợp</a:t>
            </a:r>
            <a:r>
              <a:rPr lang="en-US" sz="2000" smtClean="0"/>
              <a:t> GA </a:t>
            </a:r>
            <a:r>
              <a:rPr lang="en-US" sz="2000" err="1" smtClean="0"/>
              <a:t>dễ</a:t>
            </a:r>
            <a:r>
              <a:rPr lang="en-US" sz="2000" smtClean="0"/>
              <a:t> </a:t>
            </a:r>
            <a:r>
              <a:rPr lang="en-US" sz="2000" err="1" smtClean="0"/>
              <a:t>dùng</a:t>
            </a:r>
            <a:r>
              <a:rPr lang="en-US" sz="2000" smtClean="0"/>
              <a:t> </a:t>
            </a:r>
            <a:r>
              <a:rPr lang="en-US" sz="2000" err="1" smtClean="0"/>
              <a:t>hơn</a:t>
            </a:r>
            <a:r>
              <a:rPr lang="en-US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ACO </a:t>
            </a:r>
            <a:r>
              <a:rPr lang="en-US" sz="2000" err="1" smtClean="0"/>
              <a:t>dùng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thông</a:t>
            </a:r>
            <a:r>
              <a:rPr lang="en-US" sz="2000" smtClean="0"/>
              <a:t> tin heuristics </a:t>
            </a:r>
            <a:r>
              <a:rPr lang="en-US" sz="2000" err="1" smtClean="0"/>
              <a:t>của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phướng</a:t>
            </a:r>
            <a:r>
              <a:rPr lang="en-US" sz="2000" smtClean="0"/>
              <a:t> </a:t>
            </a:r>
            <a:r>
              <a:rPr lang="en-US" sz="2000" err="1" smtClean="0"/>
              <a:t>pháp</a:t>
            </a:r>
            <a:r>
              <a:rPr lang="en-US" sz="2000" smtClean="0"/>
              <a:t> heuristic </a:t>
            </a:r>
            <a:r>
              <a:rPr lang="en-US" sz="2000" err="1" smtClean="0"/>
              <a:t>cấu</a:t>
            </a:r>
            <a:r>
              <a:rPr lang="en-US" sz="2000" smtClean="0"/>
              <a:t> </a:t>
            </a:r>
            <a:r>
              <a:rPr lang="en-US" sz="2000" err="1" smtClean="0"/>
              <a:t>trúc</a:t>
            </a:r>
            <a:r>
              <a:rPr lang="en-US" sz="2000" smtClean="0"/>
              <a:t> </a:t>
            </a:r>
            <a:r>
              <a:rPr lang="en-US" sz="2000" err="1" smtClean="0"/>
              <a:t>đã</a:t>
            </a:r>
            <a:r>
              <a:rPr lang="en-US" sz="2000" smtClean="0"/>
              <a:t> </a:t>
            </a:r>
            <a:r>
              <a:rPr lang="en-US" sz="2000" err="1" smtClean="0"/>
              <a:t>có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smtClean="0"/>
              <a:t>ACO </a:t>
            </a:r>
            <a:r>
              <a:rPr lang="en-US" sz="2000" err="1" smtClean="0"/>
              <a:t>hầu</a:t>
            </a:r>
            <a:r>
              <a:rPr lang="en-US" sz="2000" smtClean="0"/>
              <a:t> </a:t>
            </a:r>
            <a:r>
              <a:rPr lang="en-US" sz="2000" err="1" smtClean="0"/>
              <a:t>như</a:t>
            </a:r>
            <a:r>
              <a:rPr lang="en-US" sz="2000" smtClean="0"/>
              <a:t> </a:t>
            </a:r>
            <a:r>
              <a:rPr lang="en-US" sz="2000" err="1" smtClean="0"/>
              <a:t>không</a:t>
            </a:r>
            <a:r>
              <a:rPr lang="en-US" sz="2000" smtClean="0"/>
              <a:t> </a:t>
            </a:r>
            <a:r>
              <a:rPr lang="en-US" sz="2000" err="1" smtClean="0"/>
              <a:t>dùng</a:t>
            </a:r>
            <a:r>
              <a:rPr lang="en-US" sz="2000" smtClean="0"/>
              <a:t> </a:t>
            </a:r>
            <a:r>
              <a:rPr lang="en-US" sz="2000" err="1" smtClean="0"/>
              <a:t>lại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của</a:t>
            </a:r>
            <a:r>
              <a:rPr lang="en-US" sz="2000" smtClean="0"/>
              <a:t> </a:t>
            </a:r>
            <a:r>
              <a:rPr lang="en-US" sz="2000" err="1" smtClean="0"/>
              <a:t>bứớc</a:t>
            </a:r>
            <a:r>
              <a:rPr lang="en-US" sz="2000" smtClean="0"/>
              <a:t> </a:t>
            </a:r>
            <a:r>
              <a:rPr lang="en-US" sz="2000" err="1" smtClean="0"/>
              <a:t>trước</a:t>
            </a:r>
            <a:r>
              <a:rPr lang="en-US" sz="2000" smtClean="0"/>
              <a:t> </a:t>
            </a:r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n-US" sz="2000" err="1" smtClean="0"/>
              <a:t>khi</a:t>
            </a:r>
            <a:r>
              <a:rPr lang="en-US" sz="2000" smtClean="0"/>
              <a:t> GA </a:t>
            </a:r>
            <a:r>
              <a:rPr lang="en-US" sz="2000" err="1" smtClean="0"/>
              <a:t>dùng</a:t>
            </a:r>
            <a:r>
              <a:rPr lang="en-US" sz="2000" smtClean="0"/>
              <a:t> </a:t>
            </a:r>
            <a:r>
              <a:rPr lang="en-US" sz="2000" err="1" smtClean="0"/>
              <a:t>lại</a:t>
            </a:r>
            <a:r>
              <a:rPr lang="en-US" sz="2000" smtClean="0"/>
              <a:t> </a:t>
            </a:r>
            <a:r>
              <a:rPr lang="en-US" sz="2000" err="1" smtClean="0"/>
              <a:t>nhiều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smtClean="0"/>
              <a:t>ACO </a:t>
            </a:r>
            <a:r>
              <a:rPr lang="en-US" sz="2000" err="1" smtClean="0"/>
              <a:t>sử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phương </a:t>
            </a:r>
            <a:r>
              <a:rPr lang="en-US" sz="2000" err="1" smtClean="0"/>
              <a:t>pháp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địa</a:t>
            </a:r>
            <a:r>
              <a:rPr lang="en-US" sz="2000" smtClean="0"/>
              <a:t> </a:t>
            </a:r>
            <a:r>
              <a:rPr lang="en-US" sz="2000" err="1" smtClean="0"/>
              <a:t>phương</a:t>
            </a:r>
            <a:r>
              <a:rPr lang="en-US" sz="2000" smtClean="0"/>
              <a:t> </a:t>
            </a:r>
            <a:r>
              <a:rPr lang="en-US" sz="2000" err="1" smtClean="0"/>
              <a:t>đã</a:t>
            </a:r>
            <a:r>
              <a:rPr lang="en-US" sz="2000" smtClean="0"/>
              <a:t> </a:t>
            </a:r>
            <a:r>
              <a:rPr lang="en-US" sz="2000" err="1" smtClean="0"/>
              <a:t>có</a:t>
            </a:r>
            <a:r>
              <a:rPr lang="en-US" sz="2000" smtClean="0"/>
              <a:t> (</a:t>
            </a:r>
            <a:r>
              <a:rPr lang="en-US" sz="2000" err="1" smtClean="0"/>
              <a:t>hội</a:t>
            </a:r>
            <a:r>
              <a:rPr lang="en-US" sz="2000" smtClean="0"/>
              <a:t> </a:t>
            </a:r>
            <a:r>
              <a:rPr lang="en-US" sz="2000" err="1" smtClean="0"/>
              <a:t>tụ</a:t>
            </a:r>
            <a:r>
              <a:rPr lang="en-US" sz="2000" smtClean="0"/>
              <a:t> </a:t>
            </a:r>
            <a:r>
              <a:rPr lang="en-US" sz="2000" err="1" smtClean="0"/>
              <a:t>nhanh</a:t>
            </a:r>
            <a:r>
              <a:rPr lang="en-US" sz="2000" smtClean="0"/>
              <a:t>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Các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thuật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toán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memetics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 smtClean="0"/>
              <a:t>Memetic</a:t>
            </a:r>
            <a:r>
              <a:rPr lang="en-US" sz="2000" smtClean="0"/>
              <a:t>  </a:t>
            </a:r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dựa</a:t>
            </a:r>
            <a:r>
              <a:rPr lang="en-US" sz="2000" smtClean="0"/>
              <a:t> </a:t>
            </a:r>
            <a:r>
              <a:rPr lang="en-US" sz="2000" err="1" smtClean="0"/>
              <a:t>trên</a:t>
            </a:r>
            <a:r>
              <a:rPr lang="en-US" sz="2000" smtClean="0"/>
              <a:t> </a:t>
            </a:r>
            <a:r>
              <a:rPr lang="en-US" sz="2000" err="1" smtClean="0"/>
              <a:t>quần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, ban </a:t>
            </a:r>
            <a:r>
              <a:rPr lang="en-US" sz="2000" err="1" smtClean="0"/>
              <a:t>đầu</a:t>
            </a:r>
            <a:r>
              <a:rPr lang="en-US" sz="2000" smtClean="0"/>
              <a:t> </a:t>
            </a:r>
            <a:r>
              <a:rPr lang="en-US" sz="2000" err="1" smtClean="0"/>
              <a:t>áp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GA </a:t>
            </a:r>
            <a:r>
              <a:rPr lang="en-US" sz="2000" err="1" smtClean="0"/>
              <a:t>và</a:t>
            </a:r>
            <a:r>
              <a:rPr lang="en-US" sz="2000" smtClean="0"/>
              <a:t> nay </a:t>
            </a:r>
            <a:r>
              <a:rPr lang="en-US" sz="2000" err="1" smtClean="0"/>
              <a:t>ứng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err="1" smtClean="0"/>
              <a:t>hiệu</a:t>
            </a:r>
            <a:r>
              <a:rPr lang="en-US" sz="2000" smtClean="0"/>
              <a:t> </a:t>
            </a:r>
            <a:r>
              <a:rPr lang="en-US" sz="2000" err="1" smtClean="0"/>
              <a:t>quả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khác</a:t>
            </a:r>
            <a:r>
              <a:rPr lang="en-US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này</a:t>
            </a:r>
            <a:r>
              <a:rPr lang="en-US" sz="2000" smtClean="0"/>
              <a:t> </a:t>
            </a:r>
            <a:r>
              <a:rPr lang="en-US" sz="2000" err="1" smtClean="0"/>
              <a:t>dựa</a:t>
            </a:r>
            <a:r>
              <a:rPr lang="en-US" sz="2000" smtClean="0"/>
              <a:t> </a:t>
            </a:r>
            <a:r>
              <a:rPr lang="en-US" sz="2000" err="1" smtClean="0"/>
              <a:t>trên</a:t>
            </a:r>
            <a:r>
              <a:rPr lang="en-US" sz="2000" smtClean="0"/>
              <a:t> </a:t>
            </a:r>
            <a:r>
              <a:rPr lang="en-US" sz="2000" err="1" smtClean="0"/>
              <a:t>một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dựa</a:t>
            </a:r>
            <a:r>
              <a:rPr lang="en-US" sz="2000" smtClean="0"/>
              <a:t> </a:t>
            </a:r>
            <a:r>
              <a:rPr lang="en-US" sz="2000" err="1" smtClean="0"/>
              <a:t>trên</a:t>
            </a:r>
            <a:r>
              <a:rPr lang="en-US" sz="2000" smtClean="0"/>
              <a:t> </a:t>
            </a:r>
            <a:r>
              <a:rPr lang="en-US" sz="2000" err="1" smtClean="0"/>
              <a:t>quần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, </a:t>
            </a:r>
            <a:r>
              <a:rPr lang="en-US" sz="2000" err="1" smtClean="0"/>
              <a:t>chẳng</a:t>
            </a:r>
            <a:r>
              <a:rPr lang="en-US" sz="2000" smtClean="0"/>
              <a:t> </a:t>
            </a:r>
            <a:r>
              <a:rPr lang="en-US" sz="2000" err="1" smtClean="0"/>
              <a:t>hạn</a:t>
            </a:r>
            <a:r>
              <a:rPr lang="en-US" sz="2000" smtClean="0"/>
              <a:t> GA </a:t>
            </a:r>
            <a:r>
              <a:rPr lang="en-US" sz="2000" err="1" smtClean="0"/>
              <a:t>hoặc</a:t>
            </a:r>
            <a:r>
              <a:rPr lang="en-US" sz="2000" smtClean="0"/>
              <a:t> ACO (</a:t>
            </a:r>
            <a:r>
              <a:rPr lang="en-US" sz="2000" err="1" smtClean="0"/>
              <a:t>không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địa</a:t>
            </a:r>
            <a:r>
              <a:rPr lang="en-US" sz="2000" smtClean="0"/>
              <a:t> </a:t>
            </a:r>
            <a:r>
              <a:rPr lang="en-US" sz="2000" err="1" smtClean="0"/>
              <a:t>phương</a:t>
            </a:r>
            <a:r>
              <a:rPr lang="en-US" sz="2000" smtClean="0"/>
              <a:t>). </a:t>
            </a:r>
            <a:r>
              <a:rPr lang="en-US" sz="2000" err="1" smtClean="0"/>
              <a:t>Cuối</a:t>
            </a:r>
            <a:r>
              <a:rPr lang="en-US" sz="2000" smtClean="0"/>
              <a:t> </a:t>
            </a:r>
            <a:r>
              <a:rPr lang="en-US" sz="2000" err="1" smtClean="0"/>
              <a:t>mỗi</a:t>
            </a:r>
            <a:r>
              <a:rPr lang="en-US" sz="2000" smtClean="0"/>
              <a:t> </a:t>
            </a:r>
            <a:r>
              <a:rPr lang="en-US" sz="2000" err="1" smtClean="0"/>
              <a:t>vòng</a:t>
            </a:r>
            <a:r>
              <a:rPr lang="en-US" sz="2000" smtClean="0"/>
              <a:t> </a:t>
            </a:r>
            <a:r>
              <a:rPr lang="en-US" sz="2000" err="1" smtClean="0"/>
              <a:t>lặp</a:t>
            </a:r>
            <a:r>
              <a:rPr lang="en-US" sz="2000" smtClean="0"/>
              <a:t> t,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ra</a:t>
            </a:r>
            <a:r>
              <a:rPr lang="en-US" sz="2000" smtClean="0"/>
              <a:t> </a:t>
            </a:r>
            <a:r>
              <a:rPr lang="en-US" sz="2000" err="1" smtClean="0"/>
              <a:t>tập</a:t>
            </a:r>
            <a:r>
              <a:rPr lang="en-US" sz="2000" smtClean="0"/>
              <a:t>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l-GR" sz="2000" smtClean="0"/>
              <a:t>Ω</a:t>
            </a:r>
            <a:r>
              <a:rPr lang="en-US" sz="2000" smtClean="0"/>
              <a:t>(t)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err="1" smtClean="0"/>
              <a:t>áp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tăng</a:t>
            </a:r>
            <a:r>
              <a:rPr lang="en-US" sz="2000" smtClean="0"/>
              <a:t> </a:t>
            </a:r>
            <a:r>
              <a:rPr lang="en-US" sz="2000" err="1" smtClean="0"/>
              <a:t>cường</a:t>
            </a:r>
            <a:r>
              <a:rPr lang="en-US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có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 </a:t>
            </a:r>
            <a:r>
              <a:rPr lang="en-US" sz="2000" err="1" smtClean="0"/>
              <a:t>đa</a:t>
            </a:r>
            <a:r>
              <a:rPr lang="en-US" sz="2000" smtClean="0"/>
              <a:t> </a:t>
            </a:r>
            <a:r>
              <a:rPr lang="en-US" sz="2000" err="1" smtClean="0"/>
              <a:t>dạng</a:t>
            </a:r>
            <a:r>
              <a:rPr lang="en-US" sz="2000" smtClean="0"/>
              <a:t> </a:t>
            </a:r>
            <a:r>
              <a:rPr lang="en-US" sz="2000" err="1" smtClean="0"/>
              <a:t>cà</a:t>
            </a:r>
            <a:r>
              <a:rPr lang="en-US" sz="2000" smtClean="0"/>
              <a:t> </a:t>
            </a:r>
            <a:r>
              <a:rPr lang="en-US" sz="2000" err="1" smtClean="0"/>
              <a:t>áp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err="1" smtClean="0"/>
              <a:t>linh</a:t>
            </a:r>
            <a:r>
              <a:rPr lang="en-US" sz="2000" smtClean="0"/>
              <a:t> </a:t>
            </a:r>
            <a:r>
              <a:rPr lang="en-US" sz="2000" err="1" smtClean="0"/>
              <a:t>hoạt</a:t>
            </a:r>
            <a:r>
              <a:rPr lang="en-US" sz="2000" smtClean="0"/>
              <a:t> </a:t>
            </a:r>
            <a:r>
              <a:rPr lang="en-US" sz="2000" err="1" smtClean="0"/>
              <a:t>theo</a:t>
            </a:r>
            <a:r>
              <a:rPr lang="en-US" sz="2000" smtClean="0"/>
              <a:t> </a:t>
            </a:r>
            <a:r>
              <a:rPr lang="en-US" sz="2000" err="1" smtClean="0"/>
              <a:t>mỗi</a:t>
            </a:r>
            <a:r>
              <a:rPr lang="en-US" sz="2000" smtClean="0"/>
              <a:t> </a:t>
            </a:r>
            <a:r>
              <a:rPr lang="en-US" sz="2000" err="1" smtClean="0"/>
              <a:t>bước</a:t>
            </a:r>
            <a:r>
              <a:rPr lang="en-US" sz="2000" smtClean="0"/>
              <a:t> </a:t>
            </a:r>
            <a:r>
              <a:rPr lang="en-US" sz="2000" err="1" smtClean="0"/>
              <a:t>lặp</a:t>
            </a:r>
            <a:r>
              <a:rPr lang="en-US" sz="2000" smtClean="0"/>
              <a:t> </a:t>
            </a:r>
            <a:r>
              <a:rPr lang="en-US" sz="2000" err="1" smtClean="0"/>
              <a:t>tùy</a:t>
            </a:r>
            <a:r>
              <a:rPr lang="en-US" sz="2000" smtClean="0"/>
              <a:t> </a:t>
            </a:r>
            <a:r>
              <a:rPr lang="en-US" sz="2000" err="1" smtClean="0"/>
              <a:t>theo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ràng</a:t>
            </a:r>
            <a:r>
              <a:rPr lang="en-US" sz="2000" smtClean="0"/>
              <a:t> </a:t>
            </a:r>
            <a:r>
              <a:rPr lang="en-US" sz="2000" err="1" smtClean="0"/>
              <a:t>buộc</a:t>
            </a:r>
            <a:r>
              <a:rPr lang="en-US" sz="2000" smtClean="0"/>
              <a:t>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đặc</a:t>
            </a:r>
            <a:r>
              <a:rPr lang="en-US" sz="2000" smtClean="0"/>
              <a:t> </a:t>
            </a:r>
            <a:r>
              <a:rPr lang="en-US" sz="2000" err="1" smtClean="0"/>
              <a:t>điểm</a:t>
            </a:r>
            <a:r>
              <a:rPr lang="en-US" sz="2000" smtClean="0"/>
              <a:t> </a:t>
            </a:r>
            <a:r>
              <a:rPr lang="en-US" sz="2000" err="1" smtClean="0"/>
              <a:t>hàm</a:t>
            </a:r>
            <a:r>
              <a:rPr lang="en-US" sz="2000" smtClean="0"/>
              <a:t> </a:t>
            </a:r>
            <a:r>
              <a:rPr lang="en-US" sz="2000" err="1" smtClean="0"/>
              <a:t>mục</a:t>
            </a:r>
            <a:r>
              <a:rPr lang="en-US" sz="2000" smtClean="0"/>
              <a:t> </a:t>
            </a:r>
            <a:r>
              <a:rPr lang="en-US" sz="2000" err="1" smtClean="0"/>
              <a:t>tiêu</a:t>
            </a:r>
            <a:r>
              <a:rPr lang="en-US" sz="2000" smtClean="0"/>
              <a:t>.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458200" cy="819150"/>
          </a:xfrm>
        </p:spPr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Thủ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tục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memetic</a:t>
            </a:r>
            <a:r>
              <a:rPr lang="en-US" sz="2400" smtClean="0">
                <a:solidFill>
                  <a:srgbClr val="0000CC"/>
                </a:solidFill>
              </a:rPr>
              <a:t> (</a:t>
            </a:r>
            <a:r>
              <a:rPr lang="en-US" sz="2400" err="1" smtClean="0">
                <a:solidFill>
                  <a:srgbClr val="0000CC"/>
                </a:solidFill>
              </a:rPr>
              <a:t>thuật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toán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dựa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trên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quần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thể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đã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có:GA</a:t>
            </a:r>
            <a:r>
              <a:rPr lang="en-US" sz="2400" smtClean="0">
                <a:solidFill>
                  <a:srgbClr val="0000CC"/>
                </a:solidFill>
              </a:rPr>
              <a:t>/ACO)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57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/>
              <a:t>Begin</a:t>
            </a:r>
          </a:p>
          <a:p>
            <a:pPr lvl="1">
              <a:buFont typeface="Symbol" pitchFamily="18" charset="2"/>
              <a:buNone/>
            </a:pPr>
            <a:r>
              <a:rPr lang="en-US" sz="2000" err="1" smtClean="0"/>
              <a:t>Khởi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 </a:t>
            </a:r>
            <a:r>
              <a:rPr lang="en-US" sz="2000" err="1" smtClean="0"/>
              <a:t>quần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 P</a:t>
            </a:r>
            <a:r>
              <a:rPr lang="en-US" sz="2000" baseline="-25000" smtClean="0"/>
              <a:t>0</a:t>
            </a:r>
            <a:r>
              <a:rPr lang="en-US" sz="2000" smtClean="0"/>
              <a:t>;</a:t>
            </a:r>
          </a:p>
          <a:p>
            <a:pPr lvl="1">
              <a:buFont typeface="Symbol" pitchFamily="18" charset="2"/>
              <a:buNone/>
            </a:pPr>
            <a:r>
              <a:rPr lang="en-US" sz="2000" smtClean="0"/>
              <a:t>t:=0;</a:t>
            </a:r>
          </a:p>
          <a:p>
            <a:pPr lvl="1">
              <a:buFont typeface="Symbol" pitchFamily="18" charset="2"/>
              <a:buNone/>
            </a:pPr>
            <a:r>
              <a:rPr lang="en-US" sz="2000" b="1" smtClean="0"/>
              <a:t>while </a:t>
            </a:r>
            <a:r>
              <a:rPr lang="en-US" sz="2000" err="1" smtClean="0"/>
              <a:t>chưa</a:t>
            </a:r>
            <a:r>
              <a:rPr lang="en-US" sz="2000" smtClean="0"/>
              <a:t> </a:t>
            </a:r>
            <a:r>
              <a:rPr lang="en-US" sz="2000" err="1" smtClean="0"/>
              <a:t>gặp</a:t>
            </a:r>
            <a:r>
              <a:rPr lang="en-US" sz="2000" smtClean="0"/>
              <a:t> </a:t>
            </a:r>
            <a:r>
              <a:rPr lang="en-US" sz="2000" err="1" smtClean="0"/>
              <a:t>điều</a:t>
            </a:r>
            <a:r>
              <a:rPr lang="en-US" sz="2000" smtClean="0"/>
              <a:t> </a:t>
            </a:r>
            <a:r>
              <a:rPr lang="en-US" sz="2000" err="1" smtClean="0"/>
              <a:t>kiện</a:t>
            </a:r>
            <a:r>
              <a:rPr lang="en-US" sz="2000" smtClean="0"/>
              <a:t> </a:t>
            </a:r>
            <a:r>
              <a:rPr lang="en-US" sz="2000" err="1" smtClean="0"/>
              <a:t>dừng</a:t>
            </a:r>
            <a:r>
              <a:rPr lang="en-US" sz="2000" smtClean="0"/>
              <a:t>) </a:t>
            </a:r>
            <a:r>
              <a:rPr lang="en-US" sz="2000" b="1" smtClean="0"/>
              <a:t>do</a:t>
            </a:r>
          </a:p>
          <a:p>
            <a:pPr lvl="1">
              <a:buFont typeface="Symbol" pitchFamily="18" charset="2"/>
              <a:buNone/>
            </a:pPr>
            <a:r>
              <a:rPr lang="en-US" sz="2000" b="1" smtClean="0"/>
              <a:t>    </a:t>
            </a:r>
            <a:r>
              <a:rPr lang="en-US" sz="2000" b="1" err="1" smtClean="0"/>
              <a:t>Begine</a:t>
            </a:r>
            <a:endParaRPr lang="en-US" sz="2000" b="1" smtClean="0"/>
          </a:p>
          <a:p>
            <a:pPr lvl="1">
              <a:buFont typeface="Symbol" pitchFamily="18" charset="2"/>
              <a:buNone/>
            </a:pPr>
            <a:r>
              <a:rPr lang="en-US" sz="2000" b="1" smtClean="0"/>
              <a:t>	     </a:t>
            </a:r>
            <a:r>
              <a:rPr lang="en-US" sz="2000" smtClean="0"/>
              <a:t>t:=t+1;</a:t>
            </a:r>
          </a:p>
          <a:p>
            <a:pPr lvl="2">
              <a:buFontTx/>
              <a:buNone/>
            </a:pPr>
            <a:r>
              <a:rPr lang="en-US" sz="2000" smtClean="0"/>
              <a:t>	</a:t>
            </a:r>
            <a:r>
              <a:rPr lang="en-US" sz="2000" err="1" smtClean="0"/>
              <a:t>Xây</a:t>
            </a:r>
            <a:r>
              <a:rPr lang="en-US" sz="2000" smtClean="0"/>
              <a:t> </a:t>
            </a:r>
            <a:r>
              <a:rPr lang="en-US" sz="2000" err="1" smtClean="0"/>
              <a:t>dựng</a:t>
            </a:r>
            <a:r>
              <a:rPr lang="en-US" sz="2000" smtClean="0"/>
              <a:t> </a:t>
            </a:r>
            <a:r>
              <a:rPr lang="en-US" sz="2000" err="1" smtClean="0"/>
              <a:t>quần</a:t>
            </a:r>
            <a:r>
              <a:rPr lang="en-US" sz="2000" smtClean="0"/>
              <a:t> </a:t>
            </a:r>
            <a:r>
              <a:rPr lang="en-US" sz="2000" err="1" smtClean="0"/>
              <a:t>thể</a:t>
            </a:r>
            <a:r>
              <a:rPr lang="en-US" sz="2000" smtClean="0"/>
              <a:t> P(t); //</a:t>
            </a:r>
            <a:r>
              <a:rPr lang="en-US" sz="2000" err="1" smtClean="0"/>
              <a:t>với</a:t>
            </a:r>
            <a:r>
              <a:rPr lang="en-US" sz="2000" smtClean="0"/>
              <a:t> GA, t=0 </a:t>
            </a:r>
            <a:r>
              <a:rPr lang="en-US" sz="2000" err="1" smtClean="0"/>
              <a:t>thì</a:t>
            </a:r>
            <a:r>
              <a:rPr lang="en-US" sz="2000" smtClean="0"/>
              <a:t> </a:t>
            </a:r>
            <a:r>
              <a:rPr lang="en-US" sz="2000" err="1" smtClean="0"/>
              <a:t>dùng</a:t>
            </a:r>
            <a:r>
              <a:rPr lang="en-US" sz="2000" smtClean="0"/>
              <a:t> </a:t>
            </a:r>
            <a:r>
              <a:rPr lang="en-US" sz="2000" err="1" smtClean="0"/>
              <a:t>luôn</a:t>
            </a:r>
            <a:r>
              <a:rPr lang="en-US" sz="2000" smtClean="0"/>
              <a:t> P</a:t>
            </a:r>
            <a:r>
              <a:rPr lang="en-US" sz="2000" baseline="-25000" smtClean="0"/>
              <a:t>0</a:t>
            </a:r>
            <a:r>
              <a:rPr lang="en-US" sz="2000" smtClean="0"/>
              <a:t> </a:t>
            </a:r>
          </a:p>
          <a:p>
            <a:pPr lvl="2">
              <a:buFontTx/>
              <a:buNone/>
            </a:pPr>
            <a:r>
              <a:rPr lang="en-US" sz="2000" smtClean="0"/>
              <a:t>    </a:t>
            </a:r>
            <a:r>
              <a:rPr lang="en-US" sz="2000" err="1" smtClean="0"/>
              <a:t>Đánh</a:t>
            </a:r>
            <a:r>
              <a:rPr lang="en-US" sz="2000" smtClean="0"/>
              <a:t> </a:t>
            </a:r>
            <a:r>
              <a:rPr lang="en-US" sz="2000" err="1" smtClean="0"/>
              <a:t>giá</a:t>
            </a:r>
            <a:r>
              <a:rPr lang="en-US" sz="2000" smtClean="0"/>
              <a:t> P(t)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chọn</a:t>
            </a:r>
            <a:r>
              <a:rPr lang="en-US" sz="2000" smtClean="0"/>
              <a:t> </a:t>
            </a:r>
            <a:r>
              <a:rPr lang="en-US" sz="2000" err="1" smtClean="0"/>
              <a:t>tập</a:t>
            </a:r>
            <a:r>
              <a:rPr lang="en-US" sz="2000" smtClean="0"/>
              <a:t> </a:t>
            </a:r>
            <a:r>
              <a:rPr lang="el-GR" sz="2000" smtClean="0"/>
              <a:t>Ω</a:t>
            </a:r>
            <a:r>
              <a:rPr lang="en-US" sz="2000" smtClean="0"/>
              <a:t>(t);</a:t>
            </a:r>
          </a:p>
          <a:p>
            <a:pPr lvl="2">
              <a:buFontTx/>
              <a:buNone/>
            </a:pPr>
            <a:r>
              <a:rPr lang="en-US" sz="2000" smtClean="0"/>
              <a:t>	</a:t>
            </a:r>
            <a:r>
              <a:rPr lang="en-US" sz="2000" err="1" smtClean="0"/>
              <a:t>Áp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thuật</a:t>
            </a:r>
            <a:r>
              <a:rPr lang="en-US" sz="2000" smtClean="0"/>
              <a:t> </a:t>
            </a:r>
            <a:r>
              <a:rPr lang="en-US" sz="2000" err="1" smtClean="0"/>
              <a:t>toán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n-US" sz="2000" err="1" smtClean="0"/>
              <a:t>tập</a:t>
            </a:r>
            <a:r>
              <a:rPr lang="en-US" sz="2000" smtClean="0"/>
              <a:t> A(t)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l-GR" sz="2000" smtClean="0"/>
              <a:t>Ω</a:t>
            </a:r>
            <a:r>
              <a:rPr lang="en-US" sz="2000" smtClean="0"/>
              <a:t>(t);</a:t>
            </a:r>
          </a:p>
          <a:p>
            <a:pPr lvl="2">
              <a:buFontTx/>
              <a:buNone/>
            </a:pPr>
            <a:r>
              <a:rPr lang="en-US" sz="2000" smtClean="0"/>
              <a:t>	</a:t>
            </a:r>
            <a:r>
              <a:rPr lang="en-US" sz="2000" err="1" smtClean="0"/>
              <a:t>Cập</a:t>
            </a:r>
            <a:r>
              <a:rPr lang="en-US" sz="2000" smtClean="0"/>
              <a:t> </a:t>
            </a:r>
            <a:r>
              <a:rPr lang="en-US" sz="2000" err="1" smtClean="0"/>
              <a:t>nhật</a:t>
            </a:r>
            <a:r>
              <a:rPr lang="en-US" sz="2000" smtClean="0"/>
              <a:t> </a:t>
            </a:r>
            <a:r>
              <a:rPr lang="en-US" sz="2000" err="1" smtClean="0"/>
              <a:t>mùi</a:t>
            </a:r>
            <a:r>
              <a:rPr lang="en-US" sz="2000" smtClean="0"/>
              <a:t> (ACO)/ </a:t>
            </a:r>
            <a:r>
              <a:rPr lang="en-US" sz="2000" err="1" smtClean="0"/>
              <a:t>đánh</a:t>
            </a:r>
            <a:r>
              <a:rPr lang="en-US" sz="2000" smtClean="0"/>
              <a:t> </a:t>
            </a:r>
            <a:r>
              <a:rPr lang="en-US" sz="2000" err="1" smtClean="0"/>
              <a:t>giá</a:t>
            </a:r>
            <a:r>
              <a:rPr lang="en-US" sz="2800" smtClean="0"/>
              <a:t>;</a:t>
            </a:r>
          </a:p>
          <a:p>
            <a:pPr lvl="1">
              <a:buFont typeface="Symbol" pitchFamily="18" charset="2"/>
              <a:buNone/>
            </a:pPr>
            <a:r>
              <a:rPr lang="en-US" sz="2000" b="1" smtClean="0"/>
              <a:t>End</a:t>
            </a:r>
            <a:r>
              <a:rPr lang="en-US" sz="200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sz="2000" b="1" smtClean="0"/>
              <a:t>End</a:t>
            </a:r>
            <a:r>
              <a:rPr lang="en-US" sz="2000" smtClean="0"/>
              <a:t>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pPr algn="ctr"/>
            <a:r>
              <a:rPr lang="en-US" sz="2400" err="1" smtClean="0"/>
              <a:t>Ví</a:t>
            </a:r>
            <a:r>
              <a:rPr lang="en-US" sz="2400" smtClean="0"/>
              <a:t> </a:t>
            </a:r>
            <a:r>
              <a:rPr lang="en-US" sz="2400" err="1" smtClean="0"/>
              <a:t>dụ</a:t>
            </a:r>
            <a:r>
              <a:rPr lang="en-US" sz="2400" smtClean="0"/>
              <a:t>: </a:t>
            </a:r>
            <a:r>
              <a:rPr lang="en-US" sz="2400" err="1" smtClean="0"/>
              <a:t>Bài</a:t>
            </a:r>
            <a:r>
              <a:rPr lang="en-US" sz="2400" smtClean="0"/>
              <a:t> </a:t>
            </a:r>
            <a:r>
              <a:rPr lang="en-US" sz="2400" err="1" smtClean="0"/>
              <a:t>toán</a:t>
            </a:r>
            <a:r>
              <a:rPr lang="en-US" sz="2400" smtClean="0"/>
              <a:t> </a:t>
            </a:r>
            <a:r>
              <a:rPr lang="en-US" sz="2400" err="1" smtClean="0"/>
              <a:t>chuỗi</a:t>
            </a:r>
            <a:r>
              <a:rPr lang="en-US" sz="2400" smtClean="0"/>
              <a:t> </a:t>
            </a:r>
            <a:r>
              <a:rPr lang="en-US" sz="2400" err="1" smtClean="0"/>
              <a:t>gần</a:t>
            </a:r>
            <a:r>
              <a:rPr lang="en-US" sz="2400" smtClean="0"/>
              <a:t> </a:t>
            </a:r>
            <a:r>
              <a:rPr lang="en-US" sz="2400" err="1" smtClean="0"/>
              <a:t>nhất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x = x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y = y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2500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2500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≤m)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ii)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S (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X)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S.</a:t>
            </a:r>
          </a:p>
          <a:p>
            <a:pPr>
              <a:buNone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t,S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) = max{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t,s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): s in  S}.                          (9)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CA" sz="200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err="1" smtClean="0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CA" sz="20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CA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t,S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None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t,S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) = min{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x,S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): x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 i="1" smtClean="0"/>
              <a:t>}	             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en-CA" sz="200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14350"/>
          </a:xfrm>
        </p:spPr>
        <p:txBody>
          <a:bodyPr/>
          <a:lstStyle/>
          <a:p>
            <a:pPr algn="ctr"/>
            <a:r>
              <a:rPr lang="en-US" sz="2400" smtClean="0"/>
              <a:t>GA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 smtClean="0"/>
              <a:t>Dùng</a:t>
            </a:r>
            <a:r>
              <a:rPr lang="en-US" sz="2000" smtClean="0"/>
              <a:t> </a:t>
            </a:r>
            <a:r>
              <a:rPr lang="en-US" sz="2000" err="1" smtClean="0"/>
              <a:t>luôn</a:t>
            </a:r>
            <a:r>
              <a:rPr lang="en-US" sz="2000" smtClean="0"/>
              <a:t> </a:t>
            </a:r>
            <a:r>
              <a:rPr lang="en-US" sz="2000" err="1" smtClean="0"/>
              <a:t>xâu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phần</a:t>
            </a:r>
            <a:r>
              <a:rPr lang="en-US" sz="2000" smtClean="0"/>
              <a:t> </a:t>
            </a:r>
            <a:r>
              <a:rPr lang="en-US" sz="2000" err="1" smtClean="0"/>
              <a:t>tử</a:t>
            </a:r>
            <a:r>
              <a:rPr lang="en-US" sz="2000" smtClean="0"/>
              <a:t> </a:t>
            </a:r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l-GR" sz="2000" smtClean="0"/>
              <a:t>Σ</a:t>
            </a:r>
            <a:r>
              <a:rPr lang="en-US" sz="2000" smtClean="0"/>
              <a:t> </a:t>
            </a:r>
            <a:r>
              <a:rPr lang="en-US" sz="2000" err="1" smtClean="0"/>
              <a:t>làm</a:t>
            </a:r>
            <a:r>
              <a:rPr lang="en-US" sz="2000" smtClean="0"/>
              <a:t> </a:t>
            </a:r>
            <a:r>
              <a:rPr lang="en-US" sz="2000" err="1" smtClean="0"/>
              <a:t>tập</a:t>
            </a:r>
            <a:r>
              <a:rPr lang="en-US" sz="2000" smtClean="0"/>
              <a:t> NST</a:t>
            </a:r>
          </a:p>
          <a:p>
            <a:pPr>
              <a:lnSpc>
                <a:spcPct val="150000"/>
              </a:lnSpc>
            </a:pPr>
            <a:r>
              <a:rPr lang="en-US" sz="2000" err="1" smtClean="0"/>
              <a:t>Hàm</a:t>
            </a:r>
            <a:r>
              <a:rPr lang="en-US" sz="2000" smtClean="0"/>
              <a:t>  </a:t>
            </a:r>
            <a:r>
              <a:rPr lang="en-US" sz="2000" err="1" smtClean="0"/>
              <a:t>đánh</a:t>
            </a:r>
            <a:r>
              <a:rPr lang="en-US" sz="2000" smtClean="0"/>
              <a:t> </a:t>
            </a:r>
            <a:r>
              <a:rPr lang="en-US" sz="2000" err="1" smtClean="0"/>
              <a:t>giá</a:t>
            </a:r>
            <a:r>
              <a:rPr lang="en-US" sz="2000" smtClean="0"/>
              <a:t> </a:t>
            </a:r>
            <a:r>
              <a:rPr lang="en-US" sz="2000" i="1" err="1" smtClean="0"/>
              <a:t>eval</a:t>
            </a:r>
            <a:r>
              <a:rPr lang="en-US" sz="2000" i="1" smtClean="0"/>
              <a:t>(t)= m+1-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t,S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chéo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smtClean="0"/>
              <a:t>Σ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14350"/>
          </a:xfrm>
        </p:spPr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</a:rPr>
              <a:t>Thuật</a:t>
            </a:r>
            <a:r>
              <a:rPr lang="en-US" sz="2400" smtClean="0">
                <a:solidFill>
                  <a:srgbClr val="0000CC"/>
                </a:solidFill>
              </a:rPr>
              <a:t> </a:t>
            </a:r>
            <a:r>
              <a:rPr lang="en-US" sz="2400" err="1" smtClean="0">
                <a:solidFill>
                  <a:srgbClr val="0000CC"/>
                </a:solidFill>
              </a:rPr>
              <a:t>toán</a:t>
            </a:r>
            <a:r>
              <a:rPr lang="en-US" sz="2400" smtClean="0">
                <a:solidFill>
                  <a:srgbClr val="0000CC"/>
                </a:solidFill>
              </a:rPr>
              <a:t>  ACO: </a:t>
            </a:r>
            <a:r>
              <a:rPr lang="en-US" sz="2400" b="1" smtClean="0">
                <a:solidFill>
                  <a:srgbClr val="0000CC"/>
                </a:solidFill>
              </a:rPr>
              <a:t>ACOM-CSP 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532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376204"/>
            <a:ext cx="6400800" cy="457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05C1C-1021-4DD2-9D3A-070F465E5C8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54" name="Title 1"/>
          <p:cNvSpPr>
            <a:spLocks noGrp="1"/>
          </p:cNvSpPr>
          <p:nvPr>
            <p:ph type="title" idx="4294967295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sz="240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Các</a:t>
            </a:r>
            <a:r>
              <a:rPr lang="en-US" sz="2400" smtClean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ví</a:t>
            </a:r>
            <a:r>
              <a:rPr lang="en-US" sz="2400" smtClean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dụ</a:t>
            </a:r>
            <a:endParaRPr lang="en-US" sz="2400" smtClean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57163" y="1524000"/>
            <a:ext cx="8529637" cy="5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000"/>
              <a:t> </a:t>
            </a:r>
            <a:r>
              <a:rPr lang="en-US" sz="2000" err="1"/>
              <a:t>Bài</a:t>
            </a:r>
            <a:r>
              <a:rPr lang="en-US" sz="2000"/>
              <a:t> </a:t>
            </a:r>
            <a:r>
              <a:rPr lang="en-US" sz="2000" err="1"/>
              <a:t>toán</a:t>
            </a:r>
            <a:r>
              <a:rPr lang="en-US" sz="2000"/>
              <a:t> </a:t>
            </a:r>
            <a:r>
              <a:rPr lang="en-US" sz="2000" err="1"/>
              <a:t>hồi</a:t>
            </a:r>
            <a:r>
              <a:rPr lang="en-US" sz="2000"/>
              <a:t> </a:t>
            </a:r>
            <a:r>
              <a:rPr lang="en-US" sz="2000" err="1"/>
              <a:t>quy</a:t>
            </a:r>
            <a:r>
              <a:rPr lang="en-US" sz="2000"/>
              <a:t> (regression)</a:t>
            </a:r>
          </a:p>
          <a:p>
            <a:pPr algn="just">
              <a:lnSpc>
                <a:spcPct val="120000"/>
              </a:lnSpc>
            </a:pP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xấp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xỉ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g(x)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en-US" sz="2000"/>
              <a:t> </a:t>
            </a:r>
          </a:p>
          <a:p>
            <a:pPr algn="just">
              <a:lnSpc>
                <a:spcPct val="160000"/>
              </a:lnSpc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f  =F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,…c</a:t>
            </a:r>
            <a:r>
              <a:rPr lang="en-US" sz="2000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,…c</a:t>
            </a:r>
            <a:r>
              <a:rPr lang="en-US" sz="2000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(SSE):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Arial" charset="0"/>
              <a:buChar char="•"/>
            </a:pP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DL 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2000" i="1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3000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err="1">
                <a:latin typeface="Times New Roman" pitchFamily="18" charset="0"/>
                <a:cs typeface="Times New Roman" pitchFamily="18" charset="0"/>
              </a:rPr>
              <a:t>:k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=1,..,N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,…,c</a:t>
            </a:r>
            <a:r>
              <a:rPr lang="en-US" sz="20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tiều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E:</a:t>
            </a:r>
          </a:p>
          <a:p>
            <a:pPr algn="just">
              <a:lnSpc>
                <a:spcPct val="16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Arial" charset="0"/>
              <a:buChar char="•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1905000" y="2286000"/>
          <a:ext cx="3757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755800" imgH="279360" progId="Equation.3">
                  <p:embed/>
                </p:oleObj>
              </mc:Choice>
              <mc:Fallback>
                <p:oleObj name="Equation" r:id="rId3" imgW="275580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3757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2460625" y="3213100"/>
          <a:ext cx="3108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993680" imgH="431640" progId="Equation.3">
                  <p:embed/>
                </p:oleObj>
              </mc:Choice>
              <mc:Fallback>
                <p:oleObj name="Equation" r:id="rId5" imgW="19936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3213100"/>
                        <a:ext cx="31083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2819400" y="5181600"/>
          <a:ext cx="18399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1180800" imgH="457200" progId="Equation.3">
                  <p:embed/>
                </p:oleObj>
              </mc:Choice>
              <mc:Fallback>
                <p:oleObj name="Equation" r:id="rId7" imgW="1180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1839912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pPr algn="ctr"/>
            <a:r>
              <a:rPr lang="en-US" sz="2400" b="1" err="1" smtClean="0"/>
              <a:t>Thuật</a:t>
            </a:r>
            <a:r>
              <a:rPr lang="en-US" sz="2400" b="1" smtClean="0"/>
              <a:t> </a:t>
            </a:r>
            <a:r>
              <a:rPr lang="en-US" sz="2400" b="1" err="1" smtClean="0"/>
              <a:t>toán</a:t>
            </a:r>
            <a:r>
              <a:rPr lang="en-US" sz="2400" b="1" smtClean="0"/>
              <a:t> </a:t>
            </a:r>
            <a:r>
              <a:rPr lang="en-US" sz="2400" b="1" err="1" smtClean="0"/>
              <a:t>Memetic</a:t>
            </a:r>
            <a:r>
              <a:rPr lang="en-US" sz="2400" b="1" smtClean="0"/>
              <a:t>: </a:t>
            </a:r>
            <a:r>
              <a:rPr lang="en-US" sz="2400" smtClean="0"/>
              <a:t> ACOM-CSP </a:t>
            </a:r>
            <a:br>
              <a:rPr lang="en-US" sz="2400" smtClean="0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000" i="1" err="1" smtClean="0"/>
              <a:t>Tìm</a:t>
            </a:r>
            <a:r>
              <a:rPr lang="en-US" sz="2000" i="1" smtClean="0"/>
              <a:t> </a:t>
            </a:r>
            <a:r>
              <a:rPr lang="en-US" sz="2000" i="1" err="1" smtClean="0"/>
              <a:t>kiếm</a:t>
            </a:r>
            <a:r>
              <a:rPr lang="en-US" sz="2000" i="1" smtClean="0"/>
              <a:t> </a:t>
            </a:r>
            <a:r>
              <a:rPr lang="en-US" sz="2000" i="1" err="1" smtClean="0"/>
              <a:t>địa</a:t>
            </a:r>
            <a:r>
              <a:rPr lang="en-US" sz="2000" i="1" smtClean="0"/>
              <a:t> </a:t>
            </a:r>
            <a:r>
              <a:rPr lang="en-US" sz="2000" i="1" err="1" smtClean="0"/>
              <a:t>phương</a:t>
            </a:r>
            <a:r>
              <a:rPr lang="en-US" sz="2000" b="1" smtClean="0"/>
              <a:t>. 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err="1" smtClean="0"/>
              <a:t>Chỉ</a:t>
            </a:r>
            <a:r>
              <a:rPr lang="en-US" sz="2000" smtClean="0"/>
              <a:t> </a:t>
            </a:r>
            <a:r>
              <a:rPr lang="en-US" sz="2000" err="1" smtClean="0"/>
              <a:t>áp</a:t>
            </a:r>
            <a:r>
              <a:rPr lang="en-US" sz="2000" smtClean="0"/>
              <a:t> </a:t>
            </a:r>
            <a:r>
              <a:rPr lang="en-US" sz="2000" err="1" smtClean="0"/>
              <a:t>dụng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địa</a:t>
            </a:r>
            <a:r>
              <a:rPr lang="en-US" sz="2000" smtClean="0"/>
              <a:t> </a:t>
            </a:r>
            <a:r>
              <a:rPr lang="en-US" sz="2000" err="1" smtClean="0"/>
              <a:t>phương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2 </a:t>
            </a:r>
            <a:r>
              <a:rPr lang="en-US" sz="2000" err="1" smtClean="0"/>
              <a:t>lời</a:t>
            </a:r>
            <a:r>
              <a:rPr lang="en-US" sz="2000" smtClean="0"/>
              <a:t> </a:t>
            </a:r>
            <a:r>
              <a:rPr lang="en-US" sz="2000" err="1" smtClean="0"/>
              <a:t>giải</a:t>
            </a:r>
            <a:r>
              <a:rPr lang="en-US" sz="2000" smtClean="0"/>
              <a:t> </a:t>
            </a:r>
            <a:r>
              <a:rPr lang="en-US" sz="2000" err="1" smtClean="0"/>
              <a:t>tốt</a:t>
            </a:r>
            <a:r>
              <a:rPr lang="en-US" sz="2000" smtClean="0"/>
              <a:t> </a:t>
            </a:r>
            <a:r>
              <a:rPr lang="en-US" sz="2000" err="1" smtClean="0"/>
              <a:t>nhất</a:t>
            </a:r>
            <a:r>
              <a:rPr lang="en-US" sz="2000" smtClean="0"/>
              <a:t> </a:t>
            </a:r>
            <a:r>
              <a:rPr lang="en-US" sz="2000" err="1" smtClean="0"/>
              <a:t>trong</a:t>
            </a:r>
            <a:r>
              <a:rPr lang="en-US" sz="2000" smtClean="0"/>
              <a:t> 40% </a:t>
            </a:r>
            <a:r>
              <a:rPr lang="en-US" sz="2000" err="1" smtClean="0"/>
              <a:t>vòng</a:t>
            </a:r>
            <a:r>
              <a:rPr lang="en-US" sz="2000" smtClean="0"/>
              <a:t> </a:t>
            </a:r>
            <a:r>
              <a:rPr lang="en-US" sz="2000" err="1" smtClean="0"/>
              <a:t>lặp</a:t>
            </a:r>
            <a:r>
              <a:rPr lang="en-US" sz="2000" smtClean="0"/>
              <a:t> </a:t>
            </a:r>
            <a:r>
              <a:rPr lang="en-US" sz="2000" err="1" smtClean="0"/>
              <a:t>cuối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err="1" smtClean="0"/>
              <a:t>Giả</a:t>
            </a:r>
            <a:r>
              <a:rPr lang="en-US" sz="2000" smtClean="0"/>
              <a:t> </a:t>
            </a:r>
            <a:r>
              <a:rPr lang="en-US" sz="2000" err="1" smtClean="0"/>
              <a:t>sử</a:t>
            </a:r>
            <a:r>
              <a:rPr lang="en-US" sz="2000" smtClean="0"/>
              <a:t>  </a:t>
            </a:r>
            <a:r>
              <a:rPr lang="en-US" sz="2000" i="1" smtClean="0"/>
              <a:t>t= t</a:t>
            </a:r>
            <a:r>
              <a:rPr lang="en-US" sz="2000" i="1" baseline="-25000" smtClean="0"/>
              <a:t>1</a:t>
            </a:r>
            <a:r>
              <a:rPr lang="en-US" sz="2000" i="1" smtClean="0"/>
              <a:t>…</a:t>
            </a:r>
            <a:r>
              <a:rPr lang="en-US" sz="2000" i="1" err="1" smtClean="0"/>
              <a:t>t</a:t>
            </a:r>
            <a:r>
              <a:rPr lang="en-US" sz="2000" i="1" baseline="-25000" err="1" smtClean="0"/>
              <a:t>n</a:t>
            </a:r>
            <a:r>
              <a:rPr lang="en-US" sz="2000" smtClean="0"/>
              <a:t>, </a:t>
            </a:r>
            <a:r>
              <a:rPr lang="en-US" sz="2000" err="1" smtClean="0"/>
              <a:t>thực</a:t>
            </a:r>
            <a:r>
              <a:rPr lang="en-US" sz="2000" smtClean="0"/>
              <a:t> </a:t>
            </a:r>
            <a:r>
              <a:rPr lang="en-US" sz="2000" err="1" smtClean="0"/>
              <a:t>hiện</a:t>
            </a:r>
            <a:r>
              <a:rPr lang="en-US" sz="2000" smtClean="0"/>
              <a:t> </a:t>
            </a:r>
            <a:r>
              <a:rPr lang="en-US" sz="2000" err="1" smtClean="0"/>
              <a:t>tìm</a:t>
            </a:r>
            <a:r>
              <a:rPr lang="en-US" sz="2000" smtClean="0"/>
              <a:t> </a:t>
            </a:r>
            <a:r>
              <a:rPr lang="en-US" sz="2000" err="1" smtClean="0"/>
              <a:t>kiếm</a:t>
            </a:r>
            <a:r>
              <a:rPr lang="en-US" sz="2000" smtClean="0"/>
              <a:t> </a:t>
            </a:r>
            <a:r>
              <a:rPr lang="en-US" sz="2000" err="1" smtClean="0"/>
              <a:t>tuần</a:t>
            </a:r>
            <a:r>
              <a:rPr lang="en-US" sz="2000" smtClean="0"/>
              <a:t> </a:t>
            </a:r>
            <a:r>
              <a:rPr lang="en-US" sz="2000" err="1" smtClean="0"/>
              <a:t>tự</a:t>
            </a:r>
            <a:r>
              <a:rPr lang="en-US" sz="2000" smtClean="0"/>
              <a:t> </a:t>
            </a:r>
            <a:r>
              <a:rPr lang="en-US" sz="2000" err="1" smtClean="0"/>
              <a:t>từ</a:t>
            </a:r>
            <a:r>
              <a:rPr lang="en-US" sz="2000" smtClean="0"/>
              <a:t>  </a:t>
            </a:r>
            <a:r>
              <a:rPr lang="en-US" sz="2000" i="1" smtClean="0"/>
              <a:t>t</a:t>
            </a:r>
            <a:r>
              <a:rPr lang="en-US" sz="2000" i="1" baseline="-25000" smtClean="0"/>
              <a:t>1</a:t>
            </a:r>
            <a:r>
              <a:rPr lang="en-US" sz="2000" smtClean="0"/>
              <a:t> </a:t>
            </a:r>
            <a:r>
              <a:rPr lang="en-US" sz="2000" err="1" smtClean="0"/>
              <a:t>đến</a:t>
            </a:r>
            <a:r>
              <a:rPr lang="en-US" sz="2000" smtClean="0"/>
              <a:t> </a:t>
            </a:r>
            <a:r>
              <a:rPr lang="en-US" sz="2000" i="1" err="1" smtClean="0"/>
              <a:t>t</a:t>
            </a:r>
            <a:r>
              <a:rPr lang="en-US" sz="2000" i="1" baseline="-25000" err="1" smtClean="0"/>
              <a:t>n</a:t>
            </a:r>
            <a:r>
              <a:rPr lang="en-US" sz="2000" smtClean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000" smtClean="0"/>
              <a:t>	</a:t>
            </a:r>
            <a:r>
              <a:rPr lang="en-US" sz="2000" err="1" smtClean="0"/>
              <a:t>Khi</a:t>
            </a:r>
            <a:r>
              <a:rPr lang="en-US" sz="2000" smtClean="0"/>
              <a:t>  </a:t>
            </a:r>
            <a:r>
              <a:rPr lang="en-US" sz="2000" i="1" err="1" smtClean="0"/>
              <a:t>t</a:t>
            </a:r>
            <a:r>
              <a:rPr lang="en-US" sz="2000" i="1" baseline="-25000" err="1" smtClean="0"/>
              <a:t>i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xét</a:t>
            </a:r>
            <a:r>
              <a:rPr lang="en-US" sz="2000" smtClean="0"/>
              <a:t>, </a:t>
            </a:r>
            <a:r>
              <a:rPr lang="en-US" sz="2000" err="1" smtClean="0"/>
              <a:t>nó</a:t>
            </a:r>
            <a:r>
              <a:rPr lang="en-US" sz="2000" smtClean="0"/>
              <a:t> </a:t>
            </a:r>
            <a:r>
              <a:rPr lang="en-US" sz="2000" err="1" smtClean="0"/>
              <a:t>lần</a:t>
            </a:r>
            <a:r>
              <a:rPr lang="en-US" sz="2000" smtClean="0"/>
              <a:t> </a:t>
            </a:r>
            <a:r>
              <a:rPr lang="en-US" sz="2000" err="1" smtClean="0"/>
              <a:t>lượtsẽ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thay</a:t>
            </a:r>
            <a:r>
              <a:rPr lang="en-US" sz="2000" smtClean="0"/>
              <a:t> </a:t>
            </a:r>
            <a:r>
              <a:rPr lang="en-US" sz="2000" err="1" smtClean="0"/>
              <a:t>bới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đỉnh</a:t>
            </a:r>
            <a:r>
              <a:rPr lang="en-US" sz="2000" smtClean="0"/>
              <a:t> </a:t>
            </a:r>
            <a:r>
              <a:rPr lang="en-US" sz="2000" err="1" smtClean="0"/>
              <a:t>khác</a:t>
            </a:r>
            <a:r>
              <a:rPr lang="en-US" sz="2000" smtClean="0"/>
              <a:t> </a:t>
            </a:r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n-US" sz="2000" i="1" smtClean="0"/>
              <a:t>V</a:t>
            </a:r>
            <a:r>
              <a:rPr lang="en-US" sz="2000" i="1" baseline="-25000" smtClean="0"/>
              <a:t>i</a:t>
            </a:r>
            <a:r>
              <a:rPr lang="en-US" sz="2000" smtClean="0"/>
              <a:t> </a:t>
            </a:r>
            <a:r>
              <a:rPr lang="en-US" sz="2000" err="1" smtClean="0"/>
              <a:t>nếu</a:t>
            </a:r>
            <a:r>
              <a:rPr lang="en-US" sz="2000" smtClean="0"/>
              <a:t> </a:t>
            </a:r>
            <a:r>
              <a:rPr lang="en-US" sz="2000" err="1" smtClean="0"/>
              <a:t>việc</a:t>
            </a:r>
            <a:r>
              <a:rPr lang="en-US" sz="2000" smtClean="0"/>
              <a:t> </a:t>
            </a:r>
            <a:r>
              <a:rPr lang="en-US" sz="2000" err="1" smtClean="0"/>
              <a:t>thay</a:t>
            </a:r>
            <a:r>
              <a:rPr lang="en-US" sz="2000" smtClean="0"/>
              <a:t> </a:t>
            </a:r>
            <a:r>
              <a:rPr lang="en-US" sz="2000" err="1" smtClean="0"/>
              <a:t>cải</a:t>
            </a:r>
            <a:r>
              <a:rPr lang="en-US" sz="2000" smtClean="0"/>
              <a:t> </a:t>
            </a:r>
            <a:r>
              <a:rPr lang="en-US" sz="2000" err="1" smtClean="0"/>
              <a:t>thiện</a:t>
            </a:r>
            <a:r>
              <a:rPr lang="en-US" sz="2000" smtClean="0"/>
              <a:t> </a:t>
            </a:r>
            <a:r>
              <a:rPr lang="en-US" sz="2000" err="1" smtClean="0"/>
              <a:t>mục</a:t>
            </a:r>
            <a:r>
              <a:rPr lang="en-US" sz="2000" smtClean="0"/>
              <a:t> </a:t>
            </a:r>
            <a:r>
              <a:rPr lang="en-US" sz="2000" err="1" smtClean="0"/>
              <a:t>tiêu</a:t>
            </a:r>
            <a:endParaRPr lang="en-US" sz="200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400" err="1" smtClean="0"/>
              <a:t>Kết</a:t>
            </a:r>
            <a:r>
              <a:rPr lang="en-US" sz="2400" smtClean="0"/>
              <a:t> </a:t>
            </a:r>
            <a:r>
              <a:rPr lang="en-US" sz="2400" err="1" smtClean="0"/>
              <a:t>quả</a:t>
            </a:r>
            <a:r>
              <a:rPr lang="en-US" sz="2400" smtClean="0"/>
              <a:t> </a:t>
            </a:r>
            <a:r>
              <a:rPr lang="en-US" sz="2400" err="1" smtClean="0"/>
              <a:t>thực</a:t>
            </a:r>
            <a:r>
              <a:rPr lang="en-US" sz="2400" smtClean="0"/>
              <a:t> </a:t>
            </a:r>
            <a:r>
              <a:rPr lang="en-US" sz="2400" err="1" smtClean="0"/>
              <a:t>nghiệm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1"/>
          </a:xfrm>
        </p:spPr>
        <p:txBody>
          <a:bodyPr/>
          <a:lstStyle/>
          <a:p>
            <a:r>
              <a:rPr lang="en-US" sz="2000" smtClean="0"/>
              <a:t>ACOM-CSP </a:t>
            </a:r>
            <a:r>
              <a:rPr lang="en-US" sz="2000" err="1" smtClean="0"/>
              <a:t>và</a:t>
            </a:r>
            <a:r>
              <a:rPr lang="en-US" sz="2000" smtClean="0"/>
              <a:t> ACO-CSP so </a:t>
            </a:r>
            <a:r>
              <a:rPr lang="en-US" sz="2000" err="1" smtClean="0"/>
              <a:t>sánh</a:t>
            </a:r>
            <a:r>
              <a:rPr lang="en-US" sz="2000" smtClean="0"/>
              <a:t> </a:t>
            </a:r>
            <a:r>
              <a:rPr lang="en-US" sz="2000" err="1" smtClean="0"/>
              <a:t>với</a:t>
            </a:r>
            <a:r>
              <a:rPr lang="en-US" sz="2000" smtClean="0"/>
              <a:t>  Ant-CSP (</a:t>
            </a:r>
            <a:r>
              <a:rPr lang="en-US" sz="2000" err="1" smtClean="0"/>
              <a:t>tốt</a:t>
            </a:r>
            <a:r>
              <a:rPr lang="en-US" sz="2000" smtClean="0"/>
              <a:t> </a:t>
            </a:r>
            <a:r>
              <a:rPr lang="en-US" sz="2000" err="1" smtClean="0"/>
              <a:t>hơn</a:t>
            </a:r>
            <a:r>
              <a:rPr lang="en-US" sz="2000" smtClean="0"/>
              <a:t> GA) :</a:t>
            </a:r>
          </a:p>
          <a:p>
            <a:pPr lvl="0"/>
            <a:r>
              <a:rPr lang="en-US" sz="2000" err="1" smtClean="0"/>
              <a:t>Chạy</a:t>
            </a:r>
            <a:r>
              <a:rPr lang="en-US" sz="2000" smtClean="0"/>
              <a:t> </a:t>
            </a:r>
            <a:r>
              <a:rPr lang="en-US" sz="2000" err="1" smtClean="0"/>
              <a:t>với</a:t>
            </a:r>
            <a:r>
              <a:rPr lang="en-US" sz="2000" smtClean="0"/>
              <a:t> </a:t>
            </a:r>
            <a:r>
              <a:rPr lang="en-US" sz="2000" err="1" smtClean="0"/>
              <a:t>số</a:t>
            </a:r>
            <a:r>
              <a:rPr lang="en-US" sz="2000" smtClean="0"/>
              <a:t> </a:t>
            </a:r>
            <a:r>
              <a:rPr lang="en-US" sz="2000" err="1" smtClean="0"/>
              <a:t>vòng</a:t>
            </a:r>
            <a:r>
              <a:rPr lang="en-US" sz="2000" smtClean="0"/>
              <a:t> </a:t>
            </a:r>
            <a:r>
              <a:rPr lang="en-US" sz="2000" err="1" smtClean="0"/>
              <a:t>lặp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n-US" sz="2000" err="1" smtClean="0"/>
              <a:t>trước</a:t>
            </a:r>
            <a:r>
              <a:rPr lang="en-US" sz="2000" smtClean="0"/>
              <a:t>, so </a:t>
            </a:r>
            <a:r>
              <a:rPr lang="en-US" sz="2000" err="1" smtClean="0"/>
              <a:t>sánh</a:t>
            </a:r>
            <a:r>
              <a:rPr lang="en-US" sz="2000" smtClean="0"/>
              <a:t> </a:t>
            </a:r>
            <a:r>
              <a:rPr lang="en-US" sz="2000" err="1" smtClean="0"/>
              <a:t>hiệu</a:t>
            </a:r>
            <a:r>
              <a:rPr lang="en-US" sz="2000" smtClean="0"/>
              <a:t> </a:t>
            </a:r>
            <a:r>
              <a:rPr lang="en-US" sz="2000" err="1" smtClean="0"/>
              <a:t>quả</a:t>
            </a:r>
            <a:r>
              <a:rPr lang="en-US" sz="2000" smtClean="0"/>
              <a:t>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thời</a:t>
            </a:r>
            <a:r>
              <a:rPr lang="en-US" sz="2000" smtClean="0"/>
              <a:t> </a:t>
            </a:r>
            <a:r>
              <a:rPr lang="en-US" sz="2000" err="1" smtClean="0"/>
              <a:t>gian</a:t>
            </a:r>
            <a:r>
              <a:rPr lang="en-US" sz="2000" smtClean="0"/>
              <a:t> :</a:t>
            </a:r>
          </a:p>
          <a:p>
            <a:pPr>
              <a:buNone/>
            </a:pPr>
            <a:r>
              <a:rPr lang="en-US" sz="2000" smtClean="0"/>
              <a:t>	</a:t>
            </a:r>
            <a:r>
              <a:rPr lang="en-US" sz="2000" err="1" smtClean="0"/>
              <a:t>Số</a:t>
            </a:r>
            <a:r>
              <a:rPr lang="en-US" sz="2000" smtClean="0"/>
              <a:t> </a:t>
            </a:r>
            <a:r>
              <a:rPr lang="en-US" sz="2000" err="1" smtClean="0"/>
              <a:t>vòng</a:t>
            </a:r>
            <a:r>
              <a:rPr lang="en-US" sz="2000" smtClean="0"/>
              <a:t> </a:t>
            </a:r>
            <a:r>
              <a:rPr lang="en-US" sz="2000" err="1" smtClean="0"/>
              <a:t>lặp</a:t>
            </a:r>
            <a:r>
              <a:rPr lang="en-US" sz="2000" smtClean="0"/>
              <a:t> </a:t>
            </a:r>
            <a:r>
              <a:rPr lang="en-US" sz="2000" err="1" smtClean="0"/>
              <a:t>trong</a:t>
            </a:r>
            <a:r>
              <a:rPr lang="en-US" sz="2000" smtClean="0"/>
              <a:t> Ant-CSP </a:t>
            </a:r>
            <a:r>
              <a:rPr lang="en-US" sz="2000" err="1" smtClean="0"/>
              <a:t>là</a:t>
            </a:r>
            <a:r>
              <a:rPr lang="en-US" sz="2000" smtClean="0"/>
              <a:t> 1500, 2 TT </a:t>
            </a:r>
            <a:r>
              <a:rPr lang="en-US" sz="2000" err="1" smtClean="0"/>
              <a:t>mới</a:t>
            </a:r>
            <a:r>
              <a:rPr lang="en-US" sz="2000" smtClean="0"/>
              <a:t> </a:t>
            </a:r>
            <a:r>
              <a:rPr lang="en-US" sz="2000" err="1" smtClean="0"/>
              <a:t>là</a:t>
            </a:r>
            <a:r>
              <a:rPr lang="en-US" sz="2000" smtClean="0"/>
              <a:t> 600</a:t>
            </a:r>
          </a:p>
          <a:p>
            <a:pPr lvl="0"/>
            <a:r>
              <a:rPr lang="en-US" sz="2000" err="1" smtClean="0"/>
              <a:t>Tăng</a:t>
            </a:r>
            <a:r>
              <a:rPr lang="en-US" sz="2000" smtClean="0"/>
              <a:t> </a:t>
            </a:r>
            <a:r>
              <a:rPr lang="en-US" sz="2000" err="1" smtClean="0"/>
              <a:t>thời</a:t>
            </a:r>
            <a:r>
              <a:rPr lang="en-US" sz="2000" smtClean="0"/>
              <a:t> </a:t>
            </a:r>
            <a:r>
              <a:rPr lang="en-US" sz="2000" err="1" smtClean="0"/>
              <a:t>gian</a:t>
            </a:r>
            <a:r>
              <a:rPr lang="en-US" sz="2000" smtClean="0"/>
              <a:t> </a:t>
            </a:r>
            <a:r>
              <a:rPr lang="en-US" sz="2000" err="1" smtClean="0"/>
              <a:t>chạy</a:t>
            </a:r>
            <a:r>
              <a:rPr lang="en-US" sz="2000" smtClean="0"/>
              <a:t>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err="1" smtClean="0"/>
              <a:t>theo</a:t>
            </a:r>
            <a:r>
              <a:rPr lang="en-US" sz="2000" smtClean="0"/>
              <a:t> </a:t>
            </a:r>
            <a:r>
              <a:rPr lang="en-US" sz="2000" err="1" smtClean="0"/>
              <a:t>dõi</a:t>
            </a:r>
            <a:r>
              <a:rPr lang="en-US" sz="2000" smtClean="0"/>
              <a:t> </a:t>
            </a:r>
            <a:r>
              <a:rPr lang="en-US" sz="2000" err="1" smtClean="0"/>
              <a:t>đặc</a:t>
            </a:r>
            <a:r>
              <a:rPr lang="en-US" sz="2000" smtClean="0"/>
              <a:t> </a:t>
            </a:r>
            <a:r>
              <a:rPr lang="en-US" sz="2000" err="1" smtClean="0"/>
              <a:t>tính</a:t>
            </a:r>
            <a:r>
              <a:rPr lang="en-US" sz="2000" smtClean="0"/>
              <a:t> </a:t>
            </a:r>
            <a:r>
              <a:rPr lang="en-US" sz="2000" err="1" smtClean="0"/>
              <a:t>hội</a:t>
            </a:r>
            <a:r>
              <a:rPr lang="en-US" sz="2000" smtClean="0"/>
              <a:t> </a:t>
            </a:r>
            <a:r>
              <a:rPr lang="en-US" sz="2000" err="1" smtClean="0"/>
              <a:t>tụ</a:t>
            </a:r>
            <a:r>
              <a:rPr lang="en-US" sz="2000" smtClean="0"/>
              <a:t> </a:t>
            </a:r>
          </a:p>
          <a:p>
            <a:pPr lvl="0"/>
            <a:r>
              <a:rPr lang="en-US" sz="2000" smtClean="0"/>
              <a:t>So </a:t>
            </a:r>
            <a:r>
              <a:rPr lang="en-US" sz="2000" err="1" smtClean="0"/>
              <a:t>sánh</a:t>
            </a:r>
            <a:r>
              <a:rPr lang="en-US" sz="2000" smtClean="0"/>
              <a:t> </a:t>
            </a:r>
            <a:r>
              <a:rPr lang="en-US" sz="2000" err="1" smtClean="0"/>
              <a:t>tính</a:t>
            </a:r>
            <a:r>
              <a:rPr lang="en-US" sz="2000" smtClean="0"/>
              <a:t> </a:t>
            </a:r>
            <a:r>
              <a:rPr lang="en-US" sz="2000" err="1" smtClean="0"/>
              <a:t>ổn</a:t>
            </a:r>
            <a:r>
              <a:rPr lang="en-US" sz="2000" smtClean="0"/>
              <a:t> </a:t>
            </a:r>
            <a:r>
              <a:rPr lang="en-US" sz="2000" err="1" smtClean="0"/>
              <a:t>định</a:t>
            </a:r>
            <a:r>
              <a:rPr lang="en-US" sz="2000" smtClean="0"/>
              <a:t> </a:t>
            </a:r>
            <a:r>
              <a:rPr lang="en-US" sz="2000" err="1" smtClean="0"/>
              <a:t>của</a:t>
            </a:r>
            <a:r>
              <a:rPr lang="en-US" sz="2000" smtClean="0"/>
              <a:t>  ACO-CSP </a:t>
            </a:r>
            <a:r>
              <a:rPr lang="en-US" sz="2000" err="1" smtClean="0"/>
              <a:t>và</a:t>
            </a:r>
            <a:r>
              <a:rPr lang="en-US" sz="2000" smtClean="0"/>
              <a:t> ACOM-CSP </a:t>
            </a:r>
            <a:r>
              <a:rPr lang="en-US" sz="2000" err="1" smtClean="0"/>
              <a:t>với</a:t>
            </a:r>
            <a:r>
              <a:rPr lang="en-US" sz="2000" smtClean="0"/>
              <a:t> 10 </a:t>
            </a:r>
            <a:r>
              <a:rPr lang="en-US" sz="2000" err="1" smtClean="0"/>
              <a:t>lần</a:t>
            </a:r>
            <a:r>
              <a:rPr lang="en-US" sz="2000" smtClean="0"/>
              <a:t> </a:t>
            </a:r>
            <a:r>
              <a:rPr lang="en-US" sz="2000" err="1" smtClean="0"/>
              <a:t>chạy</a:t>
            </a:r>
            <a:r>
              <a:rPr lang="en-US" sz="2000" smtClean="0"/>
              <a:t> </a:t>
            </a:r>
            <a:r>
              <a:rPr lang="en-US" sz="2000" err="1" smtClean="0"/>
              <a:t>trên</a:t>
            </a:r>
            <a:r>
              <a:rPr lang="en-US" sz="2000" smtClean="0"/>
              <a:t> </a:t>
            </a:r>
            <a:r>
              <a:rPr lang="en-US" sz="2000" err="1" smtClean="0"/>
              <a:t>cùng</a:t>
            </a:r>
            <a:r>
              <a:rPr lang="en-US" sz="2000" smtClean="0"/>
              <a:t> DL</a:t>
            </a:r>
          </a:p>
          <a:p>
            <a:r>
              <a:rPr lang="en-US" sz="2000" err="1" smtClean="0"/>
              <a:t>Thực</a:t>
            </a:r>
            <a:r>
              <a:rPr lang="en-US" sz="2000" smtClean="0"/>
              <a:t> </a:t>
            </a:r>
            <a:r>
              <a:rPr lang="en-US" sz="2000" err="1" smtClean="0"/>
              <a:t>nghiệm</a:t>
            </a:r>
            <a:r>
              <a:rPr lang="en-US" sz="2000" smtClean="0"/>
              <a:t> </a:t>
            </a:r>
            <a:r>
              <a:rPr lang="en-US" sz="2000" err="1" smtClean="0"/>
              <a:t>trên</a:t>
            </a:r>
            <a:r>
              <a:rPr lang="en-US" sz="2000" smtClean="0"/>
              <a:t> </a:t>
            </a:r>
            <a:r>
              <a:rPr lang="en-US" sz="2000" err="1" smtClean="0"/>
              <a:t>máy</a:t>
            </a:r>
            <a:r>
              <a:rPr lang="en-US" sz="2000" smtClean="0"/>
              <a:t> </a:t>
            </a:r>
            <a:r>
              <a:rPr lang="en-US" sz="2000" err="1" smtClean="0"/>
              <a:t>cấu</a:t>
            </a:r>
            <a:r>
              <a:rPr lang="en-US" sz="2000" smtClean="0"/>
              <a:t> </a:t>
            </a:r>
            <a:r>
              <a:rPr lang="en-US" sz="2000" err="1" smtClean="0"/>
              <a:t>hình</a:t>
            </a:r>
            <a:r>
              <a:rPr lang="en-US" sz="2000" smtClean="0"/>
              <a:t>: CPU C2D 3.0 GHz, 2GB  RAM, </a:t>
            </a:r>
            <a:r>
              <a:rPr lang="en-US" sz="2000" err="1" smtClean="0"/>
              <a:t>dùng</a:t>
            </a:r>
            <a:r>
              <a:rPr lang="en-US" sz="2000" smtClean="0"/>
              <a:t> Windows XP. DL </a:t>
            </a:r>
            <a:r>
              <a:rPr lang="en-US" sz="2000" err="1" smtClean="0"/>
              <a:t>sinh</a:t>
            </a:r>
            <a:r>
              <a:rPr lang="en-US" sz="2000" smtClean="0"/>
              <a:t> </a:t>
            </a:r>
            <a:r>
              <a:rPr lang="en-US" sz="2000" err="1" smtClean="0"/>
              <a:t>ngẫu</a:t>
            </a:r>
            <a:r>
              <a:rPr lang="en-US" sz="2000" smtClean="0"/>
              <a:t> </a:t>
            </a:r>
            <a:r>
              <a:rPr lang="en-US" sz="2000" err="1" smtClean="0"/>
              <a:t>nhiên</a:t>
            </a:r>
            <a:r>
              <a:rPr lang="en-US" sz="2000" smtClean="0"/>
              <a:t> </a:t>
            </a:r>
            <a:r>
              <a:rPr lang="en-US" sz="2000" err="1" smtClean="0"/>
              <a:t>băng</a:t>
            </a:r>
            <a:r>
              <a:rPr lang="en-US" sz="2000" smtClean="0"/>
              <a:t> CT </a:t>
            </a:r>
            <a:r>
              <a:rPr lang="en-US" sz="2000" err="1" smtClean="0"/>
              <a:t>của</a:t>
            </a:r>
            <a:r>
              <a:rPr lang="en-US" sz="2000" smtClean="0"/>
              <a:t> Faro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Papalandro</a:t>
            </a:r>
            <a:r>
              <a:rPr lang="en-US" sz="2000" smtClean="0"/>
              <a:t> </a:t>
            </a:r>
            <a:r>
              <a:rPr lang="en-US" sz="2000" err="1" smtClean="0"/>
              <a:t>với</a:t>
            </a:r>
            <a:r>
              <a:rPr lang="en-US" sz="2000" smtClean="0"/>
              <a:t> ∑ = {A, C, G, T}. </a:t>
            </a:r>
            <a:r>
              <a:rPr lang="en-US" sz="2000" err="1" smtClean="0"/>
              <a:t>Tập</a:t>
            </a:r>
            <a:r>
              <a:rPr lang="en-US" sz="2000" smtClean="0"/>
              <a:t> S </a:t>
            </a:r>
            <a:r>
              <a:rPr lang="en-US" sz="2000" err="1" smtClean="0"/>
              <a:t>gồm</a:t>
            </a:r>
            <a:r>
              <a:rPr lang="en-US" sz="2000" smtClean="0"/>
              <a:t> n = 10│20 30│40│50 ;</a:t>
            </a:r>
          </a:p>
          <a:p>
            <a:r>
              <a:rPr lang="en-US" sz="2000" smtClean="0"/>
              <a:t> </a:t>
            </a:r>
            <a:r>
              <a:rPr lang="en-US" sz="2000" err="1" smtClean="0"/>
              <a:t>Độ</a:t>
            </a:r>
            <a:r>
              <a:rPr lang="en-US" sz="2000" smtClean="0"/>
              <a:t> </a:t>
            </a:r>
            <a:r>
              <a:rPr lang="en-US" sz="2000" err="1" smtClean="0"/>
              <a:t>dài</a:t>
            </a:r>
            <a:r>
              <a:rPr lang="en-US" sz="2000" smtClean="0"/>
              <a:t> L = 100│200│… │1000. </a:t>
            </a:r>
          </a:p>
          <a:p>
            <a:r>
              <a:rPr lang="en-US" sz="2000" err="1" smtClean="0"/>
              <a:t>Dùng</a:t>
            </a:r>
            <a:r>
              <a:rPr lang="en-US" sz="2000" smtClean="0"/>
              <a:t> 10 </a:t>
            </a:r>
            <a:r>
              <a:rPr lang="en-US" sz="2000" err="1" smtClean="0"/>
              <a:t>kiến</a:t>
            </a:r>
            <a:r>
              <a:rPr lang="en-US" sz="2000" smtClean="0"/>
              <a:t>, </a:t>
            </a:r>
            <a:r>
              <a:rPr lang="en-US" sz="2000" err="1" smtClean="0"/>
              <a:t>Mỗi</a:t>
            </a:r>
            <a:r>
              <a:rPr lang="en-US" sz="2000" smtClean="0"/>
              <a:t> test </a:t>
            </a:r>
            <a:r>
              <a:rPr lang="en-US" sz="2000" err="1" smtClean="0"/>
              <a:t>chạy</a:t>
            </a:r>
            <a:r>
              <a:rPr lang="en-US" sz="2000" smtClean="0"/>
              <a:t>  20 </a:t>
            </a:r>
            <a:r>
              <a:rPr lang="en-US" sz="2000" err="1" smtClean="0"/>
              <a:t>để</a:t>
            </a:r>
            <a:r>
              <a:rPr lang="en-US" sz="2000" smtClean="0"/>
              <a:t> </a:t>
            </a:r>
            <a:r>
              <a:rPr lang="en-US" sz="2000" err="1" smtClean="0"/>
              <a:t>lấy</a:t>
            </a:r>
            <a:r>
              <a:rPr lang="en-US" sz="2000" smtClean="0"/>
              <a:t> </a:t>
            </a:r>
            <a:r>
              <a:rPr lang="en-US" sz="2000" err="1" smtClean="0"/>
              <a:t>trung</a:t>
            </a:r>
            <a:r>
              <a:rPr lang="en-US" sz="2000" smtClean="0"/>
              <a:t> </a:t>
            </a:r>
            <a:r>
              <a:rPr lang="en-US" sz="2000" err="1" smtClean="0"/>
              <a:t>bình</a:t>
            </a:r>
            <a:r>
              <a:rPr lang="en-US" sz="2000" smtClean="0"/>
              <a:t>. </a:t>
            </a:r>
          </a:p>
          <a:p>
            <a:r>
              <a:rPr lang="el-GR" sz="2000" smtClean="0"/>
              <a:t>α</a:t>
            </a:r>
            <a:r>
              <a:rPr lang="en-US" sz="2000" smtClean="0"/>
              <a:t>= 1; </a:t>
            </a:r>
            <a:r>
              <a:rPr lang="el-GR" sz="2000" smtClean="0"/>
              <a:t>ρ</a:t>
            </a:r>
            <a:r>
              <a:rPr lang="en-US" sz="2000" smtClean="0"/>
              <a:t>=0,06 (</a:t>
            </a:r>
            <a:r>
              <a:rPr lang="el-GR" sz="2000" smtClean="0"/>
              <a:t>ρ</a:t>
            </a:r>
            <a:r>
              <a:rPr lang="en-US" sz="2000" smtClean="0"/>
              <a:t>=0,03 </a:t>
            </a:r>
            <a:r>
              <a:rPr lang="en-US" sz="2000" err="1" smtClean="0"/>
              <a:t>cho</a:t>
            </a:r>
            <a:r>
              <a:rPr lang="en-US" sz="2000" smtClean="0"/>
              <a:t> Ant-CSP)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400" b="1" smtClean="0"/>
              <a:t>So </a:t>
            </a:r>
            <a:r>
              <a:rPr lang="en-US" sz="2400" b="1" err="1" smtClean="0"/>
              <a:t>sánh</a:t>
            </a:r>
            <a:r>
              <a:rPr lang="en-US" sz="2400" b="1" smtClean="0"/>
              <a:t> </a:t>
            </a:r>
            <a:r>
              <a:rPr lang="en-US" sz="2400" b="1" err="1" smtClean="0"/>
              <a:t>hiệu</a:t>
            </a:r>
            <a:r>
              <a:rPr lang="en-US" sz="2400" b="1" smtClean="0"/>
              <a:t> </a:t>
            </a:r>
            <a:r>
              <a:rPr lang="en-US" sz="2400" b="1" err="1" smtClean="0"/>
              <a:t>quả</a:t>
            </a:r>
            <a:r>
              <a:rPr lang="en-US" sz="2400" b="1" smtClean="0"/>
              <a:t> </a:t>
            </a:r>
            <a:r>
              <a:rPr lang="en-US" sz="2400" b="1" err="1" smtClean="0"/>
              <a:t>với</a:t>
            </a:r>
            <a:r>
              <a:rPr lang="en-US" sz="2400" b="1" smtClean="0"/>
              <a:t> </a:t>
            </a:r>
            <a:r>
              <a:rPr lang="en-US" sz="2400" b="1" err="1" smtClean="0"/>
              <a:t>số</a:t>
            </a:r>
            <a:r>
              <a:rPr lang="en-US" sz="2400" b="1" smtClean="0"/>
              <a:t> </a:t>
            </a:r>
            <a:r>
              <a:rPr lang="en-US" sz="2400" b="1" err="1" smtClean="0"/>
              <a:t>lần</a:t>
            </a:r>
            <a:r>
              <a:rPr lang="en-US" sz="2400" b="1" smtClean="0"/>
              <a:t> </a:t>
            </a:r>
            <a:r>
              <a:rPr lang="en-US" sz="2400" b="1" err="1" smtClean="0"/>
              <a:t>lặp</a:t>
            </a:r>
            <a:r>
              <a:rPr lang="en-US" sz="2400" b="1" smtClean="0"/>
              <a:t> </a:t>
            </a:r>
            <a:r>
              <a:rPr lang="en-US" sz="2400" b="1" err="1" smtClean="0"/>
              <a:t>định</a:t>
            </a:r>
            <a:r>
              <a:rPr lang="en-US" sz="2400" b="1" smtClean="0"/>
              <a:t> </a:t>
            </a:r>
            <a:r>
              <a:rPr lang="en-US" sz="2400" b="1" err="1" smtClean="0"/>
              <a:t>trước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Ant-</a:t>
            </a:r>
            <a:r>
              <a:rPr lang="en-US" sz="2400" err="1" smtClean="0"/>
              <a:t>CSPchạy</a:t>
            </a:r>
            <a:r>
              <a:rPr lang="en-US" sz="2400" smtClean="0"/>
              <a:t> 1500 </a:t>
            </a:r>
            <a:r>
              <a:rPr lang="en-US" sz="2400" err="1" smtClean="0"/>
              <a:t>vòng</a:t>
            </a:r>
            <a:r>
              <a:rPr lang="en-US" sz="2400" smtClean="0"/>
              <a:t>, </a:t>
            </a:r>
            <a:r>
              <a:rPr lang="en-US" sz="2400" err="1" smtClean="0"/>
              <a:t>hai</a:t>
            </a:r>
            <a:r>
              <a:rPr lang="en-US" sz="2400" smtClean="0"/>
              <a:t> </a:t>
            </a:r>
            <a:r>
              <a:rPr lang="en-US" sz="2400" err="1" smtClean="0"/>
              <a:t>thuật</a:t>
            </a:r>
            <a:r>
              <a:rPr lang="en-US" sz="2400" smtClean="0"/>
              <a:t> </a:t>
            </a:r>
            <a:r>
              <a:rPr lang="en-US" sz="2400" err="1" smtClean="0"/>
              <a:t>toán</a:t>
            </a:r>
            <a:r>
              <a:rPr lang="en-US" sz="2400" smtClean="0"/>
              <a:t> </a:t>
            </a:r>
            <a:r>
              <a:rPr lang="en-US" sz="2400" err="1" smtClean="0"/>
              <a:t>mới</a:t>
            </a:r>
            <a:r>
              <a:rPr lang="en-US" sz="2400" smtClean="0"/>
              <a:t> 600 </a:t>
            </a:r>
            <a:r>
              <a:rPr lang="en-US" sz="2400" err="1" smtClean="0"/>
              <a:t>vòng</a:t>
            </a:r>
            <a:r>
              <a:rPr lang="en-US" sz="2400" smtClean="0"/>
              <a:t> 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2955" y="1537478"/>
            <a:ext cx="7982767" cy="394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400" b="1" smtClean="0"/>
              <a:t>So </a:t>
            </a:r>
            <a:r>
              <a:rPr lang="en-US" sz="2400" b="1" err="1" smtClean="0"/>
              <a:t>sánh</a:t>
            </a:r>
            <a:r>
              <a:rPr lang="en-US" sz="2400" b="1" smtClean="0"/>
              <a:t> </a:t>
            </a:r>
            <a:r>
              <a:rPr lang="en-US" sz="2400" b="1" err="1" smtClean="0"/>
              <a:t>hiệu</a:t>
            </a:r>
            <a:r>
              <a:rPr lang="en-US" sz="2400" b="1" smtClean="0"/>
              <a:t> </a:t>
            </a:r>
            <a:r>
              <a:rPr lang="en-US" sz="2400" b="1" err="1" smtClean="0"/>
              <a:t>quả</a:t>
            </a:r>
            <a:r>
              <a:rPr lang="en-US" sz="2400" b="1" smtClean="0"/>
              <a:t> </a:t>
            </a:r>
            <a:r>
              <a:rPr lang="en-US" sz="2400" b="1" err="1" smtClean="0"/>
              <a:t>với</a:t>
            </a:r>
            <a:r>
              <a:rPr lang="en-US" sz="2400" b="1" smtClean="0"/>
              <a:t> </a:t>
            </a:r>
            <a:r>
              <a:rPr lang="en-US" sz="2400" b="1" err="1" smtClean="0"/>
              <a:t>số</a:t>
            </a:r>
            <a:r>
              <a:rPr lang="en-US" sz="2400" b="1" smtClean="0"/>
              <a:t> </a:t>
            </a:r>
            <a:r>
              <a:rPr lang="en-US" sz="2400" b="1" err="1" smtClean="0"/>
              <a:t>lần</a:t>
            </a:r>
            <a:r>
              <a:rPr lang="en-US" sz="2400" b="1" smtClean="0"/>
              <a:t> </a:t>
            </a:r>
            <a:r>
              <a:rPr lang="en-US" sz="2400" b="1" err="1" smtClean="0"/>
              <a:t>lặp</a:t>
            </a:r>
            <a:r>
              <a:rPr lang="en-US" sz="2400" b="1" smtClean="0"/>
              <a:t> </a:t>
            </a:r>
            <a:r>
              <a:rPr lang="en-US" sz="2400" b="1" err="1" smtClean="0"/>
              <a:t>định</a:t>
            </a:r>
            <a:r>
              <a:rPr lang="en-US" sz="2400" b="1" smtClean="0"/>
              <a:t> </a:t>
            </a:r>
            <a:r>
              <a:rPr lang="en-US" sz="2400" b="1" err="1" smtClean="0"/>
              <a:t>trước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Ant-</a:t>
            </a:r>
            <a:r>
              <a:rPr lang="en-US" sz="2400" err="1" smtClean="0"/>
              <a:t>CSPchạy</a:t>
            </a:r>
            <a:r>
              <a:rPr lang="en-US" sz="2400" smtClean="0"/>
              <a:t> 1500 </a:t>
            </a:r>
            <a:r>
              <a:rPr lang="en-US" sz="2400" err="1" smtClean="0"/>
              <a:t>vòng</a:t>
            </a:r>
            <a:r>
              <a:rPr lang="en-US" sz="2400" smtClean="0"/>
              <a:t>, </a:t>
            </a:r>
            <a:r>
              <a:rPr lang="en-US" sz="2400" err="1" smtClean="0"/>
              <a:t>hai</a:t>
            </a:r>
            <a:r>
              <a:rPr lang="en-US" sz="2400" smtClean="0"/>
              <a:t> </a:t>
            </a:r>
            <a:r>
              <a:rPr lang="en-US" sz="2400" err="1" smtClean="0"/>
              <a:t>thuật</a:t>
            </a:r>
            <a:r>
              <a:rPr lang="en-US" sz="2400" smtClean="0"/>
              <a:t> </a:t>
            </a:r>
            <a:r>
              <a:rPr lang="en-US" sz="2400" err="1" smtClean="0"/>
              <a:t>toán</a:t>
            </a:r>
            <a:r>
              <a:rPr lang="en-US" sz="2400" smtClean="0"/>
              <a:t> </a:t>
            </a:r>
            <a:r>
              <a:rPr lang="en-US" sz="2400" err="1" smtClean="0"/>
              <a:t>mới</a:t>
            </a:r>
            <a:r>
              <a:rPr lang="en-US" sz="2400" smtClean="0"/>
              <a:t> 600 </a:t>
            </a:r>
            <a:r>
              <a:rPr lang="en-US" sz="2400" err="1" smtClean="0"/>
              <a:t>vòng</a:t>
            </a:r>
            <a:r>
              <a:rPr lang="en-US" sz="2400" smtClean="0"/>
              <a:t> 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921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3024" y="1981200"/>
            <a:ext cx="763416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400" b="1" smtClean="0"/>
              <a:t>So </a:t>
            </a:r>
            <a:r>
              <a:rPr lang="en-US" sz="2400" b="1" err="1" smtClean="0"/>
              <a:t>sánh</a:t>
            </a:r>
            <a:r>
              <a:rPr lang="en-US" sz="2400" b="1" smtClean="0"/>
              <a:t> 3 </a:t>
            </a:r>
            <a:r>
              <a:rPr lang="en-US" sz="2400" b="1" err="1" smtClean="0"/>
              <a:t>thuật</a:t>
            </a:r>
            <a:r>
              <a:rPr lang="en-US" sz="2400" b="1" smtClean="0"/>
              <a:t> </a:t>
            </a:r>
            <a:r>
              <a:rPr lang="en-US" sz="2400" b="1" err="1" smtClean="0"/>
              <a:t>toán</a:t>
            </a:r>
            <a:r>
              <a:rPr lang="en-US" sz="2400" b="1" smtClean="0"/>
              <a:t> </a:t>
            </a:r>
            <a:r>
              <a:rPr lang="en-US" sz="2400" b="1" err="1" smtClean="0"/>
              <a:t>cùng</a:t>
            </a:r>
            <a:r>
              <a:rPr lang="en-US" sz="2400" b="1" smtClean="0"/>
              <a:t> </a:t>
            </a:r>
            <a:r>
              <a:rPr lang="en-US" sz="2400" b="1" err="1" smtClean="0"/>
              <a:t>thời</a:t>
            </a:r>
            <a:r>
              <a:rPr lang="en-US" sz="2400" b="1" smtClean="0"/>
              <a:t> </a:t>
            </a:r>
            <a:r>
              <a:rPr lang="en-US" sz="2400" b="1" err="1" smtClean="0"/>
              <a:t>gian</a:t>
            </a:r>
            <a:r>
              <a:rPr lang="en-US" sz="2400" b="1" smtClean="0"/>
              <a:t> </a:t>
            </a:r>
            <a:r>
              <a:rPr lang="en-US" sz="2400" b="1" err="1" smtClean="0"/>
              <a:t>chạy</a:t>
            </a:r>
            <a:r>
              <a:rPr lang="en-US" sz="2400" b="1" smtClean="0"/>
              <a:t>.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000" err="1" smtClean="0"/>
              <a:t>Chạy</a:t>
            </a:r>
            <a:r>
              <a:rPr lang="en-US" sz="2000" smtClean="0"/>
              <a:t> </a:t>
            </a:r>
            <a:r>
              <a:rPr lang="en-US" sz="2000" err="1" smtClean="0"/>
              <a:t>với</a:t>
            </a:r>
            <a:r>
              <a:rPr lang="en-US" sz="2000" smtClean="0"/>
              <a:t> </a:t>
            </a:r>
            <a:r>
              <a:rPr lang="en-US" sz="2000" err="1" smtClean="0"/>
              <a:t>tập</a:t>
            </a:r>
            <a:r>
              <a:rPr lang="en-US" sz="2000" smtClean="0"/>
              <a:t> DL 30 </a:t>
            </a:r>
            <a:r>
              <a:rPr lang="en-US" sz="2000" err="1" smtClean="0"/>
              <a:t>xâu</a:t>
            </a:r>
            <a:r>
              <a:rPr lang="en-US" sz="2000" smtClean="0"/>
              <a:t>, </a:t>
            </a:r>
            <a:r>
              <a:rPr lang="en-US" sz="2000" err="1" smtClean="0"/>
              <a:t>độ</a:t>
            </a:r>
            <a:r>
              <a:rPr lang="en-US" sz="2000" smtClean="0"/>
              <a:t> </a:t>
            </a:r>
            <a:r>
              <a:rPr lang="en-US" sz="2000" err="1" smtClean="0"/>
              <a:t>dài</a:t>
            </a:r>
            <a:r>
              <a:rPr lang="en-US" sz="2000" smtClean="0"/>
              <a:t> m= 1000, </a:t>
            </a:r>
            <a:r>
              <a:rPr lang="en-US" sz="2000" err="1" smtClean="0"/>
              <a:t>thời</a:t>
            </a:r>
            <a:r>
              <a:rPr lang="en-US" sz="2000" smtClean="0"/>
              <a:t> </a:t>
            </a:r>
            <a:r>
              <a:rPr lang="en-US" sz="2000" err="1" smtClean="0"/>
              <a:t>gian</a:t>
            </a:r>
            <a:r>
              <a:rPr lang="en-US" sz="2000" smtClean="0"/>
              <a:t> 1000ms </a:t>
            </a:r>
            <a:r>
              <a:rPr lang="en-US" sz="2000" err="1" smtClean="0"/>
              <a:t>đến</a:t>
            </a:r>
            <a:r>
              <a:rPr lang="en-US" sz="2000" smtClean="0"/>
              <a:t> 8000ms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931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35724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400" b="1" smtClean="0"/>
              <a:t>So </a:t>
            </a:r>
            <a:r>
              <a:rPr lang="en-US" sz="2400" b="1" err="1" smtClean="0"/>
              <a:t>sánh</a:t>
            </a:r>
            <a:r>
              <a:rPr lang="en-US" sz="2400" b="1" smtClean="0"/>
              <a:t> </a:t>
            </a:r>
            <a:r>
              <a:rPr lang="en-US" sz="2400" b="1" err="1" smtClean="0"/>
              <a:t>tính</a:t>
            </a:r>
            <a:r>
              <a:rPr lang="en-US" sz="2400" b="1" smtClean="0"/>
              <a:t> </a:t>
            </a:r>
            <a:r>
              <a:rPr lang="en-US" sz="2400" b="1" err="1" smtClean="0"/>
              <a:t>ổn</a:t>
            </a:r>
            <a:r>
              <a:rPr lang="en-US" sz="2400" b="1" smtClean="0"/>
              <a:t> </a:t>
            </a:r>
            <a:r>
              <a:rPr lang="en-US" sz="2400" b="1" err="1" smtClean="0"/>
              <a:t>định</a:t>
            </a:r>
            <a:r>
              <a:rPr lang="en-US" sz="2400" b="1" smtClean="0"/>
              <a:t> </a:t>
            </a:r>
            <a:r>
              <a:rPr lang="en-US" sz="2400" b="1" err="1" smtClean="0"/>
              <a:t>của</a:t>
            </a:r>
            <a:r>
              <a:rPr lang="en-US" sz="2400" b="1" smtClean="0"/>
              <a:t> ACO-CSP </a:t>
            </a:r>
            <a:r>
              <a:rPr lang="en-US" sz="2400" b="1" err="1" smtClean="0"/>
              <a:t>vàACOM</a:t>
            </a:r>
            <a:r>
              <a:rPr lang="en-US" sz="2400" b="1" smtClean="0"/>
              <a:t>-CSP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000" err="1" smtClean="0"/>
              <a:t>Chạy</a:t>
            </a:r>
            <a:r>
              <a:rPr lang="en-US" sz="2000" smtClean="0"/>
              <a:t> 10 </a:t>
            </a:r>
            <a:r>
              <a:rPr lang="en-US" sz="2000" err="1" smtClean="0"/>
              <a:t>lần</a:t>
            </a:r>
            <a:r>
              <a:rPr lang="en-US" sz="2000" smtClean="0"/>
              <a:t>, </a:t>
            </a:r>
            <a:r>
              <a:rPr lang="en-US" sz="2000" err="1" smtClean="0"/>
              <a:t>tâp</a:t>
            </a:r>
            <a:r>
              <a:rPr lang="en-US" sz="2000" smtClean="0"/>
              <a:t> 30 </a:t>
            </a:r>
            <a:r>
              <a:rPr lang="en-US" sz="2000" err="1" smtClean="0"/>
              <a:t>xâu</a:t>
            </a:r>
            <a:r>
              <a:rPr lang="en-US" sz="2000" smtClean="0"/>
              <a:t>, m = 1000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942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1658" y="1676400"/>
            <a:ext cx="7389496" cy="376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686800" cy="5638800"/>
          </a:xfrm>
        </p:spPr>
        <p:txBody>
          <a:bodyPr/>
          <a:lstStyle/>
          <a:p>
            <a:pPr>
              <a:buNone/>
            </a:pP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[1]	 K. A. De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Jong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Evolutionary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Coputation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: a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Uniff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ied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approach, MIT Press, 2006</a:t>
            </a:r>
          </a:p>
          <a:p>
            <a:pPr lvl="0">
              <a:buNone/>
            </a:pP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[2]	  </a:t>
            </a:r>
            <a:r>
              <a:rPr lang="en-US" sz="170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H.B. Demuth and M. Beale</a:t>
            </a:r>
            <a:r>
              <a:rPr lang="en-US" sz="1700" i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, Neural network design</a:t>
            </a:r>
            <a:r>
              <a:rPr lang="en-US" sz="170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, PWS Publishing company, 1996</a:t>
            </a:r>
          </a:p>
          <a:p>
            <a:pPr>
              <a:buNone/>
            </a:pP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Edwin K. P. Chong, Stanislaw H. Zak, 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An Introduction to optimization,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John Wiley &amp; Sons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700" baseline="3000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Edition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January 2013</a:t>
            </a:r>
          </a:p>
          <a:p>
            <a:pPr>
              <a:buNone/>
            </a:pP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[4]	 M.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Dorigo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and T.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Stützle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Ant Colony Optimization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The MIT Press. Cambridge, Massachusetts. London, England, 2004</a:t>
            </a:r>
          </a:p>
          <a:p>
            <a:pPr>
              <a:buNone/>
            </a:pP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đàn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Luân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sỹ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ĐHQG HN, 2012</a:t>
            </a:r>
          </a:p>
          <a:p>
            <a:pPr>
              <a:buNone/>
            </a:pP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[6]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NXB ĐHQG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2004 </a:t>
            </a:r>
          </a:p>
          <a:p>
            <a:pPr>
              <a:buNone/>
            </a:pP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[7]</a:t>
            </a:r>
            <a:r>
              <a:rPr lang="en-US" sz="1700" u="sng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Hoang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Xuan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Huan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et al</a:t>
            </a:r>
            <a:r>
              <a:rPr lang="en-US" sz="1700" u="sng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An Efficient Ant Colony Algorithm for DNA Motif KSE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2014 , Springer  2015, 589-601</a:t>
            </a:r>
          </a:p>
          <a:p>
            <a:pPr>
              <a:buNone/>
            </a:pP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[8] Hoang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Xuan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Huan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et al, 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An Efficient Two-phase Ant Colony Optimization  Algorithm for the Closest String Problem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Proc. Of  SEAL2012, LNCS vol. 7673, 188-197</a:t>
            </a:r>
          </a:p>
          <a:p>
            <a:pPr lvl="0">
              <a:buNone/>
            </a:pP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[9] Hoang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Xuan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Huan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et al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, Solving the Traveling Salesman Problem with Ant Colony Optimization: A Revisit and New Efficient Algorithms, 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REV Journal on Electronics and Communications, Vol. 2, No. 3–4, July – December, 2012, 121-12</a:t>
            </a:r>
          </a:p>
          <a:p>
            <a:pPr lvl="0">
              <a:buNone/>
            </a:pP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[910Tran Ngoc Ha, Do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Duc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Dong and Hoang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Xuan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Huan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A Novel Ant Based  algorithm for Multiple Graph Alignment, Proc. Of Int. Conf. ATC 2014, 2014, 181-186</a:t>
            </a:r>
          </a:p>
          <a:p>
            <a:pPr>
              <a:buNone/>
            </a:pP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[11]F.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Nari</a:t>
            </a:r>
            <a:r>
              <a:rPr lang="en-US" sz="170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.</a:t>
            </a:r>
            <a:r>
              <a:rPr lang="en-US" sz="170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, C. Cotta, P. </a:t>
            </a:r>
            <a:r>
              <a:rPr lang="en-US" sz="170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Moscato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Handbook of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Memetic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algorithms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Springer, 2012 </a:t>
            </a:r>
          </a:p>
          <a:p>
            <a:pPr>
              <a:buNone/>
            </a:pPr>
            <a:endParaRPr lang="en-US" sz="1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FD5B5-DFC3-4B60-970F-31E783426991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 algn="ctr">
              <a:buFont typeface="Wingdings 2" pitchFamily="18" charset="2"/>
              <a:buNone/>
            </a:pPr>
            <a:r>
              <a:rPr lang="en-US" sz="3600" b="1" smtClean="0">
                <a:solidFill>
                  <a:srgbClr val="0000CC"/>
                </a:solidFill>
              </a:rPr>
              <a:t>THANK YOU FOR LISTENING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6C601-6FA9-4AB3-B7F7-42E49A257E1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1267" name="Title 1"/>
          <p:cNvSpPr>
            <a:spLocks noGrp="1"/>
          </p:cNvSpPr>
          <p:nvPr>
            <p:ph type="title" idx="4294967295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sz="240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Các</a:t>
            </a:r>
            <a:r>
              <a:rPr lang="en-US" sz="2400" smtClean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ví</a:t>
            </a:r>
            <a:r>
              <a:rPr lang="en-US" sz="2400" smtClean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dụ</a:t>
            </a:r>
            <a:endParaRPr lang="en-US" sz="2400" smtClean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57163" y="1524000"/>
            <a:ext cx="852963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Huấn  luyện mạng nơron MLP: Tìm trọng số kết nối của mạng</a:t>
            </a:r>
          </a:p>
          <a:p>
            <a:pPr algn="just">
              <a:lnSpc>
                <a:spcPct val="16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9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6400800" cy="337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385F7-8849-45BB-A48F-687BA58D91E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 idx="4294967295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sz="240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Các</a:t>
            </a:r>
            <a:r>
              <a:rPr lang="en-US" sz="2400" smtClean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ví</a:t>
            </a:r>
            <a:r>
              <a:rPr lang="en-US" sz="2400" smtClean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dụ</a:t>
            </a:r>
            <a:endParaRPr lang="en-US" sz="2400" smtClean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57163" y="1524000"/>
            <a:ext cx="8529637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chào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(TSP: travelling salesman problem):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(benchmark)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Arial" charset="0"/>
              <a:buChar char="•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biểu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lịch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Arial" charset="0"/>
              <a:buChar char="•"/>
            </a:pP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(routing)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BFF0D-9E8E-46B2-B0F5-0144BFCCA2D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algn="ctr"/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niệm</a:t>
            </a:r>
            <a:endParaRPr lang="en-US" sz="240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458200" cy="5105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800" err="1" smtClean="0">
                <a:latin typeface="Arial" charset="0"/>
              </a:rPr>
              <a:t>Quy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hoạch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một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hàm</a:t>
            </a:r>
            <a:r>
              <a:rPr lang="en-US" sz="1800" smtClean="0">
                <a:latin typeface="Arial" charset="0"/>
              </a:rPr>
              <a:t>: </a:t>
            </a:r>
            <a:r>
              <a:rPr lang="en-US" sz="1800" err="1" smtClean="0">
                <a:latin typeface="Arial" charset="0"/>
              </a:rPr>
              <a:t>Tìm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lời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giải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bài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toán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tối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ưu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hàm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số</a:t>
            </a:r>
            <a:endParaRPr lang="en-US" sz="1800" smtClean="0"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en-US" sz="1800" err="1" smtClean="0">
                <a:latin typeface="Arial" charset="0"/>
              </a:rPr>
              <a:t>Quy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hoạch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toán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học</a:t>
            </a:r>
            <a:r>
              <a:rPr lang="en-US" sz="1800" smtClean="0">
                <a:latin typeface="Arial" charset="0"/>
              </a:rPr>
              <a:t> (mathematical programming)</a:t>
            </a:r>
          </a:p>
          <a:p>
            <a:pPr>
              <a:lnSpc>
                <a:spcPct val="140000"/>
              </a:lnSpc>
            </a:pPr>
            <a:r>
              <a:rPr lang="en-US" sz="1800" err="1" smtClean="0">
                <a:latin typeface="Arial" charset="0"/>
              </a:rPr>
              <a:t>Vận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trù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học</a:t>
            </a:r>
            <a:r>
              <a:rPr lang="en-US" sz="1800" smtClean="0">
                <a:latin typeface="Arial" charset="0"/>
              </a:rPr>
              <a:t> (Operations research)</a:t>
            </a:r>
          </a:p>
          <a:p>
            <a:pPr>
              <a:lnSpc>
                <a:spcPct val="140000"/>
              </a:lnSpc>
            </a:pPr>
            <a:r>
              <a:rPr lang="en-US" sz="1800" err="1" smtClean="0">
                <a:latin typeface="Arial" charset="0"/>
              </a:rPr>
              <a:t>Tối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ưu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toàn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cục</a:t>
            </a:r>
            <a:endParaRPr lang="en-US" sz="1800" smtClean="0"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en-US" sz="1800" err="1" smtClean="0">
                <a:latin typeface="Arial" charset="0"/>
              </a:rPr>
              <a:t>Tối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ưu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địa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err="1" smtClean="0">
                <a:latin typeface="Arial" charset="0"/>
              </a:rPr>
              <a:t>phương</a:t>
            </a:r>
            <a:endParaRPr lang="en-US" sz="1800" smtClean="0">
              <a:latin typeface="Arial" charset="0"/>
            </a:endParaRPr>
          </a:p>
          <a:p>
            <a:pPr>
              <a:lnSpc>
                <a:spcPct val="140000"/>
              </a:lnSpc>
              <a:buNone/>
            </a:pPr>
            <a:endParaRPr lang="en-US" sz="1800" smtClean="0">
              <a:latin typeface="Arial" charset="0"/>
            </a:endParaRPr>
          </a:p>
          <a:p>
            <a:pPr>
              <a:lnSpc>
                <a:spcPct val="140000"/>
              </a:lnSpc>
            </a:pPr>
            <a:endParaRPr lang="en-US" sz="1800" smtClean="0">
              <a:latin typeface="Arial" charset="0"/>
            </a:endParaRPr>
          </a:p>
        </p:txBody>
      </p:sp>
      <p:pic>
        <p:nvPicPr>
          <p:cNvPr id="7" name="Picture 4" descr="C:\Book\INTRO\Ad_landscape-b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396" y="3720532"/>
            <a:ext cx="4361204" cy="260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2438400" y="4419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sz="28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8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28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sz="28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cận</a:t>
            </a:r>
            <a:r>
              <a:rPr lang="en-US" sz="28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điển</a:t>
            </a:r>
            <a:r>
              <a:rPr lang="en-US" sz="28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hình</a:t>
            </a:r>
            <a:endParaRPr lang="en-US" sz="280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 smtClean="0"/>
                        <a:t>Tối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ưu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tục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 </a:t>
                      </a:r>
                      <a:r>
                        <a:rPr lang="en-US" err="1" smtClean="0"/>
                        <a:t>Tối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ưu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tổ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hợp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Quy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hoạch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tuyến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tính</a:t>
                      </a:r>
                      <a:endParaRPr lang="en-US" baseline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aseline="0" err="1" smtClean="0"/>
                        <a:t>Quy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hoạch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bậc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hai</a:t>
                      </a:r>
                      <a:endParaRPr lang="en-US" baseline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aseline="0" err="1" smtClean="0"/>
                        <a:t>Tìm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kiếm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địa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phương</a:t>
                      </a:r>
                      <a:endParaRPr lang="en-US" baseline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b="1" baseline="0" smtClean="0"/>
                        <a:t>   </a:t>
                      </a:r>
                      <a:r>
                        <a:rPr lang="en-US" b="1" baseline="0" err="1" smtClean="0">
                          <a:solidFill>
                            <a:srgbClr val="0000CC"/>
                          </a:solidFill>
                        </a:rPr>
                        <a:t>Phương</a:t>
                      </a:r>
                      <a:r>
                        <a:rPr lang="en-US" b="1" baseline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b="1" baseline="0" err="1" smtClean="0">
                          <a:solidFill>
                            <a:srgbClr val="0000CC"/>
                          </a:solidFill>
                        </a:rPr>
                        <a:t>pháp</a:t>
                      </a:r>
                      <a:r>
                        <a:rPr lang="en-US" b="1" baseline="0" smtClean="0">
                          <a:solidFill>
                            <a:srgbClr val="0000CC"/>
                          </a:solidFill>
                        </a:rPr>
                        <a:t> gradient </a:t>
                      </a:r>
                      <a:r>
                        <a:rPr lang="en-US" baseline="0" smtClean="0">
                          <a:solidFill>
                            <a:srgbClr val="0000CC"/>
                          </a:solidFill>
                        </a:rPr>
                        <a:t>….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baseline="0" err="1" smtClean="0">
                          <a:solidFill>
                            <a:schemeClr val="accent4"/>
                          </a:solidFill>
                        </a:rPr>
                        <a:t>Tối</a:t>
                      </a:r>
                      <a:r>
                        <a:rPr lang="en-US" baseline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accent4"/>
                          </a:solidFill>
                        </a:rPr>
                        <a:t>ưu</a:t>
                      </a:r>
                      <a:r>
                        <a:rPr lang="en-US" baseline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accent4"/>
                          </a:solidFill>
                        </a:rPr>
                        <a:t>toàn</a:t>
                      </a:r>
                      <a:r>
                        <a:rPr lang="en-US" baseline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accent4"/>
                          </a:solidFill>
                        </a:rPr>
                        <a:t>cục</a:t>
                      </a:r>
                      <a:endParaRPr lang="en-US" baseline="0" smtClean="0">
                        <a:solidFill>
                          <a:schemeClr val="accent4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aseline="0" err="1" smtClean="0"/>
                        <a:t>Quy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hoạch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lồi</a:t>
                      </a:r>
                      <a:r>
                        <a:rPr lang="en-US" baseline="0" smtClean="0"/>
                        <a:t>, </a:t>
                      </a:r>
                      <a:r>
                        <a:rPr lang="en-US" baseline="0" err="1" smtClean="0"/>
                        <a:t>hiệu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lồi</a:t>
                      </a:r>
                      <a:endParaRPr lang="en-US" baseline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aseline="0" err="1" smtClean="0"/>
                        <a:t>Tìm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kiếm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ngẫu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nhiên</a:t>
                      </a:r>
                      <a:r>
                        <a:rPr lang="en-US" baseline="0" smtClean="0"/>
                        <a:t> (</a:t>
                      </a:r>
                      <a:r>
                        <a:rPr lang="en-US" baseline="0" err="1" smtClean="0"/>
                        <a:t>Monter</a:t>
                      </a:r>
                      <a:r>
                        <a:rPr lang="en-US" baseline="0" smtClean="0"/>
                        <a:t>-Carlo)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aseline="0" smtClean="0"/>
                        <a:t> </a:t>
                      </a:r>
                      <a:r>
                        <a:rPr lang="en-US" b="1" baseline="0" smtClean="0">
                          <a:solidFill>
                            <a:srgbClr val="0000CC"/>
                          </a:solidFill>
                        </a:rPr>
                        <a:t>GA</a:t>
                      </a:r>
                      <a:r>
                        <a:rPr lang="en-US" baseline="0" smtClean="0">
                          <a:solidFill>
                            <a:srgbClr val="0000CC"/>
                          </a:solidFill>
                        </a:rPr>
                        <a:t>  </a:t>
                      </a:r>
                      <a:r>
                        <a:rPr lang="en-US" b="1" baseline="0" smtClean="0">
                          <a:solidFill>
                            <a:srgbClr val="0000CC"/>
                          </a:solidFill>
                        </a:rPr>
                        <a:t>(Genetic Algorithms)</a:t>
                      </a:r>
                      <a:endParaRPr lang="en-US" baseline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aseline="0" smtClean="0"/>
                        <a:t>, NP-</a:t>
                      </a:r>
                      <a:r>
                        <a:rPr lang="en-US" baseline="0" err="1" smtClean="0"/>
                        <a:t>Khó</a:t>
                      </a:r>
                      <a:r>
                        <a:rPr lang="en-US" baseline="0" smtClean="0"/>
                        <a:t>  </a:t>
                      </a:r>
                      <a:r>
                        <a:rPr lang="en-US" baseline="0" err="1" smtClean="0"/>
                        <a:t>và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các</a:t>
                      </a:r>
                      <a:r>
                        <a:rPr lang="en-US" baseline="0" smtClean="0"/>
                        <a:t>  PP </a:t>
                      </a:r>
                      <a:r>
                        <a:rPr lang="en-US" baseline="0" err="1" smtClean="0"/>
                        <a:t>truyền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thống</a:t>
                      </a:r>
                      <a:r>
                        <a:rPr lang="en-US" baseline="0" smtClean="0"/>
                        <a:t>: </a:t>
                      </a:r>
                      <a:r>
                        <a:rPr lang="en-US" baseline="0" err="1" smtClean="0">
                          <a:solidFill>
                            <a:srgbClr val="C00000"/>
                          </a:solidFill>
                        </a:rPr>
                        <a:t>Chứng</a:t>
                      </a:r>
                      <a:r>
                        <a:rPr lang="en-US" baseline="0" smtClean="0">
                          <a:solidFill>
                            <a:srgbClr val="C00000"/>
                          </a:solidFill>
                        </a:rPr>
                        <a:t> minh </a:t>
                      </a:r>
                      <a:r>
                        <a:rPr lang="en-US" baseline="0" err="1" smtClean="0">
                          <a:solidFill>
                            <a:srgbClr val="C00000"/>
                          </a:solidFill>
                        </a:rPr>
                        <a:t>hội</a:t>
                      </a:r>
                      <a:r>
                        <a:rPr lang="en-US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rgbClr val="C00000"/>
                          </a:solidFill>
                        </a:rPr>
                        <a:t>tụ</a:t>
                      </a:r>
                      <a:r>
                        <a:rPr lang="en-US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rgbClr val="C00000"/>
                          </a:solidFill>
                        </a:rPr>
                        <a:t>hoặc</a:t>
                      </a:r>
                      <a:r>
                        <a:rPr lang="en-US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rgbClr val="C00000"/>
                          </a:solidFill>
                        </a:rPr>
                        <a:t>tỷ</a:t>
                      </a:r>
                      <a:r>
                        <a:rPr lang="en-US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rgbClr val="C00000"/>
                          </a:solidFill>
                        </a:rPr>
                        <a:t>lệ</a:t>
                      </a:r>
                      <a:r>
                        <a:rPr lang="en-US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rgbClr val="C00000"/>
                          </a:solidFill>
                        </a:rPr>
                        <a:t>tối</a:t>
                      </a:r>
                      <a:r>
                        <a:rPr lang="en-US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rgbClr val="C00000"/>
                          </a:solidFill>
                        </a:rPr>
                        <a:t>ưu</a:t>
                      </a:r>
                      <a:endParaRPr lang="en-US" baseline="0" smtClean="0">
                        <a:solidFill>
                          <a:srgbClr val="C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aseline="0" err="1" smtClean="0"/>
                        <a:t>Các</a:t>
                      </a:r>
                      <a:r>
                        <a:rPr lang="en-US" baseline="0" smtClean="0"/>
                        <a:t> PP </a:t>
                      </a:r>
                      <a:r>
                        <a:rPr lang="en-US" baseline="0" err="1" smtClean="0"/>
                        <a:t>dựa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trên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thực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nghiêm</a:t>
                      </a:r>
                      <a:endParaRPr lang="en-US" baseline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baseline="0" smtClean="0"/>
                        <a:t>+Heuristic </a:t>
                      </a:r>
                      <a:r>
                        <a:rPr lang="en-US" i="1" baseline="0" err="1" smtClean="0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US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err="1" smtClean="0">
                          <a:solidFill>
                            <a:schemeClr val="tx1"/>
                          </a:solidFill>
                        </a:rPr>
                        <a:t>trúc</a:t>
                      </a:r>
                      <a:r>
                        <a:rPr lang="en-US" i="1" baseline="0" smtClean="0">
                          <a:solidFill>
                            <a:schemeClr val="tx1"/>
                          </a:solidFill>
                        </a:rPr>
                        <a:t>  (constructive)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baseline="0" smtClean="0"/>
                        <a:t>+</a:t>
                      </a:r>
                      <a:r>
                        <a:rPr lang="en-US" baseline="0" err="1" smtClean="0"/>
                        <a:t>Metaheurisics</a:t>
                      </a:r>
                      <a:r>
                        <a:rPr lang="en-US" baseline="0" smtClean="0"/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baseline="0" smtClean="0"/>
                        <a:t> -</a:t>
                      </a:r>
                      <a:r>
                        <a:rPr lang="en-US" b="1" baseline="0" smtClean="0">
                          <a:solidFill>
                            <a:srgbClr val="0000CC"/>
                          </a:solidFill>
                        </a:rPr>
                        <a:t>GA</a:t>
                      </a:r>
                      <a:r>
                        <a:rPr lang="en-US" baseline="0" smtClean="0">
                          <a:solidFill>
                            <a:srgbClr val="0000CC"/>
                          </a:solidFill>
                        </a:rPr>
                        <a:t>  </a:t>
                      </a:r>
                      <a:r>
                        <a:rPr lang="en-US" b="1" baseline="0" smtClean="0">
                          <a:solidFill>
                            <a:srgbClr val="0000CC"/>
                          </a:solidFill>
                        </a:rPr>
                        <a:t>(Genetic Algorithms)</a:t>
                      </a:r>
                    </a:p>
                    <a:p>
                      <a:pPr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1" baseline="0" smtClean="0">
                          <a:solidFill>
                            <a:srgbClr val="0000CC"/>
                          </a:solidFill>
                        </a:rPr>
                        <a:t>ACO (Ant Colony Optimization)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1" i="0" kern="1200" err="1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Memetic</a:t>
                      </a:r>
                      <a:r>
                        <a:rPr lang="en-US" sz="1800" b="1" i="0" kern="12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algorithm</a:t>
                      </a:r>
                    </a:p>
                    <a:p>
                      <a:pPr>
                        <a:buFontTx/>
                        <a:buChar char="-"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291F8-3F9E-430B-AE9A-FD4340EE21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low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2_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2742</TotalTime>
  <Words>2174</Words>
  <Application>Microsoft Office PowerPoint</Application>
  <PresentationFormat>On-screen Show (4:3)</PresentationFormat>
  <Paragraphs>408</Paragraphs>
  <Slides>57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Flow</vt:lpstr>
      <vt:lpstr>2_Flow</vt:lpstr>
      <vt:lpstr>Equation</vt:lpstr>
      <vt:lpstr>Tối ưu hóa trong học máy                      Hoàng Xuân Huấn  </vt:lpstr>
      <vt:lpstr>1. Giới thiệu</vt:lpstr>
      <vt:lpstr>PowerPoint Presentation</vt:lpstr>
      <vt:lpstr>Học máy</vt:lpstr>
      <vt:lpstr>Các ví dụ</vt:lpstr>
      <vt:lpstr>Các ví dụ</vt:lpstr>
      <vt:lpstr>Các ví dụ</vt:lpstr>
      <vt:lpstr>Một số khái niệm</vt:lpstr>
      <vt:lpstr>Các hướng tiếp cận điển hình</vt:lpstr>
      <vt:lpstr>2. Phương pháp gradient</vt:lpstr>
      <vt:lpstr>Phương pháp gradient tổng quát</vt:lpstr>
      <vt:lpstr>Phương pháp gradient tổng quát</vt:lpstr>
      <vt:lpstr>Chọn αk</vt:lpstr>
      <vt:lpstr>Tính hội tụ</vt:lpstr>
      <vt:lpstr>Ví dụ</vt:lpstr>
      <vt:lpstr>Ví dụ</vt:lpstr>
      <vt:lpstr>Chú ý khi áp dụng</vt:lpstr>
      <vt:lpstr>Áp dụng cho bài toán hồi quy và huấn luyện mạng nơron </vt:lpstr>
      <vt:lpstr>Áp dụng cho bài toán hồi quy và huấn luyện mạng nơron </vt:lpstr>
      <vt:lpstr>Lưu ý rằng khi αk bé thì thuật toán hội tụ, còn lớn thì có thể không (Hình minh họa cho ví dụ đã xét ở trên) </vt:lpstr>
      <vt:lpstr>Chọn số tầng ẩn hoặc tham số cho hàm hồi quy</vt:lpstr>
      <vt:lpstr>3. Các phương pháp metaheuristics giải bài toán tối ưu tổ hơp</vt:lpstr>
      <vt:lpstr>PowerPoint Presentation</vt:lpstr>
      <vt:lpstr>PowerPoint Presentation</vt:lpstr>
      <vt:lpstr>PowerPoint Presentation</vt:lpstr>
      <vt:lpstr>Thuật toán di truyền (GA)</vt:lpstr>
      <vt:lpstr>PowerPoint Presentation</vt:lpstr>
      <vt:lpstr>Thủ tục GA</vt:lpstr>
      <vt:lpstr>Ví dụ</vt:lpstr>
      <vt:lpstr>Thñ tôc chän läc </vt:lpstr>
      <vt:lpstr>PowerPoint Presentation</vt:lpstr>
      <vt:lpstr>Qu¸ tr×nh t¸i t¹o</vt:lpstr>
      <vt:lpstr>Thñ tôc t¸i t¹o</vt:lpstr>
      <vt:lpstr>Sù héi tô cña GA</vt:lpstr>
      <vt:lpstr>BiÔu diÔn b»ng vÐc t¬ sè thùc</vt:lpstr>
      <vt:lpstr>PowerPoint Presentation</vt:lpstr>
      <vt:lpstr>Phương pháp tối ưu đàn kiến (ACO)</vt:lpstr>
      <vt:lpstr>Phương pháp ACO: Các kiến tự nhiên</vt:lpstr>
      <vt:lpstr>Phương pháp ACO</vt:lpstr>
      <vt:lpstr> Thủ tục ACO</vt:lpstr>
      <vt:lpstr>ACO: Các quy tắc cập nhật mùi</vt:lpstr>
      <vt:lpstr>Các yếu tố quyết định chất lượng thuật toán ACO</vt:lpstr>
      <vt:lpstr>So sánh GA và ACO</vt:lpstr>
      <vt:lpstr>So sánh GA và ACO</vt:lpstr>
      <vt:lpstr>Các thuật toán memetics</vt:lpstr>
      <vt:lpstr>Thủ tục memetic (thuật toán dựa trên quần thể đã có:GA/ACO)</vt:lpstr>
      <vt:lpstr>Ví dụ: Bài toán chuỗi gần nhất</vt:lpstr>
      <vt:lpstr>GA</vt:lpstr>
      <vt:lpstr>Thuật toán  ACO: ACOM-CSP </vt:lpstr>
      <vt:lpstr>Thuật toán Memetic:  ACOM-CSP  </vt:lpstr>
      <vt:lpstr>Kết quả thực nghiệm</vt:lpstr>
      <vt:lpstr>So sánh hiệu quả với số lần lặp định trước Ant-CSPchạy 1500 vòng, hai thuật toán mới 600 vòng </vt:lpstr>
      <vt:lpstr>So sánh hiệu quả với số lần lặp định trước Ant-CSPchạy 1500 vòng, hai thuật toán mới 600 vòng </vt:lpstr>
      <vt:lpstr>So sánh 3 thuật toán cùng thời gian chạy. Chạy với tập DL 30 xâu, độ dài m= 1000, thời gian 1000ms đến 8000ms </vt:lpstr>
      <vt:lpstr>So sánh tính ổn định của ACO-CSP vàACOM-CSP Chạy 10 lần, tâp 30 xâu, m = 1000</vt:lpstr>
      <vt:lpstr>PowerPoint Presentation</vt:lpstr>
      <vt:lpstr>PowerPoint Presentation</vt:lpstr>
    </vt:vector>
  </TitlesOfParts>
  <Company>DAI QUOC NGUYEN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Attributes</dc:title>
  <dc:creator>DAI QUOC NGUYEN</dc:creator>
  <cp:lastModifiedBy>Windows User</cp:lastModifiedBy>
  <cp:revision>442</cp:revision>
  <dcterms:created xsi:type="dcterms:W3CDTF">2010-01-18T03:25:42Z</dcterms:created>
  <dcterms:modified xsi:type="dcterms:W3CDTF">2015-09-01T08:54:06Z</dcterms:modified>
</cp:coreProperties>
</file>