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4"/>
  </p:normalViewPr>
  <p:slideViewPr>
    <p:cSldViewPr snapToGrid="0" snapToObjects="1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tomoya\Desktop\world-econ-asg-2\29-kougyou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tomoya\Desktop\world-econ-asg-2\29-kougyou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/>
              <a:t>Figure 01</a:t>
            </a:r>
            <a:br>
              <a:rPr lang="en-US" altLang="ja-JP" dirty="0"/>
            </a:br>
            <a:r>
              <a:rPr lang="en-US" altLang="ja-JP" dirty="0"/>
              <a:t>Manufacturing</a:t>
            </a:r>
            <a:r>
              <a:rPr lang="en-US" altLang="ja-JP" baseline="0" dirty="0"/>
              <a:t> Shipments of 2014</a:t>
            </a:r>
            <a:endParaRPr lang="ja-JP" altLang="en-US"/>
          </a:p>
        </c:rich>
      </c:tx>
      <c:layout>
        <c:manualLayout>
          <c:xMode val="edge"/>
          <c:yMode val="edge"/>
          <c:x val="0.2383335745044848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59B-B74D-BFD9-CA82DB9F7F9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59B-B74D-BFD9-CA82DB9F7F9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59B-B74D-BFD9-CA82DB9F7F9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59B-B74D-BFD9-CA82DB9F7F94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ln w="3175">
                        <a:noFill/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659B-B74D-BFD9-CA82DB9F7F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ln w="3175">
                      <a:solidFill>
                        <a:schemeClr val="bg1"/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Sheet1!$A$3:$A$6</c:f>
              <c:strCache>
                <c:ptCount val="4"/>
                <c:pt idx="0">
                  <c:v>Chemical and allied products</c:v>
                </c:pt>
                <c:pt idx="1">
                  <c:v>Production machinery</c:v>
                </c:pt>
                <c:pt idx="2">
                  <c:v>Ceramic, stone and clay products</c:v>
                </c:pt>
                <c:pt idx="3">
                  <c:v>Others</c:v>
                </c:pt>
              </c:strCache>
            </c:strRef>
          </c:cat>
          <c:val>
            <c:numRef>
              <c:f>Sheet1!$B$3:$B$6</c:f>
              <c:numCache>
                <c:formatCode>General</c:formatCode>
                <c:ptCount val="4"/>
                <c:pt idx="0">
                  <c:v>31907805</c:v>
                </c:pt>
                <c:pt idx="1">
                  <c:v>4727355</c:v>
                </c:pt>
                <c:pt idx="2">
                  <c:v>3618649</c:v>
                </c:pt>
                <c:pt idx="3">
                  <c:v>7597987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59B-B74D-BFD9-CA82DB9F7F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/>
              <a:t>Figure 02</a:t>
            </a:r>
            <a:endParaRPr lang="en-US" altLang="ja-JP" baseline="0" dirty="0"/>
          </a:p>
          <a:p>
            <a:pPr>
              <a:defRPr lang="ja-JP"/>
            </a:pPr>
            <a:r>
              <a:rPr lang="en-US" altLang="ja-JP" dirty="0"/>
              <a:t>Comparison</a:t>
            </a:r>
            <a:r>
              <a:rPr lang="en-US" altLang="ja-JP" baseline="0" dirty="0"/>
              <a:t> of Manufacturing Shipments of 2014</a:t>
            </a:r>
          </a:p>
        </c:rich>
      </c:tx>
      <c:layout>
        <c:manualLayout>
          <c:xMode val="edge"/>
          <c:yMode val="edge"/>
          <c:x val="0.1244355221294374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20354411691977425"/>
          <c:y val="0.13120472157533067"/>
          <c:w val="0.83665332408759308"/>
          <c:h val="0.59951228111411448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Sheet2!$A$4</c:f>
              <c:strCache>
                <c:ptCount val="1"/>
                <c:pt idx="0">
                  <c:v>Chemical and allied products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(Sheet2!$C$3,Sheet2!$E$3)</c:f>
              <c:strCache>
                <c:ptCount val="2"/>
                <c:pt idx="0">
                  <c:v>Whole Country</c:v>
                </c:pt>
                <c:pt idx="1">
                  <c:v>Ube-shi</c:v>
                </c:pt>
              </c:strCache>
            </c:strRef>
          </c:cat>
          <c:val>
            <c:numRef>
              <c:f>(Sheet2!$C$4,Sheet2!$E$4)</c:f>
              <c:numCache>
                <c:formatCode>General</c:formatCode>
                <c:ptCount val="2"/>
                <c:pt idx="0" formatCode="#,##0">
                  <c:v>2793857700</c:v>
                </c:pt>
                <c:pt idx="1">
                  <c:v>31907805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7A-CC4C-8977-5932F2A3C11D}"/>
            </c:ext>
          </c:extLst>
        </c:ser>
        <c:ser>
          <c:idx val="1"/>
          <c:order val="1"/>
          <c:tx>
            <c:strRef>
              <c:f>Sheet2!$A$5</c:f>
              <c:strCache>
                <c:ptCount val="1"/>
                <c:pt idx="0">
                  <c:v>Production machinery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(Sheet2!$C$3,Sheet2!$E$3)</c:f>
              <c:strCache>
                <c:ptCount val="2"/>
                <c:pt idx="0">
                  <c:v>Whole Country</c:v>
                </c:pt>
                <c:pt idx="1">
                  <c:v>Ube-shi</c:v>
                </c:pt>
              </c:strCache>
            </c:strRef>
          </c:cat>
          <c:val>
            <c:numRef>
              <c:f>(Sheet2!$C$5,Sheet2!$E$5)</c:f>
              <c:numCache>
                <c:formatCode>General</c:formatCode>
                <c:ptCount val="2"/>
                <c:pt idx="0" formatCode="#,##0">
                  <c:v>1591070500</c:v>
                </c:pt>
                <c:pt idx="1">
                  <c:v>4727355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7A-CC4C-8977-5932F2A3C11D}"/>
            </c:ext>
          </c:extLst>
        </c:ser>
        <c:ser>
          <c:idx val="2"/>
          <c:order val="2"/>
          <c:tx>
            <c:strRef>
              <c:f>Sheet2!$A$6</c:f>
              <c:strCache>
                <c:ptCount val="1"/>
                <c:pt idx="0">
                  <c:v>Ceramic, stone and clay products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(Sheet2!$C$3,Sheet2!$E$3)</c:f>
              <c:strCache>
                <c:ptCount val="2"/>
                <c:pt idx="0">
                  <c:v>Whole Country</c:v>
                </c:pt>
                <c:pt idx="1">
                  <c:v>Ube-shi</c:v>
                </c:pt>
              </c:strCache>
            </c:strRef>
          </c:cat>
          <c:val>
            <c:numRef>
              <c:f>(Sheet2!$C$6,Sheet2!$E$6)</c:f>
              <c:numCache>
                <c:formatCode>General</c:formatCode>
                <c:ptCount val="2"/>
                <c:pt idx="0" formatCode="#,##0">
                  <c:v>676459200</c:v>
                </c:pt>
                <c:pt idx="1">
                  <c:v>3618649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7A-CC4C-8977-5932F2A3C11D}"/>
            </c:ext>
          </c:extLst>
        </c:ser>
        <c:ser>
          <c:idx val="3"/>
          <c:order val="3"/>
          <c:tx>
            <c:strRef>
              <c:f>Sheet2!$A$7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(Sheet2!$C$3,Sheet2!$E$3)</c:f>
              <c:strCache>
                <c:ptCount val="2"/>
                <c:pt idx="0">
                  <c:v>Whole Country</c:v>
                </c:pt>
                <c:pt idx="1">
                  <c:v>Ube-shi</c:v>
                </c:pt>
              </c:strCache>
            </c:strRef>
          </c:cat>
          <c:val>
            <c:numRef>
              <c:f>(Sheet2!$C$7,Sheet2!$E$7)</c:f>
              <c:numCache>
                <c:formatCode>#,##0</c:formatCode>
                <c:ptCount val="2"/>
                <c:pt idx="0">
                  <c:v>24767392500</c:v>
                </c:pt>
                <c:pt idx="1">
                  <c:v>7597987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97A-CC4C-8977-5932F2A3C11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088101935"/>
        <c:axId val="1175820015"/>
      </c:barChart>
      <c:catAx>
        <c:axId val="10881019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75820015"/>
        <c:crosses val="autoZero"/>
        <c:auto val="1"/>
        <c:lblAlgn val="ctr"/>
        <c:lblOffset val="100"/>
        <c:noMultiLvlLbl val="0"/>
      </c:catAx>
      <c:valAx>
        <c:axId val="11758200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88101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038630123436891"/>
          <c:y val="0.80133795414654296"/>
          <c:w val="0.79922711478327013"/>
          <c:h val="0.117010311865456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0.24454</cdr:x>
      <cdr:y>0.93972</cdr:y>
    </cdr:from>
    <cdr:to>
      <cdr:x>0.75546</cdr:x>
      <cdr:y>0.99983</cdr:y>
    </cdr:to>
    <cdr:sp macro="" textlink="">
      <cdr:nvSpPr>
        <cdr:cNvPr id="2" name="テキスト ボックス 1">
          <a:extLst xmlns:a="http://schemas.openxmlformats.org/drawingml/2006/main">
            <a:ext uri="{FF2B5EF4-FFF2-40B4-BE49-F238E27FC236}">
              <a16:creationId xmlns:a16="http://schemas.microsoft.com/office/drawing/2014/main" id="{884E56F4-E670-FB41-B48C-E19AF31741E3}"/>
            </a:ext>
          </a:extLst>
        </cdr:cNvPr>
        <cdr:cNvSpPr txBox="1"/>
      </cdr:nvSpPr>
      <cdr:spPr>
        <a:xfrm xmlns:a="http://schemas.openxmlformats.org/drawingml/2006/main">
          <a:off x="1335044" y="5242508"/>
          <a:ext cx="2789382" cy="3353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altLang="ja-JP" sz="1100" dirty="0"/>
            <a:t>Source: Census of Manufactures – 2014</a:t>
          </a:r>
          <a:endParaRPr lang="ja-JP" altLang="en-US" sz="11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0.24454</cdr:x>
      <cdr:y>0.93972</cdr:y>
    </cdr:from>
    <cdr:to>
      <cdr:x>0.75546</cdr:x>
      <cdr:y>0.99983</cdr:y>
    </cdr:to>
    <cdr:sp macro="" textlink="">
      <cdr:nvSpPr>
        <cdr:cNvPr id="2" name="テキスト ボックス 1">
          <a:extLst xmlns:a="http://schemas.openxmlformats.org/drawingml/2006/main">
            <a:ext uri="{FF2B5EF4-FFF2-40B4-BE49-F238E27FC236}">
              <a16:creationId xmlns:a16="http://schemas.microsoft.com/office/drawing/2014/main" id="{FB42E470-4012-834C-95D3-765B1B6FAAC7}"/>
            </a:ext>
          </a:extLst>
        </cdr:cNvPr>
        <cdr:cNvSpPr txBox="1"/>
      </cdr:nvSpPr>
      <cdr:spPr>
        <a:xfrm xmlns:a="http://schemas.openxmlformats.org/drawingml/2006/main">
          <a:off x="1335044" y="5242508"/>
          <a:ext cx="2789382" cy="3353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ja-JP" sz="1100" dirty="0"/>
            <a:t>Source: Census of Manufactures – 2014</a:t>
          </a:r>
          <a:endParaRPr lang="ja-JP" altLang="en-US" sz="110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43EB0F-1D05-184F-83E1-AACB5FC2A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620F42-25D9-DB4E-BCF2-98342280E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53A0D2-FA8D-0040-A125-1D530BD3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411B-C340-1845-9BD0-EC80D390F8DF}" type="datetimeFigureOut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12386D-D4AD-F645-AE78-09928243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97B431-9BB7-4445-9ED7-727F10A5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88B4-F01E-8D43-BC01-9D5002A39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0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85B703-7699-CB4D-8652-DDA883CC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0A4A5A-EC4E-3A49-AE37-7D4D39DAE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35AB2A-925D-6347-9CD6-19A54293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411B-C340-1845-9BD0-EC80D390F8DF}" type="datetimeFigureOut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E1F77D-F3EF-674D-8061-A728AA54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2DEA19-5376-7C43-A47F-B768A9E3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88B4-F01E-8D43-BC01-9D5002A39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93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263449-170A-D44C-9DD3-D594F08CD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2FDA8B-AE4D-B54D-A975-DC240DB19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71F177-2D96-F24A-9990-EDBA6932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411B-C340-1845-9BD0-EC80D390F8DF}" type="datetimeFigureOut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95C153-410A-C841-9753-AFDB5C0C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DC16C1-7B4C-1E4D-8DE1-55E37510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88B4-F01E-8D43-BC01-9D5002A39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04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568CBC-1F49-2149-985F-0CCDE7E1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AEFDD0-0F53-884B-9D7C-9848E5990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BB4BD1-A5BC-AD4D-9E73-2E0B86B6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411B-C340-1845-9BD0-EC80D390F8DF}" type="datetimeFigureOut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5BC6A2-8C45-6849-81E9-3E3A9A3B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B9B000-1023-844B-9162-E051FC0D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88B4-F01E-8D43-BC01-9D5002A39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24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E361E5-FFF3-1440-86F9-0917A71D1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E51982-32BE-0F43-AB22-ECC4F01E9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EF1754-9DAE-BE47-BE1F-16C35D1A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411B-C340-1845-9BD0-EC80D390F8DF}" type="datetimeFigureOut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128E3F-A931-1B4C-A4DE-7695AEB1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32348D-2E5D-A84F-9886-02CCA9C8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88B4-F01E-8D43-BC01-9D5002A39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43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E23B89-513C-584F-B72B-B86A18B0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E42CDC-49EC-324F-988A-4372F41C7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EE3D50-9E31-3744-877E-DCE772D9A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E877AB-E212-C942-853A-C6B82296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411B-C340-1845-9BD0-EC80D390F8DF}" type="datetimeFigureOut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1560E6-8DD3-C148-ACE2-069AC79E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B43B41-4C39-0F45-AFEB-19309C69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88B4-F01E-8D43-BC01-9D5002A39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08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49BAE-2F1C-2743-8213-9C48E968D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165F2B-AEB4-9C48-93BF-2D1833AB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655D8D-7936-9247-85E3-AFF5B93B5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C5EA613-908F-5341-BC9D-1ADB30EF1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B325B8-6D49-2543-8243-FDF9D6637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480F790-3C3D-E54D-B743-FAA9FD77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411B-C340-1845-9BD0-EC80D390F8DF}" type="datetimeFigureOut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0837661-E267-684F-96DC-A0A60446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B6F3DFA-C5C9-3E48-B88F-24F6525B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88B4-F01E-8D43-BC01-9D5002A39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31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2CA289-94BF-F547-B906-E350892E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DE1C26-D6E8-E543-B420-B600EB52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411B-C340-1845-9BD0-EC80D390F8DF}" type="datetimeFigureOut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BD28FE-FACF-4B40-8F89-A3DE8877C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A9A454D-946F-024B-8AC6-2BE66789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88B4-F01E-8D43-BC01-9D5002A39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2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5F841BC-47DE-824B-9D94-B1C48DAB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411B-C340-1845-9BD0-EC80D390F8DF}" type="datetimeFigureOut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EA42196-1B82-D748-91BE-D0630124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2E9BB7-9167-E748-AA51-5541A5E5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88B4-F01E-8D43-BC01-9D5002A39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46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B34E38-ACB6-9948-AB76-FA12F4922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82E80C-313D-9E49-BF18-F62C3D558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576E0B-4B02-3B43-B242-E0D1F6D24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8A43F9-2043-FA46-A84A-89852AED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411B-C340-1845-9BD0-EC80D390F8DF}" type="datetimeFigureOut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FF62D7-62D9-5F4D-A2C6-27825294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06C54B-1ECC-E442-85EA-9F127802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88B4-F01E-8D43-BC01-9D5002A39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62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B6FDBC-078A-AD45-994F-3EB93685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4724A6D-C33F-4646-B865-FFC13B4E4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DF12CFC-22A0-A343-B0F5-679347FF6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83640D-06CA-B04E-B488-11637BA6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411B-C340-1845-9BD0-EC80D390F8DF}" type="datetimeFigureOut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ADE9D8-E7F7-1E44-9666-72ADF9E86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A775C4-EEBD-534A-90C3-7ECC8B16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88B4-F01E-8D43-BC01-9D5002A39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69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BFC225-E881-EA4D-8557-F5F34D506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2DBD57-5663-9041-80C8-5843432FE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29E2F9-8A38-F446-B5E7-E2CD20EC0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8411B-C340-1845-9BD0-EC80D390F8DF}" type="datetimeFigureOut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FA5656-CAB0-6C48-A2E5-A9C553554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059DE7-F63A-874F-8529-FE15F516F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88B4-F01E-8D43-BC01-9D5002A39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12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42ADE43-D179-8145-9193-F92DF2D09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620" y="1306071"/>
            <a:ext cx="5478379" cy="2663407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5400">
                <a:solidFill>
                  <a:srgbClr val="FFFFFF"/>
                </a:solidFill>
              </a:rPr>
              <a:t>The industry of Ube-shi</a:t>
            </a:r>
            <a:r>
              <a:rPr lang="en-US" altLang="ja-JP" sz="5400">
                <a:solidFill>
                  <a:srgbClr val="FFFFFF"/>
                </a:solidFill>
              </a:rPr>
              <a:t>, Yamaguchi pref.</a:t>
            </a:r>
            <a:endParaRPr kumimoji="1" lang="ja-JP" altLang="en-US" sz="5400">
              <a:solidFill>
                <a:srgbClr val="FFFFFF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EAC767-6CB6-1B43-8A5D-0D65F7641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9620" y="4106004"/>
            <a:ext cx="5478380" cy="186088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ja-JP">
                <a:solidFill>
                  <a:srgbClr val="FFFFFF"/>
                </a:solidFill>
              </a:rPr>
              <a:t>AAA BBB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rgbClr val="FFFFFF"/>
                </a:solidFill>
              </a:rPr>
              <a:t>CCC DDD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ja-JP">
                <a:solidFill>
                  <a:srgbClr val="FFFFFF"/>
                </a:solidFill>
              </a:rPr>
              <a:t>EEE FFF</a:t>
            </a:r>
            <a:endParaRPr kumimoji="1" lang="ja-JP" altLang="en-US">
              <a:solidFill>
                <a:srgbClr val="FFFFFF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9DAB2D0-6B92-994E-9398-1EFDA8039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49" y="3019526"/>
            <a:ext cx="2967205" cy="81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3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57D85E4-2D8B-4C49-B5D3-EF00FDBD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ja-JP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Industry structure of Ube-shi</a:t>
            </a:r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95D75712-2364-A04D-BEF5-605F026A2A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0595421"/>
              </p:ext>
            </p:extLst>
          </p:nvPr>
        </p:nvGraphicFramePr>
        <p:xfrm>
          <a:off x="6096000" y="640080"/>
          <a:ext cx="5459470" cy="5578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869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933D7A7-69EF-F14A-85DF-21A927D5C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ja-JP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Industry structure of Ube-shi</a:t>
            </a:r>
          </a:p>
        </p:txBody>
      </p:sp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D10EE938-357B-5840-B452-889632D16C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570184"/>
              </p:ext>
            </p:extLst>
          </p:nvPr>
        </p:nvGraphicFramePr>
        <p:xfrm>
          <a:off x="6096000" y="640080"/>
          <a:ext cx="5459470" cy="5578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193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46</Words>
  <Application>Microsoft Macintosh PowerPoint</Application>
  <PresentationFormat>ワイド画面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Office テーマ</vt:lpstr>
      <vt:lpstr>The industry of Ube-shi, Yamaguchi pref.</vt:lpstr>
      <vt:lpstr>Industry structure of Ube-shi</vt:lpstr>
      <vt:lpstr>Industry structure of Ube-shi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industry of Ube-shi, Yamaguchi pref.</dc:title>
  <dc:creator>yoshioka-tomoya-xc@ynu.jp</dc:creator>
  <cp:lastModifiedBy>yoshioka-tomoya-xc@ynu.jp</cp:lastModifiedBy>
  <cp:revision>6</cp:revision>
  <dcterms:created xsi:type="dcterms:W3CDTF">2018-12-09T14:39:52Z</dcterms:created>
  <dcterms:modified xsi:type="dcterms:W3CDTF">2018-12-09T14:59:21Z</dcterms:modified>
</cp:coreProperties>
</file>