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57" r:id="rId14"/>
    <p:sldId id="268" r:id="rId15"/>
    <p:sldId id="270" r:id="rId16"/>
    <p:sldId id="269" r:id="rId17"/>
    <p:sldId id="271" r:id="rId18"/>
    <p:sldId id="272" r:id="rId1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1">
            <a:alphaModFix amt="58000"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0415" y="602615"/>
            <a:ext cx="7457440" cy="3949700"/>
          </a:xfrm>
        </p:spPr>
        <p:txBody>
          <a:bodyPr>
            <a:normAutofit fontScale="90000"/>
          </a:bodyPr>
          <a:lstStyle/>
          <a:p>
            <a:r>
              <a:rPr lang="ru-RU" altLang="en-US" sz="5335">
                <a:sym typeface="+mn-ea"/>
              </a:rPr>
              <a:t>Экспертные системы</a:t>
            </a:r>
            <a:r>
              <a:rPr lang="en-US" altLang="en-US" sz="5335">
                <a:sym typeface="+mn-ea"/>
              </a:rPr>
              <a:t>:</a:t>
            </a:r>
            <a:r>
              <a:rPr lang="ru-RU" altLang="en-US" sz="5335">
                <a:sym typeface="+mn-ea"/>
              </a:rPr>
              <a:t> классификация, разработка, плюсы и минусы, дальнейшее развитие</a:t>
            </a:r>
            <a:endParaRPr lang="en-US" sz="5335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429260"/>
            <a:ext cx="10515600" cy="5748020"/>
          </a:xfrm>
        </p:spPr>
        <p:txBody>
          <a:bodyPr>
            <a:normAutofit/>
          </a:bodyPr>
          <a:p>
            <a:pPr>
              <a:lnSpc>
                <a:spcPct val="110000"/>
              </a:lnSpc>
            </a:pPr>
            <a:r>
              <a:rPr lang="ru-RU" altLang="en-US" b="1">
                <a:sym typeface="+mn-ea"/>
              </a:rPr>
              <a:t>2) Проектирование и разработка</a:t>
            </a:r>
            <a:r>
              <a:rPr lang="en-US" altLang="en-US" b="1">
                <a:sym typeface="+mn-ea"/>
              </a:rPr>
              <a:t>: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Выбор проблемы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Определение проблемной области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Нахождение эксперта  и формирование команды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Определение подхода к решению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Анализ экономической целесообразности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Подготовка детального плана разработки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Разработка прототипа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Доработка до промышленной версии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Оценка и тестирование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Интеграция с ИТ-инфраструктурой</a:t>
            </a:r>
            <a:endParaRPr lang="ru-RU" altLang="en-US">
              <a:sym typeface="+mn-ea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ru-RU" altLang="en-US">
                <a:sym typeface="+mn-ea"/>
              </a:rPr>
              <a:t>Поддержка и развитие</a:t>
            </a:r>
            <a:endParaRPr lang="ru-RU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66395" y="1175385"/>
            <a:ext cx="10796905" cy="5001895"/>
          </a:xfrm>
        </p:spPr>
        <p:txBody>
          <a:bodyPr>
            <a:normAutofit lnSpcReduction="10000"/>
          </a:bodyPr>
          <a:p>
            <a:pPr>
              <a:lnSpc>
                <a:spcPct val="120000"/>
              </a:lnSpc>
            </a:pPr>
            <a:r>
              <a:rPr lang="ru-RU" altLang="en-US" b="1">
                <a:sym typeface="+mn-ea"/>
              </a:rPr>
              <a:t>2.7) Быстрое прототипирование</a:t>
            </a:r>
            <a:r>
              <a:rPr lang="en-US" altLang="en-US" b="1">
                <a:sym typeface="+mn-ea"/>
              </a:rPr>
              <a:t>:</a:t>
            </a:r>
            <a:endParaRPr lang="ru-RU" altLang="en-US" b="1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altLang="en-US"/>
              <a:t>Идентификация проблемы</a:t>
            </a:r>
            <a:endParaRPr lang="ru-RU" altLang="en-US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altLang="en-US"/>
              <a:t>Создание неформального описания</a:t>
            </a:r>
            <a:endParaRPr lang="ru-RU" altLang="en-US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altLang="en-US"/>
              <a:t>Извлечение знаний (1-3 месяца)</a:t>
            </a:r>
            <a:endParaRPr lang="ru-RU" altLang="en-US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altLang="en-US"/>
              <a:t>Структурирование знаний (3-4 недели)</a:t>
            </a:r>
            <a:endParaRPr lang="ru-RU" altLang="en-US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altLang="en-US"/>
              <a:t>Формализация знаний (1-2 месяца)</a:t>
            </a:r>
            <a:endParaRPr lang="ru-RU" altLang="en-US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altLang="en-US"/>
              <a:t>Реализация прототипа (1-2 месяца)</a:t>
            </a:r>
            <a:endParaRPr lang="ru-RU" altLang="en-US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ru-RU" altLang="en-US"/>
              <a:t>Тестирование (1-2 недели)</a:t>
            </a:r>
            <a:endParaRPr lang="ru-RU" altLang="en-US"/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4055" y="1175385"/>
            <a:ext cx="4200525" cy="4200525"/>
          </a:xfrm>
          <a:prstGeom prst="rect">
            <a:avLst/>
          </a:prstGeom>
          <a:effectLst>
            <a:softEdge rad="2794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395605" y="1175385"/>
            <a:ext cx="11387455" cy="5520690"/>
          </a:xfrm>
        </p:spPr>
        <p:txBody>
          <a:bodyPr>
            <a:normAutofit/>
          </a:bodyPr>
          <a:p>
            <a:pPr>
              <a:lnSpc>
                <a:spcPct val="120000"/>
              </a:lnSpc>
            </a:pPr>
            <a:r>
              <a:rPr lang="ru-RU" altLang="en-US" b="1"/>
              <a:t>2.8) Развитие прототипа до промышленной ЭС</a:t>
            </a:r>
            <a:r>
              <a:rPr lang="en-US" altLang="en-US" b="1"/>
              <a:t>:</a:t>
            </a:r>
            <a:endParaRPr lang="ru-RU" altLang="en-US" b="1"/>
          </a:p>
          <a:p>
            <a:pPr lvl="1">
              <a:lnSpc>
                <a:spcPct val="120000"/>
              </a:lnSpc>
            </a:pPr>
            <a:r>
              <a:rPr lang="ru-RU" altLang="en-US"/>
              <a:t>Демонстрационный прототип</a:t>
            </a:r>
            <a:r>
              <a:rPr lang="en-US" altLang="ru-RU"/>
              <a:t> (</a:t>
            </a:r>
            <a:r>
              <a:rPr lang="ru-RU" altLang="en-US"/>
              <a:t>решает часть задач и демонстрирует жизнеспособность подхода)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Исследовательский прототип (решает большинство задач, но неустойчива)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Действующий прототип (надежно решает все задачи, но нет оптимизации ресурсов)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Промышленная система (высокое качество решения и минимазация затрат)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Коммерческая система (дополнительно документирована и снабжена сервисом)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393825"/>
            <a:ext cx="10515600" cy="4783455"/>
          </a:xfrm>
        </p:spPr>
        <p:txBody>
          <a:bodyPr/>
          <a:p>
            <a:pPr>
              <a:lnSpc>
                <a:spcPct val="120000"/>
              </a:lnSpc>
            </a:pPr>
            <a:r>
              <a:rPr lang="ru-RU" altLang="en-US" b="1"/>
              <a:t>2.9) Оценка системы</a:t>
            </a:r>
            <a:r>
              <a:rPr lang="en-US" altLang="en-US" b="1"/>
              <a:t>:</a:t>
            </a:r>
            <a:endParaRPr lang="en-US" altLang="en-US" b="1"/>
          </a:p>
          <a:p>
            <a:pPr lvl="1">
              <a:lnSpc>
                <a:spcPct val="120000"/>
              </a:lnSpc>
            </a:pPr>
            <a:r>
              <a:rPr lang="ru-RU" altLang="en-US"/>
              <a:t>Оценка пользователя (понятность и прозрачность системы, удобство использования и т.д.)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Критерии приглашенных экспертов (оценка советов и решений, сравнение их с собственными решениями и т.д.)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Критерии разработчика (эффективность, производительность, время отклика, дизайн, непротиворечивость базы знаний, количество тупиковых ситуаций)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190625"/>
            <a:ext cx="10515600" cy="4986655"/>
          </a:xfrm>
        </p:spPr>
        <p:txBody>
          <a:bodyPr/>
          <a:p>
            <a:pPr>
              <a:lnSpc>
                <a:spcPct val="130000"/>
              </a:lnSpc>
            </a:pPr>
            <a:r>
              <a:rPr lang="ru-RU" altLang="en-US" b="1"/>
              <a:t>2.10) Интеграция</a:t>
            </a:r>
            <a:r>
              <a:rPr lang="en-US" altLang="en-US" b="1"/>
              <a:t>:</a:t>
            </a:r>
            <a:br>
              <a:rPr lang="ru-RU" altLang="en-US"/>
            </a:br>
            <a:r>
              <a:rPr lang="ru-RU" altLang="en-US"/>
              <a:t>Процесс внедрения ЭС требует тщательной интеграции с существующей ИТ-инфраструктурой предприятия. Эта работа включается в себя два основных направления</a:t>
            </a:r>
            <a:r>
              <a:rPr lang="en-US" altLang="ru-RU"/>
              <a:t>: </a:t>
            </a:r>
            <a:r>
              <a:rPr lang="ru-RU" altLang="ru-RU"/>
              <a:t>техническую стыковку с другими программными комплексами и организацию эффективного взаимодействия с пользователями</a:t>
            </a:r>
            <a:endParaRPr lang="ru-RU" alt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Плюсы и минусы</a:t>
            </a:r>
            <a:endParaRPr lang="ru-RU" altLang="en-US"/>
          </a:p>
        </p:txBody>
      </p:sp>
      <p:sp>
        <p:nvSpPr>
          <p:cNvPr id="4" name="Замещающий текст 3"/>
          <p:cNvSpPr>
            <a:spLocks noGrp="1"/>
          </p:cNvSpPr>
          <p:nvPr>
            <p:ph type="body" idx="1"/>
          </p:nvPr>
        </p:nvSpPr>
        <p:spPr>
          <a:xfrm>
            <a:off x="839788" y="1089641"/>
            <a:ext cx="5157787" cy="823912"/>
          </a:xfrm>
        </p:spPr>
        <p:txBody>
          <a:bodyPr/>
          <a:p>
            <a:r>
              <a:rPr lang="ru-RU" altLang="en-US"/>
              <a:t>Плюсы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sz="half" idx="2"/>
          </p:nvPr>
        </p:nvSpPr>
        <p:spPr>
          <a:xfrm>
            <a:off x="840105" y="1960245"/>
            <a:ext cx="5157470" cy="4061460"/>
          </a:xfrm>
        </p:spPr>
        <p:txBody>
          <a:bodyPr>
            <a:noAutofit/>
          </a:bodyPr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altLang="en-US" sz="2000"/>
              <a:t>Надежность хранения информации</a:t>
            </a:r>
            <a:endParaRPr lang="ru-RU" altLang="en-US" sz="200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altLang="en-US" sz="2000"/>
              <a:t>Масштабируемость решений</a:t>
            </a:r>
            <a:endParaRPr lang="ru-RU" altLang="en-US" sz="200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altLang="en-US" sz="2000"/>
              <a:t>Операционная эффективность</a:t>
            </a:r>
            <a:endParaRPr lang="ru-RU" altLang="en-US" sz="200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altLang="en-US" sz="2000"/>
              <a:t>Стандартизация процессов</a:t>
            </a:r>
            <a:endParaRPr lang="ru-RU" altLang="en-US" sz="200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altLang="en-US" sz="2000"/>
              <a:t>Объективность анализа</a:t>
            </a:r>
            <a:endParaRPr lang="ru-RU" altLang="en-US" sz="200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altLang="en-US" sz="2000"/>
              <a:t>Полнота документирования</a:t>
            </a:r>
            <a:endParaRPr lang="ru-RU" altLang="en-US" sz="200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altLang="en-US" sz="2000"/>
              <a:t>Всесторонний охват</a:t>
            </a:r>
            <a:endParaRPr lang="ru-RU" altLang="en-US" sz="200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altLang="en-US" sz="2000"/>
              <a:t>Гибкость обновлений</a:t>
            </a:r>
            <a:endParaRPr lang="ru-RU" altLang="en-US" sz="200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altLang="en-US" sz="2000"/>
              <a:t>Коллективная экспертиза</a:t>
            </a:r>
            <a:endParaRPr lang="ru-RU" altLang="en-US" sz="2000"/>
          </a:p>
          <a:p>
            <a:pPr marL="342900" indent="-342900">
              <a:lnSpc>
                <a:spcPct val="110000"/>
              </a:lnSpc>
              <a:buFont typeface="+mj-lt"/>
              <a:buAutoNum type="arabicPeriod"/>
            </a:pPr>
            <a:r>
              <a:rPr lang="ru-RU" altLang="en-US" sz="2000"/>
              <a:t>Управление рисками</a:t>
            </a:r>
            <a:endParaRPr lang="ru-RU" altLang="en-US" sz="2000"/>
          </a:p>
        </p:txBody>
      </p:sp>
      <p:sp>
        <p:nvSpPr>
          <p:cNvPr id="5" name="Замещающий текст 4"/>
          <p:cNvSpPr>
            <a:spLocks noGrp="1"/>
          </p:cNvSpPr>
          <p:nvPr>
            <p:ph type="body" sz="quarter" idx="3"/>
          </p:nvPr>
        </p:nvSpPr>
        <p:spPr>
          <a:xfrm>
            <a:off x="6172200" y="1089641"/>
            <a:ext cx="5183188" cy="823912"/>
          </a:xfrm>
        </p:spPr>
        <p:txBody>
          <a:bodyPr/>
          <a:p>
            <a:r>
              <a:rPr lang="ru-RU" altLang="en-US"/>
              <a:t>Минусы</a:t>
            </a:r>
            <a:endParaRPr lang="ru-RU" altLang="en-US"/>
          </a:p>
        </p:txBody>
      </p:sp>
      <p:sp>
        <p:nvSpPr>
          <p:cNvPr id="6" name="Замещающее содержимое 5"/>
          <p:cNvSpPr>
            <a:spLocks noGrp="1"/>
          </p:cNvSpPr>
          <p:nvPr>
            <p:ph sz="quarter" idx="4"/>
          </p:nvPr>
        </p:nvSpPr>
        <p:spPr>
          <a:xfrm>
            <a:off x="6172200" y="1960289"/>
            <a:ext cx="5183188" cy="3574054"/>
          </a:xfrm>
        </p:spPr>
        <p:txBody>
          <a:bodyPr/>
          <a:p>
            <a:pPr marL="514350" indent="-514350">
              <a:buFont typeface="+mj-lt"/>
              <a:buAutoNum type="arabicPeriod"/>
            </a:pPr>
            <a:r>
              <a:rPr lang="ru-RU" altLang="en-US" sz="2000"/>
              <a:t>Отсутствие интуиции</a:t>
            </a:r>
            <a:endParaRPr lang="ru-RU" altLang="en-US" sz="2000"/>
          </a:p>
          <a:p>
            <a:pPr marL="514350" indent="-514350">
              <a:buFont typeface="+mj-lt"/>
              <a:buAutoNum type="arabicPeriod"/>
            </a:pPr>
            <a:r>
              <a:rPr lang="ru-RU" altLang="en-US" sz="2000"/>
              <a:t>Креативные ограничения</a:t>
            </a:r>
            <a:endParaRPr lang="ru-RU" altLang="en-US" sz="2000"/>
          </a:p>
          <a:p>
            <a:pPr marL="514350" indent="-514350">
              <a:buFont typeface="+mj-lt"/>
              <a:buAutoNum type="arabicPeriod"/>
            </a:pPr>
            <a:r>
              <a:rPr lang="ru-RU" altLang="en-US" sz="2000"/>
              <a:t>Проблемы адаптации</a:t>
            </a:r>
            <a:endParaRPr lang="ru-RU" altLang="en-US" sz="2000"/>
          </a:p>
          <a:p>
            <a:pPr marL="514350" indent="-514350">
              <a:buFont typeface="+mj-lt"/>
              <a:buAutoNum type="arabicPeriod"/>
            </a:pPr>
            <a:r>
              <a:rPr lang="ru-RU" altLang="en-US" sz="2000"/>
              <a:t>Сенсорные ограничения</a:t>
            </a:r>
            <a:endParaRPr lang="ru-RU" altLang="en-US" sz="2000"/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97258" y="3651885"/>
            <a:ext cx="4643438" cy="2962275"/>
          </a:xfrm>
          <a:prstGeom prst="rect">
            <a:avLst/>
          </a:prstGeom>
          <a:effectLst>
            <a:softEdge rad="1270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Будущее экспертных систем</a:t>
            </a:r>
            <a:endParaRPr lang="ru-RU" altLang="en-US"/>
          </a:p>
        </p:txBody>
      </p:sp>
      <p:sp>
        <p:nvSpPr>
          <p:cNvPr id="8" name="Замещающее содержимое 7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10000"/>
              </a:lnSpc>
            </a:pPr>
            <a:r>
              <a:rPr lang="en-US" altLang="en-US"/>
              <a:t>Современные</a:t>
            </a:r>
            <a:r>
              <a:rPr lang="en-US" altLang="ru-RU"/>
              <a:t> </a:t>
            </a:r>
            <a:r>
              <a:rPr lang="en-US" altLang="en-US"/>
              <a:t>экспертные</a:t>
            </a:r>
            <a:r>
              <a:rPr lang="en-US" altLang="ru-RU"/>
              <a:t> </a:t>
            </a:r>
            <a:r>
              <a:rPr lang="en-US" altLang="en-US"/>
              <a:t>системы</a:t>
            </a:r>
            <a:r>
              <a:rPr lang="en-US" altLang="ru-RU"/>
              <a:t> </a:t>
            </a:r>
            <a:r>
              <a:rPr lang="en-US" altLang="en-US"/>
              <a:t>активно</a:t>
            </a:r>
            <a:r>
              <a:rPr lang="en-US" altLang="ru-RU"/>
              <a:t> </a:t>
            </a:r>
            <a:r>
              <a:rPr lang="en-US" altLang="en-US"/>
              <a:t>эволюционируют</a:t>
            </a:r>
            <a:r>
              <a:rPr lang="en-US" altLang="ru-RU"/>
              <a:t>, </a:t>
            </a:r>
            <a:r>
              <a:rPr lang="en-US" altLang="en-US"/>
              <a:t>интегрируя</a:t>
            </a:r>
            <a:r>
              <a:rPr lang="en-US" altLang="ru-RU"/>
              <a:t> </a:t>
            </a:r>
            <a:r>
              <a:rPr lang="en-US" altLang="en-US"/>
              <a:t>передовые</a:t>
            </a:r>
            <a:r>
              <a:rPr lang="en-US" altLang="ru-RU"/>
              <a:t> </a:t>
            </a:r>
            <a:r>
              <a:rPr lang="en-US" altLang="en-US"/>
              <a:t>технологии</a:t>
            </a:r>
            <a:r>
              <a:rPr lang="en-US" altLang="ru-RU"/>
              <a:t> </a:t>
            </a:r>
            <a:r>
              <a:rPr lang="en-US" altLang="en-US"/>
              <a:t>искусственного</a:t>
            </a:r>
            <a:r>
              <a:rPr lang="en-US" altLang="ru-RU"/>
              <a:t> </a:t>
            </a:r>
            <a:r>
              <a:rPr lang="en-US" altLang="en-US"/>
              <a:t>интеллекта</a:t>
            </a:r>
            <a:r>
              <a:rPr lang="en-US" altLang="ru-RU"/>
              <a:t>. </a:t>
            </a:r>
            <a:r>
              <a:rPr lang="en-US" altLang="en-US"/>
              <a:t>В</a:t>
            </a:r>
            <a:r>
              <a:rPr lang="en-US" altLang="ru-RU"/>
              <a:t> </a:t>
            </a:r>
            <a:r>
              <a:rPr lang="en-US" altLang="en-US"/>
              <a:t>ближайшие</a:t>
            </a:r>
            <a:r>
              <a:rPr lang="en-US" altLang="ru-RU"/>
              <a:t> </a:t>
            </a:r>
            <a:r>
              <a:rPr lang="en-US" altLang="en-US"/>
              <a:t>годы</a:t>
            </a:r>
            <a:r>
              <a:rPr lang="en-US" altLang="ru-RU"/>
              <a:t> </a:t>
            </a:r>
            <a:r>
              <a:rPr lang="en-US" altLang="en-US"/>
              <a:t>мы</a:t>
            </a:r>
            <a:r>
              <a:rPr lang="en-US" altLang="ru-RU"/>
              <a:t> </a:t>
            </a:r>
            <a:r>
              <a:rPr lang="en-US" altLang="en-US"/>
              <a:t>увидим</a:t>
            </a:r>
            <a:r>
              <a:rPr lang="en-US" altLang="ru-RU"/>
              <a:t> </a:t>
            </a:r>
            <a:r>
              <a:rPr lang="en-US" altLang="en-US"/>
              <a:t>переход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гибридным</a:t>
            </a:r>
            <a:r>
              <a:rPr lang="en-US" altLang="ru-RU"/>
              <a:t> </a:t>
            </a:r>
            <a:r>
              <a:rPr lang="en-US" altLang="en-US"/>
              <a:t>платформам</a:t>
            </a:r>
            <a:r>
              <a:rPr lang="en-US" altLang="ru-RU"/>
              <a:t>, </a:t>
            </a:r>
            <a:r>
              <a:rPr lang="en-US" altLang="en-US"/>
              <a:t>сочетающим</a:t>
            </a:r>
            <a:r>
              <a:rPr lang="en-US" altLang="ru-RU"/>
              <a:t> </a:t>
            </a:r>
            <a:r>
              <a:rPr lang="en-US" altLang="en-US"/>
              <a:t>традиционные</a:t>
            </a:r>
            <a:r>
              <a:rPr lang="en-US" altLang="ru-RU"/>
              <a:t> </a:t>
            </a:r>
            <a:r>
              <a:rPr lang="en-US" altLang="en-US"/>
              <a:t>базы</a:t>
            </a:r>
            <a:r>
              <a:rPr lang="en-US" altLang="ru-RU"/>
              <a:t> </a:t>
            </a:r>
            <a:r>
              <a:rPr lang="en-US" altLang="en-US"/>
              <a:t>знаний</a:t>
            </a:r>
            <a:r>
              <a:rPr lang="en-US" altLang="ru-RU"/>
              <a:t> </a:t>
            </a:r>
            <a:r>
              <a:rPr lang="en-US" altLang="en-US"/>
              <a:t>с</a:t>
            </a:r>
            <a:r>
              <a:rPr lang="en-US" altLang="ru-RU"/>
              <a:t> </a:t>
            </a:r>
            <a:r>
              <a:rPr lang="en-US" altLang="en-US"/>
              <a:t>возможностями</a:t>
            </a:r>
            <a:r>
              <a:rPr lang="en-US" altLang="ru-RU"/>
              <a:t> </a:t>
            </a:r>
            <a:r>
              <a:rPr lang="en-US" altLang="en-US"/>
              <a:t>машинного</a:t>
            </a:r>
            <a:r>
              <a:rPr lang="en-US" altLang="ru-RU"/>
              <a:t> </a:t>
            </a:r>
            <a:r>
              <a:rPr lang="en-US" altLang="en-US"/>
              <a:t>обучения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нейросетей</a:t>
            </a:r>
            <a:r>
              <a:rPr lang="en-US" altLang="ru-RU"/>
              <a:t>. </a:t>
            </a:r>
            <a:r>
              <a:rPr lang="en-US" altLang="en-US"/>
              <a:t>Это</a:t>
            </a:r>
            <a:r>
              <a:rPr lang="en-US" altLang="ru-RU"/>
              <a:t> </a:t>
            </a:r>
            <a:r>
              <a:rPr lang="en-US" altLang="en-US"/>
              <a:t>позволит</a:t>
            </a:r>
            <a:r>
              <a:rPr lang="en-US" altLang="ru-RU"/>
              <a:t> </a:t>
            </a:r>
            <a:r>
              <a:rPr lang="en-US" altLang="en-US"/>
              <a:t>системам</a:t>
            </a:r>
            <a:r>
              <a:rPr lang="en-US" altLang="ru-RU"/>
              <a:t> </a:t>
            </a:r>
            <a:r>
              <a:rPr lang="en-US" altLang="en-US"/>
              <a:t>не</a:t>
            </a:r>
            <a:r>
              <a:rPr lang="en-US" altLang="ru-RU"/>
              <a:t> </a:t>
            </a:r>
            <a:r>
              <a:rPr lang="en-US" altLang="en-US"/>
              <a:t>только</a:t>
            </a:r>
            <a:r>
              <a:rPr lang="en-US" altLang="ru-RU"/>
              <a:t> </a:t>
            </a:r>
            <a:r>
              <a:rPr lang="en-US" altLang="en-US"/>
              <a:t>опираться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формализованные</a:t>
            </a:r>
            <a:r>
              <a:rPr lang="en-US" altLang="ru-RU"/>
              <a:t> </a:t>
            </a:r>
            <a:r>
              <a:rPr lang="en-US" altLang="en-US"/>
              <a:t>правила</a:t>
            </a:r>
            <a:r>
              <a:rPr lang="en-US" altLang="ru-RU"/>
              <a:t>, </a:t>
            </a:r>
            <a:r>
              <a:rPr lang="en-US" altLang="en-US"/>
              <a:t>но</a:t>
            </a:r>
            <a:r>
              <a:rPr lang="en-US" altLang="ru-RU"/>
              <a:t> </a:t>
            </a:r>
            <a:r>
              <a:rPr lang="en-US" altLang="en-US"/>
              <a:t>и</a:t>
            </a:r>
            <a:r>
              <a:rPr lang="en-US" altLang="ru-RU"/>
              <a:t> </a:t>
            </a:r>
            <a:r>
              <a:rPr lang="en-US" altLang="en-US"/>
              <a:t>обучаться</a:t>
            </a:r>
            <a:r>
              <a:rPr lang="en-US" altLang="ru-RU"/>
              <a:t> </a:t>
            </a:r>
            <a:r>
              <a:rPr lang="en-US" altLang="en-US"/>
              <a:t>на</a:t>
            </a:r>
            <a:r>
              <a:rPr lang="en-US" altLang="ru-RU"/>
              <a:t> </a:t>
            </a:r>
            <a:r>
              <a:rPr lang="en-US" altLang="en-US"/>
              <a:t>новых</a:t>
            </a:r>
            <a:r>
              <a:rPr lang="en-US" altLang="ru-RU"/>
              <a:t> </a:t>
            </a:r>
            <a:r>
              <a:rPr lang="en-US" altLang="en-US"/>
              <a:t>данных</a:t>
            </a:r>
            <a:r>
              <a:rPr lang="en-US" altLang="ru-RU"/>
              <a:t>, </a:t>
            </a:r>
            <a:r>
              <a:rPr lang="en-US" altLang="en-US"/>
              <a:t>адаптируясь</a:t>
            </a:r>
            <a:r>
              <a:rPr lang="en-US" altLang="ru-RU"/>
              <a:t> </a:t>
            </a:r>
            <a:r>
              <a:rPr lang="en-US" altLang="en-US"/>
              <a:t>к</a:t>
            </a:r>
            <a:r>
              <a:rPr lang="en-US" altLang="ru-RU"/>
              <a:t> </a:t>
            </a:r>
            <a:r>
              <a:rPr lang="en-US" altLang="en-US"/>
              <a:t>изменяющимся</a:t>
            </a:r>
            <a:r>
              <a:rPr lang="en-US" altLang="ru-RU"/>
              <a:t> </a:t>
            </a:r>
            <a:r>
              <a:rPr lang="en-US" altLang="en-US"/>
              <a:t>условиям</a:t>
            </a:r>
            <a:r>
              <a:rPr lang="en-US" altLang="ru-RU"/>
              <a:t>.</a:t>
            </a:r>
            <a:endParaRPr lang="en-US" alt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Спасибо за внимание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829300" y="258445"/>
            <a:ext cx="5334000" cy="1325880"/>
          </a:xfrm>
        </p:spPr>
        <p:txBody>
          <a:bodyPr/>
          <a:p>
            <a:pPr algn="l"/>
            <a:r>
              <a:rPr lang="ru-RU" altLang="en-US"/>
              <a:t>Содержание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829300" y="1825625"/>
            <a:ext cx="6104255" cy="4351655"/>
          </a:xfrm>
        </p:spPr>
        <p:txBody>
          <a:bodyPr/>
          <a:p>
            <a:pPr algn="l">
              <a:lnSpc>
                <a:spcPct val="100000"/>
              </a:lnSpc>
            </a:pPr>
            <a:r>
              <a:rPr lang="ru-RU" altLang="en-US"/>
              <a:t>1) Введение</a:t>
            </a:r>
            <a:endParaRPr lang="ru-RU" altLang="en-US"/>
          </a:p>
          <a:p>
            <a:pPr algn="l">
              <a:lnSpc>
                <a:spcPct val="100000"/>
              </a:lnSpc>
            </a:pPr>
            <a:r>
              <a:rPr lang="ru-RU" altLang="en-US"/>
              <a:t>2) Классификация экспертных систем</a:t>
            </a:r>
            <a:endParaRPr lang="ru-RU" altLang="en-US"/>
          </a:p>
          <a:p>
            <a:pPr algn="l">
              <a:lnSpc>
                <a:spcPct val="100000"/>
              </a:lnSpc>
            </a:pPr>
            <a:r>
              <a:rPr lang="ru-RU" altLang="en-US"/>
              <a:t>3) Разработка экспертных систем</a:t>
            </a:r>
            <a:endParaRPr lang="ru-RU" altLang="en-US"/>
          </a:p>
          <a:p>
            <a:pPr algn="l">
              <a:lnSpc>
                <a:spcPct val="100000"/>
              </a:lnSpc>
            </a:pPr>
            <a:r>
              <a:rPr lang="ru-RU" altLang="en-US"/>
              <a:t>4) Плюсы и минусы</a:t>
            </a:r>
            <a:endParaRPr lang="ru-RU" altLang="en-US"/>
          </a:p>
          <a:p>
            <a:pPr algn="l">
              <a:lnSpc>
                <a:spcPct val="100000"/>
              </a:lnSpc>
            </a:pPr>
            <a:r>
              <a:rPr lang="ru-RU" altLang="en-US"/>
              <a:t>5) Будущее экспертных систем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Введение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47700" y="1730375"/>
            <a:ext cx="10515600" cy="4723130"/>
          </a:xfrm>
        </p:spPr>
        <p:txBody>
          <a:bodyPr/>
          <a:p>
            <a:pPr>
              <a:lnSpc>
                <a:spcPct val="100000"/>
              </a:lnSpc>
            </a:pPr>
            <a:r>
              <a:rPr lang="en-US" altLang="en-US" sz="3200"/>
              <a:t>Экспертная</a:t>
            </a:r>
            <a:r>
              <a:rPr lang="en-US" altLang="ru-RU" sz="3200"/>
              <a:t> </a:t>
            </a:r>
            <a:r>
              <a:rPr lang="en-US" altLang="en-US" sz="3200"/>
              <a:t>система</a:t>
            </a:r>
            <a:r>
              <a:rPr lang="en-US" altLang="ru-RU" sz="3200"/>
              <a:t> (</a:t>
            </a:r>
            <a:r>
              <a:rPr lang="en-US" altLang="en-US" sz="3200"/>
              <a:t>ЭС</a:t>
            </a:r>
            <a:r>
              <a:rPr lang="en-US" altLang="ru-RU" sz="3200"/>
              <a:t>) – </a:t>
            </a:r>
            <a:r>
              <a:rPr lang="en-US" altLang="en-US" sz="3200"/>
              <a:t>это</a:t>
            </a:r>
            <a:r>
              <a:rPr lang="en-US" altLang="ru-RU" sz="3200"/>
              <a:t> </a:t>
            </a:r>
            <a:r>
              <a:rPr lang="en-US" altLang="en-US" sz="3200"/>
              <a:t>коммерчески</a:t>
            </a:r>
            <a:r>
              <a:rPr lang="en-US" altLang="ru-RU" sz="3200"/>
              <a:t> </a:t>
            </a:r>
            <a:r>
              <a:rPr lang="en-US" altLang="en-US" sz="3200"/>
              <a:t>востребованное</a:t>
            </a:r>
            <a:r>
              <a:rPr lang="en-US" altLang="ru-RU" sz="3200"/>
              <a:t> </a:t>
            </a:r>
            <a:r>
              <a:rPr lang="en-US" altLang="en-US" sz="3200"/>
              <a:t>приложение</a:t>
            </a:r>
            <a:r>
              <a:rPr lang="en-US" altLang="ru-RU" sz="3200"/>
              <a:t> </a:t>
            </a:r>
            <a:r>
              <a:rPr lang="en-US" altLang="en-US" sz="3200"/>
              <a:t>технологий</a:t>
            </a:r>
            <a:r>
              <a:rPr lang="en-US" altLang="ru-RU" sz="3200"/>
              <a:t> </a:t>
            </a:r>
            <a:r>
              <a:rPr lang="en-US" altLang="en-US" sz="3200"/>
              <a:t>искусственного</a:t>
            </a:r>
            <a:r>
              <a:rPr lang="en-US" altLang="ru-RU" sz="3200"/>
              <a:t> </a:t>
            </a:r>
            <a:r>
              <a:rPr lang="en-US" altLang="en-US" sz="3200"/>
              <a:t>интеллекта</a:t>
            </a:r>
            <a:r>
              <a:rPr lang="en-US" altLang="ru-RU" sz="3200"/>
              <a:t>, </a:t>
            </a:r>
            <a:r>
              <a:rPr lang="en-US" altLang="en-US" sz="3200"/>
              <a:t>представляющее</a:t>
            </a:r>
            <a:r>
              <a:rPr lang="en-US" altLang="ru-RU" sz="3200"/>
              <a:t> </a:t>
            </a:r>
            <a:r>
              <a:rPr lang="en-US" altLang="en-US" sz="3200"/>
              <a:t>собой</a:t>
            </a:r>
            <a:r>
              <a:rPr lang="en-US" altLang="ru-RU" sz="3200"/>
              <a:t> </a:t>
            </a:r>
            <a:r>
              <a:rPr lang="en-US" altLang="en-US" sz="3200"/>
              <a:t>сложный</a:t>
            </a:r>
            <a:r>
              <a:rPr lang="en-US" altLang="ru-RU" sz="3200"/>
              <a:t> </a:t>
            </a:r>
            <a:r>
              <a:rPr lang="en-US" altLang="en-US" sz="3200"/>
              <a:t>программный</a:t>
            </a:r>
            <a:r>
              <a:rPr lang="en-US" altLang="ru-RU" sz="3200"/>
              <a:t> </a:t>
            </a:r>
            <a:r>
              <a:rPr lang="en-US" altLang="en-US" sz="3200"/>
              <a:t>комплекс</a:t>
            </a:r>
            <a:r>
              <a:rPr lang="en-US" altLang="ru-RU" sz="3200"/>
              <a:t>, </a:t>
            </a:r>
            <a:r>
              <a:rPr lang="en-US" altLang="en-US" sz="3200"/>
              <a:t>который</a:t>
            </a:r>
            <a:r>
              <a:rPr lang="en-US" altLang="ru-RU" sz="3200"/>
              <a:t> </a:t>
            </a:r>
            <a:r>
              <a:rPr lang="en-US" altLang="en-US" sz="3200"/>
              <a:t>аккумулирует</a:t>
            </a:r>
            <a:r>
              <a:rPr lang="en-US" altLang="ru-RU" sz="3200"/>
              <a:t> </a:t>
            </a:r>
            <a:r>
              <a:rPr lang="en-US" altLang="en-US" sz="3200"/>
              <a:t>знания</a:t>
            </a:r>
            <a:r>
              <a:rPr lang="en-US" altLang="ru-RU" sz="3200"/>
              <a:t> </a:t>
            </a:r>
            <a:r>
              <a:rPr lang="en-US" altLang="en-US" sz="3200"/>
              <a:t>экспертов</a:t>
            </a:r>
            <a:r>
              <a:rPr lang="en-US" altLang="ru-RU" sz="3200"/>
              <a:t> </a:t>
            </a:r>
            <a:r>
              <a:rPr lang="en-US" altLang="en-US" sz="3200"/>
              <a:t>в</a:t>
            </a:r>
            <a:r>
              <a:rPr lang="en-US" altLang="ru-RU" sz="3200"/>
              <a:t> </a:t>
            </a:r>
            <a:r>
              <a:rPr lang="en-US" altLang="en-US" sz="3200"/>
              <a:t>определенной</a:t>
            </a:r>
            <a:r>
              <a:rPr lang="en-US" altLang="ru-RU" sz="3200"/>
              <a:t> </a:t>
            </a:r>
            <a:r>
              <a:rPr lang="en-US" altLang="en-US" sz="3200"/>
              <a:t>предметной</a:t>
            </a:r>
            <a:r>
              <a:rPr lang="en-US" altLang="ru-RU" sz="3200"/>
              <a:t> </a:t>
            </a:r>
            <a:r>
              <a:rPr lang="en-US" altLang="en-US" sz="3200"/>
              <a:t>области</a:t>
            </a:r>
            <a:r>
              <a:rPr lang="en-US" altLang="ru-RU" sz="3200"/>
              <a:t>. </a:t>
            </a:r>
            <a:endParaRPr lang="en-US" altLang="ru-RU" sz="3200"/>
          </a:p>
        </p:txBody>
      </p:sp>
      <p:pic>
        <p:nvPicPr>
          <p:cNvPr id="4" name="Изображение 3"/>
          <p:cNvPicPr/>
          <p:nvPr/>
        </p:nvPicPr>
        <p:blipFill>
          <a:blip r:embed="rId1"/>
          <a:stretch>
            <a:fillRect/>
          </a:stretch>
        </p:blipFill>
        <p:spPr>
          <a:xfrm>
            <a:off x="2962275" y="4250055"/>
            <a:ext cx="6267450" cy="2447290"/>
          </a:xfrm>
          <a:prstGeom prst="rect">
            <a:avLst/>
          </a:prstGeom>
          <a:effectLst>
            <a:softEdge rad="3175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Команда и комоненты  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lnSpc>
                <a:spcPct val="100000"/>
              </a:lnSpc>
            </a:pPr>
            <a:r>
              <a:rPr lang="ru-RU" altLang="en-US"/>
              <a:t>1) Пользователь (тот, для кого предназначена ЭС)</a:t>
            </a:r>
            <a:endParaRPr lang="ru-RU" altLang="en-US"/>
          </a:p>
          <a:p>
            <a:pPr>
              <a:lnSpc>
                <a:spcPct val="100000"/>
              </a:lnSpc>
            </a:pPr>
            <a:r>
              <a:rPr lang="ru-RU" altLang="en-US"/>
              <a:t>2) Аналитик (посредник между экспертом и базой знаний)</a:t>
            </a:r>
            <a:endParaRPr lang="ru-RU" altLang="en-US"/>
          </a:p>
          <a:p>
            <a:pPr>
              <a:lnSpc>
                <a:spcPct val="100000"/>
              </a:lnSpc>
            </a:pPr>
            <a:r>
              <a:rPr lang="ru-RU" altLang="en-US"/>
              <a:t>3) База знаний (ядро ЭС)</a:t>
            </a:r>
            <a:endParaRPr lang="ru-RU" altLang="en-US"/>
          </a:p>
          <a:p>
            <a:pPr>
              <a:lnSpc>
                <a:spcPct val="100000"/>
              </a:lnSpc>
            </a:pPr>
            <a:r>
              <a:rPr lang="ru-RU" altLang="en-US"/>
              <a:t>4) Решатель (модуль, имитирующий эксперта)</a:t>
            </a:r>
            <a:endParaRPr lang="ru-RU" altLang="en-US"/>
          </a:p>
          <a:p>
            <a:pPr>
              <a:lnSpc>
                <a:spcPct val="100000"/>
              </a:lnSpc>
            </a:pPr>
            <a:r>
              <a:rPr lang="ru-RU" altLang="en-US"/>
              <a:t>5) Подсистема объяснений (ключевые вопросы</a:t>
            </a:r>
            <a:r>
              <a:rPr lang="en-US" altLang="en-US"/>
              <a:t>: </a:t>
            </a:r>
            <a:r>
              <a:rPr lang="ru-RU" altLang="en-US"/>
              <a:t>Как? Почему?)</a:t>
            </a:r>
            <a:endParaRPr lang="ru-RU" altLang="en-US"/>
          </a:p>
          <a:p>
            <a:pPr>
              <a:lnSpc>
                <a:spcPct val="100000"/>
              </a:lnSpc>
            </a:pPr>
            <a:r>
              <a:rPr lang="ru-RU" altLang="en-US"/>
              <a:t>6) Интеллектуальный редактор (инструмент для пополнения и корректировки базы знаний)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772150" y="258445"/>
            <a:ext cx="5391150" cy="1325880"/>
          </a:xfrm>
        </p:spPr>
        <p:txBody>
          <a:bodyPr/>
          <a:p>
            <a:r>
              <a:rPr lang="ru-RU" altLang="en-US"/>
              <a:t>Классификация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5771515" y="1711325"/>
            <a:ext cx="5868035" cy="4465955"/>
          </a:xfrm>
        </p:spPr>
        <p:txBody>
          <a:bodyPr>
            <a:normAutofit lnSpcReduction="20000"/>
          </a:bodyPr>
          <a:p>
            <a:pPr>
              <a:lnSpc>
                <a:spcPct val="120000"/>
              </a:lnSpc>
            </a:pPr>
            <a:r>
              <a:rPr lang="ru-RU" altLang="en-US" b="1"/>
              <a:t>1) По решаемым задачам</a:t>
            </a:r>
            <a:r>
              <a:rPr lang="en-US" altLang="en-US" b="1"/>
              <a:t>:</a:t>
            </a:r>
            <a:endParaRPr lang="en-US" altLang="en-US" b="1"/>
          </a:p>
          <a:p>
            <a:pPr lvl="1">
              <a:lnSpc>
                <a:spcPct val="120000"/>
              </a:lnSpc>
            </a:pPr>
            <a:r>
              <a:rPr lang="ru-RU" altLang="en-US"/>
              <a:t>Интерпретация данных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Диагностика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Проектирование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Прогнозирование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Мониторинг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Планирование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Обучение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Управление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/>
              <a:t>Поддержка принятия решений</a:t>
            </a:r>
            <a:endParaRPr lang="ru-RU" altLang="en-US"/>
          </a:p>
        </p:txBody>
      </p:sp>
      <p:pic>
        <p:nvPicPr>
          <p:cNvPr id="5" name="Изображение 4"/>
          <p:cNvPicPr/>
          <p:nvPr/>
        </p:nvPicPr>
        <p:blipFill>
          <a:blip r:embed="rId1"/>
          <a:stretch>
            <a:fillRect/>
          </a:stretch>
        </p:blipFill>
        <p:spPr>
          <a:xfrm>
            <a:off x="458470" y="2392680"/>
            <a:ext cx="4661535" cy="3387090"/>
          </a:xfrm>
          <a:prstGeom prst="rect">
            <a:avLst/>
          </a:prstGeom>
          <a:effectLst>
            <a:softEdge rad="228600"/>
          </a:effectLst>
          <a:scene3d>
            <a:camera prst="orthographicFront"/>
            <a:lightRig rig="threePt" dir="t"/>
          </a:scene3d>
          <a:sp3d prstMaterial="matte"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0" y="1083310"/>
            <a:ext cx="5924550" cy="5093970"/>
          </a:xfrm>
        </p:spPr>
        <p:txBody>
          <a:bodyPr/>
          <a:p>
            <a:pPr>
              <a:lnSpc>
                <a:spcPct val="100000"/>
              </a:lnSpc>
            </a:pPr>
            <a:r>
              <a:rPr lang="ru-RU" altLang="en-US" b="1"/>
              <a:t>2) По связи с реальным временем</a:t>
            </a:r>
            <a:r>
              <a:rPr lang="en-US" altLang="en-US" b="1"/>
              <a:t>:</a:t>
            </a:r>
            <a:endParaRPr lang="en-US" altLang="en-US" b="1"/>
          </a:p>
          <a:p>
            <a:pPr lvl="1">
              <a:lnSpc>
                <a:spcPct val="100000"/>
              </a:lnSpc>
            </a:pPr>
            <a:r>
              <a:rPr lang="ru-RU" altLang="en-US"/>
              <a:t>Статические ЭС (неизменямые по времени данные)</a:t>
            </a:r>
            <a:endParaRPr lang="ru-RU" altLang="en-US"/>
          </a:p>
          <a:p>
            <a:pPr lvl="1">
              <a:lnSpc>
                <a:spcPct val="100000"/>
              </a:lnSpc>
            </a:pPr>
            <a:r>
              <a:rPr lang="ru-RU" altLang="en-US"/>
              <a:t>Квазидинамические ЭС (изменения по фиксированному интервалу)</a:t>
            </a:r>
            <a:endParaRPr lang="ru-RU" altLang="en-US"/>
          </a:p>
          <a:p>
            <a:pPr lvl="1">
              <a:lnSpc>
                <a:spcPct val="100000"/>
              </a:lnSpc>
            </a:pPr>
            <a:r>
              <a:rPr lang="ru-RU" altLang="en-US"/>
              <a:t>Динамические ЭС (обработка в реальном времени)</a:t>
            </a:r>
            <a:endParaRPr lang="ru-RU" altLang="en-US"/>
          </a:p>
        </p:txBody>
      </p:sp>
      <p:pic>
        <p:nvPicPr>
          <p:cNvPr id="6" name="Изображение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44930" y="3429000"/>
            <a:ext cx="2922320" cy="2914650"/>
          </a:xfrm>
          <a:prstGeom prst="rect">
            <a:avLst/>
          </a:prstGeom>
          <a:effectLst>
            <a:softEdge rad="228600"/>
          </a:effec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6000" y="1051560"/>
            <a:ext cx="5778500" cy="5125720"/>
          </a:xfrm>
        </p:spPr>
        <p:txBody>
          <a:bodyPr/>
          <a:p>
            <a:pPr>
              <a:lnSpc>
                <a:spcPct val="100000"/>
              </a:lnSpc>
            </a:pPr>
            <a:r>
              <a:rPr lang="ru-RU" altLang="en-US" b="1"/>
              <a:t>3) По типу вычислительных систем</a:t>
            </a:r>
            <a:r>
              <a:rPr lang="en-US" altLang="en-US" b="1"/>
              <a:t>:</a:t>
            </a:r>
            <a:endParaRPr lang="ru-RU" altLang="en-US" b="1"/>
          </a:p>
          <a:p>
            <a:pPr lvl="1">
              <a:lnSpc>
                <a:spcPct val="100000"/>
              </a:lnSpc>
            </a:pPr>
            <a:r>
              <a:rPr lang="ru-RU" altLang="en-US"/>
              <a:t>Супер-ЭВМ</a:t>
            </a:r>
            <a:endParaRPr lang="ru-RU" altLang="en-US"/>
          </a:p>
          <a:p>
            <a:pPr lvl="1">
              <a:lnSpc>
                <a:spcPct val="100000"/>
              </a:lnSpc>
            </a:pPr>
            <a:r>
              <a:rPr lang="ru-RU" altLang="en-US"/>
              <a:t>Мейнфреймы (ЭВМ средней производительности)</a:t>
            </a:r>
            <a:endParaRPr lang="ru-RU" altLang="en-US"/>
          </a:p>
          <a:p>
            <a:pPr lvl="1">
              <a:lnSpc>
                <a:spcPct val="100000"/>
              </a:lnSpc>
            </a:pPr>
            <a:r>
              <a:rPr lang="ru-RU" altLang="en-US"/>
              <a:t>Символьные процессоры</a:t>
            </a:r>
            <a:endParaRPr lang="ru-RU" altLang="en-US"/>
          </a:p>
          <a:p>
            <a:pPr lvl="1">
              <a:lnSpc>
                <a:spcPct val="100000"/>
              </a:lnSpc>
            </a:pPr>
            <a:r>
              <a:rPr lang="ru-RU" altLang="en-US"/>
              <a:t>Рабочие станции</a:t>
            </a:r>
            <a:endParaRPr lang="ru-RU" altLang="en-US"/>
          </a:p>
          <a:p>
            <a:pPr lvl="1">
              <a:lnSpc>
                <a:spcPct val="100000"/>
              </a:lnSpc>
            </a:pPr>
            <a:r>
              <a:rPr lang="ru-RU" altLang="en-US"/>
              <a:t>Персональные компьютеры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>
          <a:xfrm>
            <a:off x="6095365" y="504825"/>
            <a:ext cx="5067935" cy="5672455"/>
          </a:xfrm>
        </p:spPr>
        <p:txBody>
          <a:bodyPr/>
          <a:p>
            <a:pPr>
              <a:lnSpc>
                <a:spcPct val="100000"/>
              </a:lnSpc>
            </a:pPr>
            <a:r>
              <a:rPr lang="ru-RU" altLang="en-US" b="1"/>
              <a:t>4) По степени интеграции</a:t>
            </a:r>
            <a:r>
              <a:rPr lang="en-US" altLang="en-US" b="1"/>
              <a:t>:</a:t>
            </a:r>
            <a:endParaRPr lang="en-US" altLang="en-US" b="1"/>
          </a:p>
          <a:p>
            <a:pPr lvl="1">
              <a:lnSpc>
                <a:spcPct val="100000"/>
              </a:lnSpc>
            </a:pPr>
            <a:r>
              <a:rPr lang="ru-RU" altLang="en-US"/>
              <a:t>Автономные ЭС (не интегрированы с традиционными системами обработки данных)</a:t>
            </a:r>
            <a:endParaRPr lang="ru-RU" altLang="en-US"/>
          </a:p>
          <a:p>
            <a:pPr lvl="1">
              <a:lnSpc>
                <a:spcPct val="100000"/>
              </a:lnSpc>
            </a:pPr>
            <a:r>
              <a:rPr lang="ru-RU" altLang="en-US"/>
              <a:t>Гибриные ЭС (комбинированы с традиционными программными пакетами) </a:t>
            </a:r>
            <a:endParaRPr lang="ru-RU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Разработка экспертных систем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pPr>
              <a:lnSpc>
                <a:spcPct val="120000"/>
              </a:lnSpc>
            </a:pPr>
            <a:r>
              <a:rPr lang="ru-RU" altLang="en-US" b="1"/>
              <a:t>1) Требования к команды разработки</a:t>
            </a:r>
            <a:r>
              <a:rPr lang="en-US" altLang="en-US" b="1"/>
              <a:t>:</a:t>
            </a:r>
            <a:endParaRPr lang="en-US" altLang="en-US" b="1"/>
          </a:p>
          <a:p>
            <a:pPr lvl="1">
              <a:lnSpc>
                <a:spcPct val="120000"/>
              </a:lnSpc>
            </a:pPr>
            <a:r>
              <a:rPr lang="ru-RU" altLang="en-US" b="1"/>
              <a:t>Пользователь</a:t>
            </a:r>
            <a:r>
              <a:rPr lang="ru-RU" altLang="en-US"/>
              <a:t> - должен обладать достаточным уровнем профессиональной подготовки, уметь четко формулировать свои запросы к системе</a:t>
            </a:r>
            <a:r>
              <a:rPr lang="en-US" altLang="ru-RU"/>
              <a:t>;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 b="1"/>
              <a:t>Эксперт</a:t>
            </a:r>
            <a:r>
              <a:rPr lang="ru-RU" altLang="en-US"/>
              <a:t> - должен быть достаточно компетентен, иметь выоский уровень профессионализма, быть заинтересованным в проекте</a:t>
            </a:r>
            <a:r>
              <a:rPr lang="en-US" altLang="en-US"/>
              <a:t>;</a:t>
            </a:r>
            <a:endParaRPr lang="ru-RU" altLang="en-US"/>
          </a:p>
          <a:p>
            <a:pPr lvl="1">
              <a:lnSpc>
                <a:spcPct val="120000"/>
              </a:lnSpc>
            </a:pPr>
            <a:r>
              <a:rPr lang="ru-RU" altLang="en-US" b="1"/>
              <a:t>Программист</a:t>
            </a:r>
            <a:r>
              <a:rPr lang="ru-RU" altLang="en-US"/>
              <a:t> - должен обладать высокой квалификацией в области разработки ПО, разбираться в ПО для разработки ЭС</a:t>
            </a:r>
            <a:r>
              <a:rPr lang="en-US" altLang="ru-RU"/>
              <a:t>;</a:t>
            </a:r>
            <a:endParaRPr lang="en-US" altLang="ru-RU"/>
          </a:p>
          <a:p>
            <a:pPr lvl="1">
              <a:lnSpc>
                <a:spcPct val="120000"/>
              </a:lnSpc>
            </a:pPr>
            <a:r>
              <a:rPr lang="ru-RU" altLang="ru-RU" b="1"/>
              <a:t>Аналитик</a:t>
            </a:r>
            <a:r>
              <a:rPr lang="ru-RU" altLang="ru-RU"/>
              <a:t> - должен владеть комплексом методов извлечения знаний, их структурирования и формализации, иметь основные знания программирования.</a:t>
            </a:r>
            <a:endParaRPr lang="ru-RU" altLang="ru-RU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4409</Words>
  <Application>WPS Presentation</Application>
  <PresentationFormat>宽屏</PresentationFormat>
  <Paragraphs>124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Алексей Артамонов</cp:lastModifiedBy>
  <cp:revision>2</cp:revision>
  <dcterms:created xsi:type="dcterms:W3CDTF">2025-04-10T09:41:57Z</dcterms:created>
  <dcterms:modified xsi:type="dcterms:W3CDTF">2025-04-10T11:08:57Z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1049-12.2.0.20755</vt:lpwstr>
  </property>
  <property fmtid="{D5CDD505-2E9C-101B-9397-08002B2CF9AE}" pid="3" name="ICV">
    <vt:lpwstr>A58191E1C20F418980B059A0DC3B2F06_11</vt:lpwstr>
  </property>
</Properties>
</file>