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4397" r:id="rId5"/>
  </p:sldMasterIdLst>
  <p:notesMasterIdLst>
    <p:notesMasterId r:id="rId36"/>
  </p:notesMasterIdLst>
  <p:sldIdLst>
    <p:sldId id="256" r:id="rId6"/>
    <p:sldId id="289" r:id="rId7"/>
    <p:sldId id="376" r:id="rId8"/>
    <p:sldId id="374" r:id="rId9"/>
    <p:sldId id="375" r:id="rId10"/>
    <p:sldId id="259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67" r:id="rId24"/>
    <p:sldId id="363" r:id="rId25"/>
    <p:sldId id="390" r:id="rId26"/>
    <p:sldId id="368" r:id="rId27"/>
    <p:sldId id="369" r:id="rId28"/>
    <p:sldId id="372" r:id="rId29"/>
    <p:sldId id="373" r:id="rId30"/>
    <p:sldId id="370" r:id="rId31"/>
    <p:sldId id="371" r:id="rId32"/>
    <p:sldId id="389" r:id="rId33"/>
    <p:sldId id="365" r:id="rId34"/>
    <p:sldId id="312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C646"/>
    <a:srgbClr val="FF0000"/>
    <a:srgbClr val="EBE2C7"/>
    <a:srgbClr val="F3EDDD"/>
    <a:srgbClr val="9BC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440" autoAdjust="0"/>
    <p:restoredTop sz="75875" autoAdjust="0"/>
  </p:normalViewPr>
  <p:slideViewPr>
    <p:cSldViewPr>
      <p:cViewPr>
        <p:scale>
          <a:sx n="100" d="100"/>
          <a:sy n="100" d="100"/>
        </p:scale>
        <p:origin x="-282" y="1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7B109A0-7A19-4039-8438-0953C458FC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93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109A0-7A19-4039-8438-0953C458FCF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99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B3A6400-5A60-41FD-8F18-C2C89EFCBCA0}" type="slidenum">
              <a:rPr lang="en-US" altLang="zh-CN" b="0" smtClean="0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zh-CN" b="0" smtClean="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1EE05D6-99AB-4CD7-8C34-10024708E489}" type="slidenum">
              <a:rPr lang="en-US" altLang="zh-CN" b="0" smtClean="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zh-CN" b="0" smtClean="0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E138B7F-D15F-4161-A2EE-2E3A4E3F54EE}" type="slidenum">
              <a:rPr lang="en-US" altLang="zh-CN" b="0" smtClean="0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zh-CN" b="0" smtClean="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F6288C5-B24A-4729-8BC4-CA7FBA993018}" type="slidenum">
              <a:rPr lang="en-US" altLang="zh-CN" b="0" smtClean="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zh-CN" b="0" smtClean="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9072B9B-5210-41C1-B736-CF81600F0B18}" type="slidenum">
              <a:rPr lang="en-US" altLang="zh-CN" b="0" smtClean="0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zh-CN" b="0" smtClean="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280A116-35BC-4A42-99C1-B910B7CF4803}" type="slidenum">
              <a:rPr lang="en-US" altLang="zh-CN" b="0" smtClean="0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zh-CN" b="0" smtClean="0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790BFA8-3188-4B57-B435-41DD4F30D9B6}" type="slidenum">
              <a:rPr lang="en-US" altLang="zh-CN" b="0" smtClean="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zh-CN" b="0" smtClean="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109A0-7A19-4039-8438-0953C458FCF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479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3FF9EBB-B84E-4A5D-8C69-FF09799B6C25}" type="slidenum">
              <a:rPr lang="en-US" altLang="zh-CN" b="0" smtClean="0"/>
              <a:pPr eaLnBrk="1" hangingPunct="1"/>
              <a:t>19</a:t>
            </a:fld>
            <a:endParaRPr lang="en-US" altLang="zh-CN" b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3AAF4D1-B722-4C48-8459-E0593EAB17D5}" type="slidenum">
              <a:rPr lang="en-US" altLang="zh-CN" b="0" smtClean="0"/>
              <a:pPr eaLnBrk="1" hangingPunct="1"/>
              <a:t>20</a:t>
            </a:fld>
            <a:endParaRPr lang="en-US" altLang="zh-CN" b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109A0-7A19-4039-8438-0953C458FCF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534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8586A22-D31C-4959-9CC3-87A7D4A3D7C8}" type="slidenum">
              <a:rPr lang="en-US" altLang="zh-CN" b="0" smtClean="0"/>
              <a:pPr eaLnBrk="1" hangingPunct="1"/>
              <a:t>21</a:t>
            </a:fld>
            <a:endParaRPr lang="en-US" altLang="zh-CN" b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0EC9180-6134-410E-9D7D-8C3C14614640}" type="slidenum">
              <a:rPr lang="en-US" altLang="zh-CN" b="0" smtClean="0"/>
              <a:pPr eaLnBrk="1" hangingPunct="1"/>
              <a:t>22</a:t>
            </a:fld>
            <a:endParaRPr lang="en-US" altLang="zh-CN" b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0620DAA-9FD5-43CB-9BB5-5B86F129BF0C}" type="slidenum">
              <a:rPr lang="en-US" altLang="zh-CN" b="0" smtClean="0"/>
              <a:pPr eaLnBrk="1" hangingPunct="1"/>
              <a:t>23</a:t>
            </a:fld>
            <a:endParaRPr lang="en-US" altLang="zh-CN" b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EABA479-8DF7-4B2A-83F1-178870532F93}" type="slidenum">
              <a:rPr lang="en-US" altLang="zh-CN" b="0" smtClean="0"/>
              <a:pPr eaLnBrk="1" hangingPunct="1"/>
              <a:t>24</a:t>
            </a:fld>
            <a:endParaRPr lang="en-US" altLang="zh-CN" b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9E19225-ACCD-48DE-AF80-4766B9D249D9}" type="slidenum">
              <a:rPr lang="en-US" altLang="zh-CN" b="0" smtClean="0"/>
              <a:pPr eaLnBrk="1" hangingPunct="1"/>
              <a:t>25</a:t>
            </a:fld>
            <a:endParaRPr lang="en-US" altLang="zh-CN" b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6B0B3A9-77A1-411B-B6B3-825B5209F3BA}" type="slidenum">
              <a:rPr lang="en-US" altLang="zh-CN" b="0" smtClean="0"/>
              <a:pPr eaLnBrk="1" hangingPunct="1"/>
              <a:t>26</a:t>
            </a:fld>
            <a:endParaRPr lang="en-US" altLang="zh-CN" b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E12B669-2D35-48F5-A73C-E9A78BA9EF6F}" type="slidenum">
              <a:rPr lang="en-US" altLang="zh-CN" b="0" smtClean="0"/>
              <a:pPr eaLnBrk="1" hangingPunct="1"/>
              <a:t>27</a:t>
            </a:fld>
            <a:endParaRPr lang="en-US" altLang="zh-CN" b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CA57EFB-BC44-4262-9862-0E2A686CCFAA}" type="slidenum">
              <a:rPr lang="en-US" altLang="zh-CN" b="0" smtClean="0"/>
              <a:pPr eaLnBrk="1" hangingPunct="1"/>
              <a:t>29</a:t>
            </a:fld>
            <a:endParaRPr lang="en-US" altLang="zh-CN" b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BCADD07-981E-46FA-86F9-CCCFECCEE979}" type="slidenum">
              <a:rPr lang="en-US" altLang="zh-CN" b="0" smtClean="0"/>
              <a:pPr eaLnBrk="1" hangingPunct="1"/>
              <a:t>3</a:t>
            </a:fld>
            <a:endParaRPr lang="en-US" altLang="zh-CN" b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5064D85-1F1F-48A8-BBF8-F499E37DFB23}" type="slidenum">
              <a:rPr lang="en-US" altLang="zh-CN" b="0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zh-CN" b="0" smtClean="0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5B52DCB-0DE2-4674-8429-C5C1D77CFB24}" type="slidenum">
              <a:rPr lang="en-US" altLang="zh-CN" b="0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zh-CN" b="0" smtClean="0">
              <a:solidFill>
                <a:srgbClr val="000000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E41E3D8-2794-489C-8D1E-B1F5EF935F5A}" type="slidenum">
              <a:rPr lang="en-US" altLang="zh-CN" b="0" smtClean="0"/>
              <a:pPr eaLnBrk="1" hangingPunct="1"/>
              <a:t>6</a:t>
            </a:fld>
            <a:endParaRPr lang="en-US" altLang="zh-CN" b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C216AD7-2447-4CE4-AD6D-52B71ABE6A15}" type="slidenum">
              <a:rPr lang="en-US" altLang="zh-CN" b="0" smtClean="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zh-CN" b="0" smtClean="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5D2494F-D080-4CAA-AFAF-72D8A27E30EA}" type="slidenum">
              <a:rPr lang="en-US" altLang="zh-CN" b="0" smtClean="0">
                <a:solidFill>
                  <a:srgbClr val="000000"/>
                </a:solidFill>
              </a:rPr>
              <a:pPr eaLnBrk="1" hangingPunct="1"/>
              <a:t>9</a:t>
            </a:fld>
            <a:endParaRPr lang="en-US" altLang="zh-CN" b="0" smtClean="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9BEBFAE-73B3-4525-880F-C51AF8E094C2}" type="slidenum">
              <a:rPr lang="en-US" altLang="zh-CN" b="0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zh-CN" b="0" smtClean="0">
              <a:solidFill>
                <a:srgbClr val="000000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0954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831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3053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423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122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153106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48672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7878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1371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42264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27927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940732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6405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9220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5283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14442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158997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52024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488839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36814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573153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34006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1559612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8589629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8905566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47867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99291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0"/>
            <a:ext cx="9144000" cy="841375"/>
          </a:xfrm>
          <a:prstGeom prst="rect">
            <a:avLst/>
          </a:prstGeom>
          <a:solidFill>
            <a:srgbClr val="005F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pic>
        <p:nvPicPr>
          <p:cNvPr id="6" name="Picture 11" descr="schat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404650" y="-988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9" name="内容占位符 18"/>
          <p:cNvSpPr>
            <a:spLocks noGrp="1"/>
          </p:cNvSpPr>
          <p:nvPr>
            <p:ph sz="quarter" idx="10"/>
          </p:nvPr>
        </p:nvSpPr>
        <p:spPr>
          <a:xfrm>
            <a:off x="461963" y="1428750"/>
            <a:ext cx="8220075" cy="4414838"/>
          </a:xfrm>
          <a:prstGeom prst="rect">
            <a:avLst/>
          </a:prstGeom>
        </p:spPr>
        <p:txBody>
          <a:bodyPr/>
          <a:lstStyle>
            <a:lvl1pPr>
              <a:buClr>
                <a:srgbClr val="009240"/>
              </a:buClr>
              <a:buSzPct val="65000"/>
              <a:buFont typeface="Wingdings" pitchFamily="2" charset="2"/>
              <a:buChar char="n"/>
              <a:defRPr sz="2400" b="1">
                <a:solidFill>
                  <a:srgbClr val="009240"/>
                </a:solidFill>
                <a:latin typeface="华文细黑" pitchFamily="2" charset="-122"/>
                <a:ea typeface="华文细黑" pitchFamily="2" charset="-122"/>
              </a:defRPr>
            </a:lvl1pPr>
            <a:lvl2pPr>
              <a:buClr>
                <a:srgbClr val="009240"/>
              </a:buClr>
              <a:buFont typeface="Arial" pitchFamily="34" charset="0"/>
              <a:buChar char="•"/>
              <a:defRPr sz="2200" b="1">
                <a:solidFill>
                  <a:srgbClr val="009240"/>
                </a:solidFill>
                <a:latin typeface="华文细黑" pitchFamily="2" charset="-122"/>
                <a:ea typeface="华文细黑" pitchFamily="2" charset="-122"/>
              </a:defRPr>
            </a:lvl2pPr>
            <a:lvl3pPr>
              <a:buClr>
                <a:srgbClr val="009240"/>
              </a:buClr>
              <a:buFont typeface="Arial" pitchFamily="34" charset="0"/>
              <a:buChar char="•"/>
              <a:defRPr sz="2000" b="1">
                <a:solidFill>
                  <a:srgbClr val="009240"/>
                </a:solidFill>
                <a:latin typeface="华文细黑" pitchFamily="2" charset="-122"/>
                <a:ea typeface="华文细黑" pitchFamily="2" charset="-122"/>
              </a:defRPr>
            </a:lvl3pPr>
            <a:lvl4pPr>
              <a:buClr>
                <a:srgbClr val="009240"/>
              </a:buClr>
              <a:buFont typeface="Arial" pitchFamily="34" charset="0"/>
              <a:buChar char="•"/>
              <a:defRPr sz="1800" b="1">
                <a:solidFill>
                  <a:srgbClr val="009240"/>
                </a:solidFill>
                <a:latin typeface="华文细黑" pitchFamily="2" charset="-122"/>
                <a:ea typeface="华文细黑" pitchFamily="2" charset="-122"/>
              </a:defRPr>
            </a:lvl4pPr>
            <a:lvl5pPr>
              <a:buClr>
                <a:srgbClr val="009240"/>
              </a:buClr>
              <a:buFont typeface="Arial" pitchFamily="34" charset="0"/>
              <a:buChar char="•"/>
              <a:defRPr sz="1600" b="1">
                <a:solidFill>
                  <a:srgbClr val="009240"/>
                </a:solidFill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127894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0"/>
            <a:ext cx="9144000" cy="841375"/>
          </a:xfrm>
          <a:prstGeom prst="rect">
            <a:avLst/>
          </a:prstGeom>
          <a:solidFill>
            <a:srgbClr val="005F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pic>
        <p:nvPicPr>
          <p:cNvPr id="6" name="Picture 11" descr="schat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404650" y="-988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9" name="内容占位符 18"/>
          <p:cNvSpPr>
            <a:spLocks noGrp="1"/>
          </p:cNvSpPr>
          <p:nvPr>
            <p:ph sz="quarter" idx="10"/>
          </p:nvPr>
        </p:nvSpPr>
        <p:spPr>
          <a:xfrm>
            <a:off x="461963" y="1428750"/>
            <a:ext cx="8220075" cy="4414838"/>
          </a:xfrm>
          <a:prstGeom prst="rect">
            <a:avLst/>
          </a:prstGeom>
        </p:spPr>
        <p:txBody>
          <a:bodyPr/>
          <a:lstStyle>
            <a:lvl1pPr>
              <a:buClr>
                <a:srgbClr val="009240"/>
              </a:buClr>
              <a:buSzPct val="65000"/>
              <a:buFont typeface="Wingdings" pitchFamily="2" charset="2"/>
              <a:buChar char="n"/>
              <a:defRPr sz="2400" b="1">
                <a:solidFill>
                  <a:srgbClr val="009240"/>
                </a:solidFill>
                <a:latin typeface="华文细黑" pitchFamily="2" charset="-122"/>
                <a:ea typeface="华文细黑" pitchFamily="2" charset="-122"/>
              </a:defRPr>
            </a:lvl1pPr>
            <a:lvl2pPr>
              <a:buClr>
                <a:srgbClr val="009240"/>
              </a:buClr>
              <a:buFont typeface="Arial" pitchFamily="34" charset="0"/>
              <a:buChar char="•"/>
              <a:defRPr sz="2200" b="1">
                <a:solidFill>
                  <a:srgbClr val="009240"/>
                </a:solidFill>
                <a:latin typeface="华文细黑" pitchFamily="2" charset="-122"/>
                <a:ea typeface="华文细黑" pitchFamily="2" charset="-122"/>
              </a:defRPr>
            </a:lvl2pPr>
            <a:lvl3pPr>
              <a:buClr>
                <a:srgbClr val="009240"/>
              </a:buClr>
              <a:buFont typeface="Arial" pitchFamily="34" charset="0"/>
              <a:buChar char="•"/>
              <a:defRPr sz="2000" b="1">
                <a:solidFill>
                  <a:srgbClr val="009240"/>
                </a:solidFill>
                <a:latin typeface="华文细黑" pitchFamily="2" charset="-122"/>
                <a:ea typeface="华文细黑" pitchFamily="2" charset="-122"/>
              </a:defRPr>
            </a:lvl3pPr>
            <a:lvl4pPr>
              <a:buClr>
                <a:srgbClr val="009240"/>
              </a:buClr>
              <a:buFont typeface="Arial" pitchFamily="34" charset="0"/>
              <a:buChar char="•"/>
              <a:defRPr sz="1800" b="1">
                <a:solidFill>
                  <a:srgbClr val="009240"/>
                </a:solidFill>
                <a:latin typeface="华文细黑" pitchFamily="2" charset="-122"/>
                <a:ea typeface="华文细黑" pitchFamily="2" charset="-122"/>
              </a:defRPr>
            </a:lvl4pPr>
            <a:lvl5pPr>
              <a:buClr>
                <a:srgbClr val="009240"/>
              </a:buClr>
              <a:buFont typeface="Arial" pitchFamily="34" charset="0"/>
              <a:buChar char="•"/>
              <a:defRPr sz="1600" b="1">
                <a:solidFill>
                  <a:srgbClr val="009240"/>
                </a:solidFill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706975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>
            <a:spLocks noChangeArrowheads="1"/>
          </p:cNvSpPr>
          <p:nvPr userDrawn="1"/>
        </p:nvSpPr>
        <p:spPr bwMode="auto">
          <a:xfrm>
            <a:off x="2900363" y="1093788"/>
            <a:ext cx="6243637" cy="823912"/>
          </a:xfrm>
          <a:prstGeom prst="rect">
            <a:avLst/>
          </a:prstGeom>
          <a:solidFill>
            <a:srgbClr val="0092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zh-CN" altLang="en-US" sz="2000" b="0">
              <a:solidFill>
                <a:srgbClr val="000000"/>
              </a:solidFill>
              <a:latin typeface="Eras Bold ITC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1114425"/>
            <a:ext cx="762000" cy="833438"/>
          </a:xfrm>
          <a:prstGeom prst="rect">
            <a:avLst/>
          </a:prstGeom>
          <a:solidFill>
            <a:srgbClr val="0092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zh-CN" altLang="en-US" sz="2000" b="0">
              <a:solidFill>
                <a:srgbClr val="000000"/>
              </a:solidFill>
              <a:latin typeface="Eras Bold ITC"/>
            </a:endParaRPr>
          </a:p>
        </p:txBody>
      </p:sp>
      <p:pic>
        <p:nvPicPr>
          <p:cNvPr id="5" name="Picture 2" descr="E:\武大吉奥\源文件\VIS\VIS201008基础部分\01.标志\标志 反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404938"/>
            <a:ext cx="17129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Documents and Settings\dangxiaohui\桌面\图片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892296"/>
            <a:ext cx="2352538" cy="123817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0924" y="3091410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005F9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32275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F9E66F44-22FF-4D5C-B555-C146D265D704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2292481868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DAB74566-E74D-44DC-B0B8-F96DE46B9955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1969115265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8000888-2349-48DA-B7F7-5DEDA839382B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238252197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27996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A0FFB0A-91CC-4385-A164-2F3B99E9A5F2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1558273045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A6E32262-2953-40C2-B5E9-F63D58A71F44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572316875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C63BE960-C432-49D2-9C76-C231DCA2AA3C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186584663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B9E41550-1BF3-4ADF-A374-ACA068BCA901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1652701102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C6CF0E54-4B2D-4813-BA84-1FBA509CE903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496877135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6C9DE9DC-6DC4-499D-8F76-99EE2683738B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3152482350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76D6F3A-FB37-4F6F-9C71-A38CA60CCB58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1791710824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D979030-E00D-4EB9-B23D-1769B322936D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1411736902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61093EF-1606-4485-9666-04086A89ACA2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4124832875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>
            <a:spLocks noChangeArrowheads="1"/>
          </p:cNvSpPr>
          <p:nvPr userDrawn="1"/>
        </p:nvSpPr>
        <p:spPr bwMode="auto">
          <a:xfrm>
            <a:off x="2900363" y="1093788"/>
            <a:ext cx="6243637" cy="823912"/>
          </a:xfrm>
          <a:prstGeom prst="rect">
            <a:avLst/>
          </a:prstGeom>
          <a:solidFill>
            <a:srgbClr val="0092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zh-CN" altLang="en-US" sz="2000" b="0">
              <a:solidFill>
                <a:srgbClr val="000000"/>
              </a:solidFill>
              <a:latin typeface="Eras Bold ITC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1114425"/>
            <a:ext cx="762000" cy="833438"/>
          </a:xfrm>
          <a:prstGeom prst="rect">
            <a:avLst/>
          </a:prstGeom>
          <a:solidFill>
            <a:srgbClr val="0092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zh-CN" altLang="en-US" sz="2000" b="0">
              <a:solidFill>
                <a:srgbClr val="000000"/>
              </a:solidFill>
              <a:latin typeface="Eras Bold ITC"/>
            </a:endParaRPr>
          </a:p>
        </p:txBody>
      </p:sp>
      <p:pic>
        <p:nvPicPr>
          <p:cNvPr id="5" name="Picture 2" descr="E:\武大吉奥\源文件\VIS\VIS201008基础部分\01.标志\标志 反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404938"/>
            <a:ext cx="17129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Documents and Settings\dangxiaohui\桌面\图片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892296"/>
            <a:ext cx="2352538" cy="123817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0924" y="3091410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005F9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76320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0520"/>
      </p:ext>
    </p:extLst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7D2C600A-6CFA-4ECF-8AF4-31561428FE02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946492474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7C7ECD6-0A12-4F31-B60B-142D417BBD10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2080813333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36B31B48-808C-4A41-8C70-B83537BEBDE0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1838158384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B361E89D-FFE2-46AD-A47B-5800C07A2402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1661036661"/>
      </p:ext>
    </p:extLst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0B10F977-5CA4-4F95-85EE-CF53CFDD9B80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2454612714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F7FA20BC-FD52-4B2C-BEAF-F5216FCBE8AB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2552173629"/>
      </p:ext>
    </p:extLst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D67D0F92-C3C3-4B36-90C7-92B9BBCFF658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3810029153"/>
      </p:ext>
    </p:extLst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D2DDB2C5-739B-4C9F-8563-E3DDD6925455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1511766629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EA1C96ED-5378-46B8-8BD7-BDDEAEFDF8C9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2190123389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8547A6C5-71F2-473C-A7E1-ABC6AD97E871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407129006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89790"/>
      </p:ext>
    </p:extLst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996D0BD8-EC0E-4740-ACA2-965DEBB75916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3163018422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59857700-1A22-4C5B-9D1E-3AE57573ED0B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  <p:extLst>
      <p:ext uri="{BB962C8B-B14F-4D97-AF65-F5344CB8AC3E}">
        <p14:creationId xmlns:p14="http://schemas.microsoft.com/office/powerpoint/2010/main" val="1005271526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"/>
          <p:cNvSpPr>
            <a:spLocks noChangeArrowheads="1"/>
          </p:cNvSpPr>
          <p:nvPr userDrawn="1"/>
        </p:nvSpPr>
        <p:spPr bwMode="auto">
          <a:xfrm>
            <a:off x="2900363" y="1093788"/>
            <a:ext cx="6243637" cy="823912"/>
          </a:xfrm>
          <a:prstGeom prst="rect">
            <a:avLst/>
          </a:prstGeom>
          <a:solidFill>
            <a:srgbClr val="0092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zh-CN" altLang="en-US" sz="2000" b="0">
              <a:solidFill>
                <a:srgbClr val="000000"/>
              </a:solidFill>
              <a:latin typeface="Eras Bold ITC"/>
            </a:endParaRPr>
          </a:p>
        </p:txBody>
      </p:sp>
      <p:sp>
        <p:nvSpPr>
          <p:cNvPr id="4" name="矩形 9"/>
          <p:cNvSpPr>
            <a:spLocks noChangeArrowheads="1"/>
          </p:cNvSpPr>
          <p:nvPr userDrawn="1"/>
        </p:nvSpPr>
        <p:spPr bwMode="auto">
          <a:xfrm>
            <a:off x="0" y="1114425"/>
            <a:ext cx="762000" cy="833438"/>
          </a:xfrm>
          <a:prstGeom prst="rect">
            <a:avLst/>
          </a:prstGeom>
          <a:solidFill>
            <a:srgbClr val="0092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zh-CN" altLang="en-US" sz="2000" b="0">
              <a:solidFill>
                <a:srgbClr val="000000"/>
              </a:solidFill>
              <a:latin typeface="Eras Bold ITC"/>
            </a:endParaRPr>
          </a:p>
        </p:txBody>
      </p:sp>
      <p:pic>
        <p:nvPicPr>
          <p:cNvPr id="5" name="Picture 2" descr="E:\武大吉奥\源文件\VIS\VIS201008基础部分\01.标志\标志 反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404938"/>
            <a:ext cx="17129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Documents and Settings\dangxiaohui\桌面\图片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892296"/>
            <a:ext cx="2352538" cy="123817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0924" y="3091410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005F9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9423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34477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2666329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446251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:\Documents and Settings\dangxiaohui\桌面\图片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438"/>
            <a:ext cx="914400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E:\武大吉奥\源文件\VIS\VIS201008基础部分\01.标志\标志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446088"/>
            <a:ext cx="22860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 descr="schatt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438"/>
            <a:ext cx="91440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" descr="E:\武大吉奥\源文件\VIS\VIS201008基础部分\05.中英文标准字-彩色\中英文标准字 全称 蓝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5553075"/>
            <a:ext cx="353218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3" r:id="rId10"/>
    <p:sldLayoutId id="2147484494" r:id="rId11"/>
  </p:sldLayoutIdLst>
  <p:transition spd="med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800"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400">
          <a:solidFill>
            <a:schemeClr val="tx1"/>
          </a:solidFill>
          <a:latin typeface="+mn-lt"/>
        </a:defRPr>
      </a:lvl3pPr>
      <a:lvl4pPr marL="752475" indent="-1889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000">
          <a:solidFill>
            <a:schemeClr val="tx1"/>
          </a:solidFill>
          <a:latin typeface="+mn-lt"/>
        </a:defRPr>
      </a:lvl4pPr>
      <a:lvl5pPr marL="9620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4192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18764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3336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27908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E:\武大吉奥\源文件\VIS\VIS201008基础部分\辅助图形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500563"/>
            <a:ext cx="3214687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Line 5"/>
          <p:cNvSpPr>
            <a:spLocks noChangeShapeType="1"/>
          </p:cNvSpPr>
          <p:nvPr/>
        </p:nvSpPr>
        <p:spPr bwMode="auto">
          <a:xfrm>
            <a:off x="1703388" y="6321425"/>
            <a:ext cx="6964362" cy="46038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2" name="Picture 10" descr="butto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138" y="6257925"/>
            <a:ext cx="2571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" descr="C:\Documents and Settings\dangxiaohui\桌面\GeoStar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22963"/>
            <a:ext cx="1346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95" r:id="rId1"/>
    <p:sldLayoutId id="2147484496" r:id="rId2"/>
    <p:sldLayoutId id="2147484497" r:id="rId3"/>
    <p:sldLayoutId id="2147484498" r:id="rId4"/>
    <p:sldLayoutId id="2147484499" r:id="rId5"/>
    <p:sldLayoutId id="2147484500" r:id="rId6"/>
    <p:sldLayoutId id="2147484501" r:id="rId7"/>
    <p:sldLayoutId id="2147484502" r:id="rId8"/>
    <p:sldLayoutId id="2147484503" r:id="rId9"/>
    <p:sldLayoutId id="2147484504" r:id="rId10"/>
    <p:sldLayoutId id="2147484505" r:id="rId11"/>
  </p:sldLayoutIdLst>
  <p:transition spd="med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800"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400">
          <a:solidFill>
            <a:schemeClr val="tx1"/>
          </a:solidFill>
          <a:latin typeface="+mn-lt"/>
        </a:defRPr>
      </a:lvl3pPr>
      <a:lvl4pPr marL="752475" indent="-1889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000">
          <a:solidFill>
            <a:schemeClr val="tx1"/>
          </a:solidFill>
          <a:latin typeface="+mn-lt"/>
        </a:defRPr>
      </a:lvl4pPr>
      <a:lvl5pPr marL="9620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4192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18764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3336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27908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5"/>
          <p:cNvSpPr>
            <a:spLocks noChangeArrowheads="1"/>
          </p:cNvSpPr>
          <p:nvPr/>
        </p:nvSpPr>
        <p:spPr bwMode="auto">
          <a:xfrm>
            <a:off x="2900363" y="1093788"/>
            <a:ext cx="6243637" cy="823912"/>
          </a:xfrm>
          <a:prstGeom prst="rect">
            <a:avLst/>
          </a:prstGeom>
          <a:solidFill>
            <a:srgbClr val="0092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zh-CN" altLang="en-US" sz="2000" b="0">
              <a:latin typeface="Eras Bold ITC"/>
            </a:endParaRPr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0" y="1114425"/>
            <a:ext cx="762000" cy="833438"/>
          </a:xfrm>
          <a:prstGeom prst="rect">
            <a:avLst/>
          </a:prstGeom>
          <a:solidFill>
            <a:srgbClr val="0092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zh-CN" altLang="en-US" sz="2000" b="0">
              <a:latin typeface="Eras Bold ITC"/>
            </a:endParaRPr>
          </a:p>
        </p:txBody>
      </p:sp>
      <p:pic>
        <p:nvPicPr>
          <p:cNvPr id="8" name="Picture 4" descr="C:\Documents and Settings\dangxiaohui\桌面\图片1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42910" y="892296"/>
            <a:ext cx="2352538" cy="123817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  <p:pic>
        <p:nvPicPr>
          <p:cNvPr id="3077" name="Picture 2" descr="C:\Documents and Settings\dangxiaohui\桌面\GeoStar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314325"/>
            <a:ext cx="1736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6" r:id="rId1"/>
    <p:sldLayoutId id="2147484507" r:id="rId2"/>
    <p:sldLayoutId id="2147484508" r:id="rId3"/>
    <p:sldLayoutId id="2147484509" r:id="rId4"/>
    <p:sldLayoutId id="2147484510" r:id="rId5"/>
    <p:sldLayoutId id="2147484511" r:id="rId6"/>
    <p:sldLayoutId id="2147484512" r:id="rId7"/>
    <p:sldLayoutId id="2147484513" r:id="rId8"/>
    <p:sldLayoutId id="2147484514" r:id="rId9"/>
    <p:sldLayoutId id="2147484515" r:id="rId10"/>
    <p:sldLayoutId id="2147484516" r:id="rId11"/>
    <p:sldLayoutId id="2147484541" r:id="rId12"/>
    <p:sldLayoutId id="2147484542" r:id="rId13"/>
    <p:sldLayoutId id="2147484543" r:id="rId14"/>
  </p:sldLayoutIdLst>
  <p:transition spd="med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800"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400">
          <a:solidFill>
            <a:schemeClr val="tx1"/>
          </a:solidFill>
          <a:latin typeface="+mn-lt"/>
        </a:defRPr>
      </a:lvl3pPr>
      <a:lvl4pPr marL="752475" indent="-1889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000">
          <a:solidFill>
            <a:schemeClr val="tx1"/>
          </a:solidFill>
          <a:latin typeface="+mn-lt"/>
        </a:defRPr>
      </a:lvl4pPr>
      <a:lvl5pPr marL="9620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4192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18764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3336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27908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E:\武大吉奥\源文件\VIS\VIS201008基础部分\辅助图形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500563"/>
            <a:ext cx="3214687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Line 5"/>
          <p:cNvSpPr>
            <a:spLocks noChangeShapeType="1"/>
          </p:cNvSpPr>
          <p:nvPr/>
        </p:nvSpPr>
        <p:spPr bwMode="auto">
          <a:xfrm>
            <a:off x="1703388" y="6321425"/>
            <a:ext cx="6964362" cy="46038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00" name="Picture 10" descr="butto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138" y="6257925"/>
            <a:ext cx="2571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2" descr="C:\Documents and Settings\dangxiaohui\桌面\GeoStar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22963"/>
            <a:ext cx="1346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矩形 5"/>
          <p:cNvSpPr>
            <a:spLocks noChangeArrowheads="1"/>
          </p:cNvSpPr>
          <p:nvPr/>
        </p:nvSpPr>
        <p:spPr bwMode="auto">
          <a:xfrm>
            <a:off x="0" y="0"/>
            <a:ext cx="9144000" cy="841375"/>
          </a:xfrm>
          <a:prstGeom prst="rect">
            <a:avLst/>
          </a:prstGeom>
          <a:solidFill>
            <a:srgbClr val="005F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zh-CN" altLang="en-US" b="0"/>
          </a:p>
        </p:txBody>
      </p:sp>
      <p:pic>
        <p:nvPicPr>
          <p:cNvPr id="4103" name="Picture 11" descr="schatte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93038" y="6211888"/>
            <a:ext cx="1066800" cy="2476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rgbClr val="005F9C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851FCFFB-5C97-4C3F-9589-5754722DE31A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7" r:id="rId1"/>
    <p:sldLayoutId id="2147484518" r:id="rId2"/>
    <p:sldLayoutId id="2147484519" r:id="rId3"/>
    <p:sldLayoutId id="2147484520" r:id="rId4"/>
    <p:sldLayoutId id="2147484521" r:id="rId5"/>
    <p:sldLayoutId id="2147484522" r:id="rId6"/>
    <p:sldLayoutId id="2147484523" r:id="rId7"/>
    <p:sldLayoutId id="2147484524" r:id="rId8"/>
    <p:sldLayoutId id="2147484525" r:id="rId9"/>
    <p:sldLayoutId id="2147484526" r:id="rId10"/>
    <p:sldLayoutId id="2147484527" r:id="rId11"/>
    <p:sldLayoutId id="2147484528" r:id="rId12"/>
    <p:sldLayoutId id="2147484544" r:id="rId13"/>
  </p:sldLayoutIdLst>
  <p:transition spd="med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800"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400">
          <a:solidFill>
            <a:schemeClr val="tx1"/>
          </a:solidFill>
          <a:latin typeface="+mn-lt"/>
        </a:defRPr>
      </a:lvl3pPr>
      <a:lvl4pPr marL="752475" indent="-1889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000">
          <a:solidFill>
            <a:schemeClr val="tx1"/>
          </a:solidFill>
          <a:latin typeface="+mn-lt"/>
        </a:defRPr>
      </a:lvl4pPr>
      <a:lvl5pPr marL="9620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4192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18764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3336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27908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E:\武大吉奥\源文件\VIS\VIS201008基础部分\辅助图形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500563"/>
            <a:ext cx="3214687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Line 5"/>
          <p:cNvSpPr>
            <a:spLocks noChangeShapeType="1"/>
          </p:cNvSpPr>
          <p:nvPr/>
        </p:nvSpPr>
        <p:spPr bwMode="auto">
          <a:xfrm>
            <a:off x="1703388" y="6321425"/>
            <a:ext cx="6964362" cy="46038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24" name="Picture 10" descr="butto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138" y="6257925"/>
            <a:ext cx="2571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2" descr="C:\Documents and Settings\dangxiaohui\桌面\GeoStar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22963"/>
            <a:ext cx="1346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矩形 5"/>
          <p:cNvSpPr>
            <a:spLocks noChangeArrowheads="1"/>
          </p:cNvSpPr>
          <p:nvPr/>
        </p:nvSpPr>
        <p:spPr bwMode="auto">
          <a:xfrm>
            <a:off x="0" y="0"/>
            <a:ext cx="9144000" cy="841375"/>
          </a:xfrm>
          <a:prstGeom prst="rect">
            <a:avLst/>
          </a:prstGeom>
          <a:solidFill>
            <a:srgbClr val="005F9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zh-CN" altLang="en-US" b="0">
              <a:solidFill>
                <a:srgbClr val="000000"/>
              </a:solidFill>
            </a:endParaRPr>
          </a:p>
        </p:txBody>
      </p:sp>
      <p:pic>
        <p:nvPicPr>
          <p:cNvPr id="5127" name="Picture 11" descr="schatte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93038" y="6211888"/>
            <a:ext cx="1066800" cy="2476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rgbClr val="005F9C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F30D660F-CD76-467F-B7D8-14015C2DE1C3}" type="slidenum">
              <a:rPr lang="de-DE" altLang="zh-CN" b="1"/>
              <a:pPr>
                <a:defRPr/>
              </a:pPr>
              <a:t>‹#›</a:t>
            </a:fld>
            <a:endParaRPr lang="de-DE" altLang="zh-CN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  <p:sldLayoutId id="2147484540" r:id="rId12"/>
    <p:sldLayoutId id="2147484545" r:id="rId13"/>
  </p:sldLayoutIdLst>
  <p:transition spd="med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800"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400">
          <a:solidFill>
            <a:schemeClr val="tx1"/>
          </a:solidFill>
          <a:latin typeface="+mn-lt"/>
        </a:defRPr>
      </a:lvl3pPr>
      <a:lvl4pPr marL="752475" indent="-1889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000">
          <a:solidFill>
            <a:schemeClr val="tx1"/>
          </a:solidFill>
          <a:latin typeface="+mn-lt"/>
        </a:defRPr>
      </a:lvl4pPr>
      <a:lvl5pPr marL="9620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4192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18764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3336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27908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html5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609600" y="3644900"/>
            <a:ext cx="81391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zh-CN" sz="4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Web</a:t>
            </a:r>
            <a:r>
              <a:rPr lang="zh-CN" altLang="en-US" sz="4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前端技术分享交流</a:t>
            </a:r>
            <a:endParaRPr lang="en-US" altLang="zh-CN" sz="4000" dirty="0">
              <a:solidFill>
                <a:srgbClr val="005F9C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267" name="文本占位符 2"/>
          <p:cNvSpPr>
            <a:spLocks/>
          </p:cNvSpPr>
          <p:nvPr/>
        </p:nvSpPr>
        <p:spPr bwMode="auto">
          <a:xfrm>
            <a:off x="2038350" y="4740275"/>
            <a:ext cx="49307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 algn="ctr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200" dirty="0">
                <a:solidFill>
                  <a:srgbClr val="005F9C"/>
                </a:solidFill>
                <a:latin typeface="华文细黑" pitchFamily="2" charset="-122"/>
                <a:ea typeface="华文细黑" pitchFamily="2" charset="-122"/>
              </a:rPr>
              <a:t>工程三</a:t>
            </a:r>
            <a:r>
              <a:rPr lang="zh-CN" altLang="en-US" sz="2200" dirty="0" smtClean="0">
                <a:solidFill>
                  <a:srgbClr val="005F9C"/>
                </a:solidFill>
                <a:latin typeface="华文细黑" pitchFamily="2" charset="-122"/>
                <a:ea typeface="华文细黑" pitchFamily="2" charset="-122"/>
              </a:rPr>
              <a:t>部  潘杰</a:t>
            </a:r>
            <a:endParaRPr lang="zh-CN" altLang="en-US" sz="2200" dirty="0">
              <a:solidFill>
                <a:srgbClr val="005F9C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Web</a:t>
            </a:r>
            <a:r>
              <a:rPr lang="zh-CN" altLang="en-US" smtClean="0">
                <a:solidFill>
                  <a:schemeClr val="bg1"/>
                </a:solidFill>
              </a:rPr>
              <a:t>前端开发相关技术</a:t>
            </a:r>
            <a:r>
              <a:rPr lang="en-US" altLang="zh-CN" smtClean="0">
                <a:solidFill>
                  <a:schemeClr val="bg1"/>
                </a:solidFill>
              </a:rPr>
              <a:t>——JavaScript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20483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  <p:sp>
        <p:nvSpPr>
          <p:cNvPr id="12" name="竖排文字占位符 1"/>
          <p:cNvSpPr txBox="1">
            <a:spLocks/>
          </p:cNvSpPr>
          <p:nvPr/>
        </p:nvSpPr>
        <p:spPr bwMode="auto">
          <a:xfrm>
            <a:off x="323850" y="1196975"/>
            <a:ext cx="2093913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+mn-lt"/>
              </a:defRPr>
            </a:lvl3pPr>
            <a:lvl4pPr marL="752475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9620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4192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JavaScript</a:t>
            </a:r>
          </a:p>
          <a:p>
            <a:pPr>
              <a:lnSpc>
                <a:spcPct val="15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2587" lvl="2" indent="0">
              <a:lnSpc>
                <a:spcPct val="150000"/>
              </a:lnSpc>
              <a:buClr>
                <a:srgbClr val="4F81BD"/>
              </a:buClr>
              <a:buFontTx/>
              <a:buNone/>
              <a:defRPr/>
            </a:pPr>
            <a:r>
              <a:rPr lang="en-US" altLang="zh-CN" sz="1400" dirty="0" smtClean="0">
                <a:solidFill>
                  <a:srgbClr val="B2C1DB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1400" dirty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9975" y="1270000"/>
            <a:ext cx="6048375" cy="7080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是一种脚本语言，是一种完全面向对象的语言，可以在所有的浏览器中运行</a:t>
            </a:r>
            <a:endParaRPr lang="zh-CN" altLang="en-US" sz="2000" dirty="0">
              <a:solidFill>
                <a:srgbClr val="005F9C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36737" y="2276872"/>
            <a:ext cx="432048" cy="208823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四</a:t>
            </a: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种</a:t>
            </a: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数</a:t>
            </a: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据</a:t>
            </a: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类</a:t>
            </a: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型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1115617" y="2276872"/>
            <a:ext cx="107699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number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1115617" y="2828933"/>
            <a:ext cx="107699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string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1115617" y="3380994"/>
            <a:ext cx="107699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boolean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1115617" y="3933056"/>
            <a:ext cx="107699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object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699792" y="2420888"/>
            <a:ext cx="432048" cy="2088232"/>
          </a:xfrm>
          <a:prstGeom prst="rect">
            <a:avLst/>
          </a:prstGeom>
          <a:solidFill>
            <a:srgbClr val="652B91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endParaRPr lang="en-US" altLang="zh-CN" dirty="0">
              <a:solidFill>
                <a:srgbClr val="FFFFFF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</a:rPr>
              <a:t>五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</a:rPr>
              <a:t>种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</a:rPr>
              <a:t>内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</a:rPr>
              <a:t>置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</a:rPr>
              <a:t>对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</a:rPr>
              <a:t>象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3419872" y="2132856"/>
            <a:ext cx="1076994" cy="432048"/>
          </a:xfrm>
          <a:prstGeom prst="roundRect">
            <a:avLst/>
          </a:prstGeom>
          <a:solidFill>
            <a:srgbClr val="652B9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Number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3419872" y="2694440"/>
            <a:ext cx="1076994" cy="432048"/>
          </a:xfrm>
          <a:prstGeom prst="roundRect">
            <a:avLst/>
          </a:prstGeom>
          <a:solidFill>
            <a:srgbClr val="652B9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String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3419872" y="3256024"/>
            <a:ext cx="1076994" cy="432048"/>
          </a:xfrm>
          <a:prstGeom prst="roundRect">
            <a:avLst/>
          </a:prstGeom>
          <a:solidFill>
            <a:srgbClr val="652B9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Boolean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419872" y="3817608"/>
            <a:ext cx="1076994" cy="432048"/>
          </a:xfrm>
          <a:prstGeom prst="roundRect">
            <a:avLst/>
          </a:prstGeom>
          <a:solidFill>
            <a:srgbClr val="652B9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Object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419872" y="4379193"/>
            <a:ext cx="1076994" cy="432048"/>
          </a:xfrm>
          <a:prstGeom prst="roundRect">
            <a:avLst/>
          </a:prstGeom>
          <a:solidFill>
            <a:srgbClr val="652B9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Function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04048" y="2254957"/>
            <a:ext cx="504056" cy="2340260"/>
          </a:xfrm>
          <a:prstGeom prst="rect">
            <a:avLst/>
          </a:prstGeom>
          <a:solidFill>
            <a:srgbClr val="007A37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两</a:t>
            </a: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种</a:t>
            </a: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辅</a:t>
            </a: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助</a:t>
            </a: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数</a:t>
            </a: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据</a:t>
            </a: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类</a:t>
            </a: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型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5703118" y="2333464"/>
            <a:ext cx="1076994" cy="432048"/>
          </a:xfrm>
          <a:prstGeom prst="roundRect">
            <a:avLst/>
          </a:prstGeom>
          <a:solidFill>
            <a:srgbClr val="007A37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null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5703118" y="3501008"/>
            <a:ext cx="1191022" cy="432048"/>
          </a:xfrm>
          <a:prstGeom prst="roundRect">
            <a:avLst/>
          </a:prstGeom>
          <a:solidFill>
            <a:srgbClr val="007A37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undefined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5652120" y="2924944"/>
            <a:ext cx="3297374" cy="432048"/>
          </a:xfrm>
          <a:prstGeom prst="roundRect">
            <a:avLst/>
          </a:prstGeom>
          <a:solidFill>
            <a:srgbClr val="71C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rgbClr val="000000"/>
                </a:solidFill>
              </a:rPr>
              <a:t>代表</a:t>
            </a:r>
            <a:r>
              <a:rPr lang="en-US" altLang="zh-CN" dirty="0">
                <a:solidFill>
                  <a:srgbClr val="000000"/>
                </a:solidFill>
              </a:rPr>
              <a:t>no object,</a:t>
            </a:r>
            <a:r>
              <a:rPr lang="zh-CN" altLang="en-US" dirty="0">
                <a:solidFill>
                  <a:srgbClr val="000000"/>
                </a:solidFill>
              </a:rPr>
              <a:t>表示对象不存在</a:t>
            </a:r>
          </a:p>
        </p:txBody>
      </p:sp>
      <p:sp>
        <p:nvSpPr>
          <p:cNvPr id="26" name="圆角矩形 25"/>
          <p:cNvSpPr/>
          <p:nvPr/>
        </p:nvSpPr>
        <p:spPr bwMode="auto">
          <a:xfrm>
            <a:off x="5703118" y="4077072"/>
            <a:ext cx="2397274" cy="432048"/>
          </a:xfrm>
          <a:prstGeom prst="roundRect">
            <a:avLst/>
          </a:prstGeom>
          <a:solidFill>
            <a:srgbClr val="71C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rgbClr val="000000"/>
                </a:solidFill>
              </a:rPr>
              <a:t>出现在以下三种情况：</a:t>
            </a:r>
          </a:p>
        </p:txBody>
      </p:sp>
      <p:sp>
        <p:nvSpPr>
          <p:cNvPr id="2" name="圆角矩形 1"/>
          <p:cNvSpPr>
            <a:spLocks noChangeArrowheads="1"/>
          </p:cNvSpPr>
          <p:nvPr/>
        </p:nvSpPr>
        <p:spPr bwMode="auto">
          <a:xfrm>
            <a:off x="4697413" y="4724400"/>
            <a:ext cx="3744912" cy="4333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F3D"/>
              </a:gs>
              <a:gs pos="100000">
                <a:srgbClr val="48601C"/>
              </a:gs>
            </a:gsLst>
            <a:lin ang="27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r>
              <a:rPr lang="zh-CN" altLang="zh-CN">
                <a:solidFill>
                  <a:srgbClr val="000000"/>
                </a:solidFill>
              </a:rPr>
              <a:t>定义了变量没有赋值</a:t>
            </a:r>
            <a:r>
              <a:rPr lang="en-US" altLang="zh-CN">
                <a:solidFill>
                  <a:srgbClr val="000000"/>
                </a:solidFill>
              </a:rPr>
              <a:t>:var t;alert(t);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圆角矩形 26"/>
          <p:cNvSpPr>
            <a:spLocks noChangeArrowheads="1"/>
          </p:cNvSpPr>
          <p:nvPr/>
        </p:nvSpPr>
        <p:spPr bwMode="auto">
          <a:xfrm>
            <a:off x="4465638" y="5265738"/>
            <a:ext cx="4208462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F3D"/>
              </a:gs>
              <a:gs pos="100000">
                <a:srgbClr val="48601C"/>
              </a:gs>
            </a:gsLst>
            <a:lin ang="27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r>
              <a:rPr lang="zh-CN" altLang="zh-CN">
                <a:solidFill>
                  <a:srgbClr val="000000"/>
                </a:solidFill>
              </a:rPr>
              <a:t>函数参数定义了值，但调用时没有传值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" name="圆角矩形 27"/>
          <p:cNvSpPr>
            <a:spLocks noChangeArrowheads="1"/>
          </p:cNvSpPr>
          <p:nvPr/>
        </p:nvSpPr>
        <p:spPr bwMode="auto">
          <a:xfrm>
            <a:off x="4140200" y="5805488"/>
            <a:ext cx="4859338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F3D"/>
              </a:gs>
              <a:gs pos="100000">
                <a:srgbClr val="48601C"/>
              </a:gs>
            </a:gsLst>
            <a:lin ang="27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r>
              <a:rPr lang="zh-CN" altLang="zh-CN">
                <a:solidFill>
                  <a:srgbClr val="000000"/>
                </a:solidFill>
              </a:rPr>
              <a:t>访问一个对象中不存在的属性</a:t>
            </a:r>
            <a:r>
              <a:rPr lang="en-US" altLang="zh-CN">
                <a:solidFill>
                  <a:srgbClr val="000000"/>
                </a:solidFill>
              </a:rPr>
              <a:t>:alert(Math.pi)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爆炸形 1 2"/>
          <p:cNvSpPr/>
          <p:nvPr/>
        </p:nvSpPr>
        <p:spPr bwMode="auto">
          <a:xfrm>
            <a:off x="684213" y="4451350"/>
            <a:ext cx="2735262" cy="1641475"/>
          </a:xfrm>
          <a:prstGeom prst="irregularSeal1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JS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区分大小写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27" grpId="0" animBg="1"/>
      <p:bldP spid="28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Web</a:t>
            </a:r>
            <a:r>
              <a:rPr lang="zh-CN" altLang="en-US" smtClean="0">
                <a:solidFill>
                  <a:schemeClr val="bg1"/>
                </a:solidFill>
              </a:rPr>
              <a:t>前端开发相关技术</a:t>
            </a:r>
            <a:r>
              <a:rPr lang="en-US" altLang="zh-CN" smtClean="0">
                <a:solidFill>
                  <a:schemeClr val="bg1"/>
                </a:solidFill>
              </a:rPr>
              <a:t>——JavaScript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21507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  <p:sp>
        <p:nvSpPr>
          <p:cNvPr id="12" name="竖排文字占位符 1"/>
          <p:cNvSpPr txBox="1">
            <a:spLocks/>
          </p:cNvSpPr>
          <p:nvPr/>
        </p:nvSpPr>
        <p:spPr bwMode="auto">
          <a:xfrm>
            <a:off x="250825" y="1052513"/>
            <a:ext cx="5616575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+mn-lt"/>
              </a:defRPr>
            </a:lvl3pPr>
            <a:lvl4pPr marL="752475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9620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4192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语言特性一：</a:t>
            </a:r>
            <a:r>
              <a:rPr lang="en-US" altLang="zh-CN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B2C1DB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引用</a:t>
            </a:r>
            <a:endParaRPr lang="en-US" altLang="zh-CN" dirty="0">
              <a:solidFill>
                <a:srgbClr val="B2C1DB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2587" lvl="2" indent="0">
              <a:lnSpc>
                <a:spcPct val="150000"/>
              </a:lnSpc>
              <a:buClr>
                <a:srgbClr val="4F81BD"/>
              </a:buClr>
              <a:buFontTx/>
              <a:buNone/>
              <a:defRPr/>
            </a:pPr>
            <a:r>
              <a:rPr lang="en-US" altLang="zh-CN" sz="1400" dirty="0" smtClean="0">
                <a:solidFill>
                  <a:srgbClr val="B2C1DB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1400" dirty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2123728" y="2139516"/>
            <a:ext cx="3888432" cy="63792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一个引用指向一个对象的实际位置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2123728" y="3185375"/>
            <a:ext cx="3888432" cy="63792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多个引用可以指向同一个对象</a:t>
            </a:r>
          </a:p>
        </p:txBody>
      </p:sp>
      <p:sp>
        <p:nvSpPr>
          <p:cNvPr id="18" name="圆角矩形 17"/>
          <p:cNvSpPr/>
          <p:nvPr/>
        </p:nvSpPr>
        <p:spPr bwMode="auto">
          <a:xfrm>
            <a:off x="2123728" y="4231233"/>
            <a:ext cx="3888432" cy="63792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字符串连接符总生成新的字符串对象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Web</a:t>
            </a:r>
            <a:r>
              <a:rPr lang="zh-CN" altLang="en-US" smtClean="0">
                <a:solidFill>
                  <a:schemeClr val="bg1"/>
                </a:solidFill>
              </a:rPr>
              <a:t>前端开发相关技术</a:t>
            </a:r>
            <a:r>
              <a:rPr lang="en-US" altLang="zh-CN" smtClean="0">
                <a:solidFill>
                  <a:schemeClr val="bg1"/>
                </a:solidFill>
              </a:rPr>
              <a:t>——JavaScript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22531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  <p:sp>
        <p:nvSpPr>
          <p:cNvPr id="12" name="竖排文字占位符 1"/>
          <p:cNvSpPr txBox="1">
            <a:spLocks/>
          </p:cNvSpPr>
          <p:nvPr/>
        </p:nvSpPr>
        <p:spPr bwMode="auto">
          <a:xfrm>
            <a:off x="250825" y="1052513"/>
            <a:ext cx="5616575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+mn-lt"/>
              </a:defRPr>
            </a:lvl3pPr>
            <a:lvl4pPr marL="752475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9620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4192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语言特性二：</a:t>
            </a:r>
            <a:r>
              <a:rPr lang="en-US" altLang="zh-CN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B2C1DB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函数重载</a:t>
            </a:r>
            <a:endParaRPr lang="en-US" altLang="zh-CN" dirty="0">
              <a:solidFill>
                <a:srgbClr val="B2C1DB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2587" lvl="2" indent="0">
              <a:lnSpc>
                <a:spcPct val="150000"/>
              </a:lnSpc>
              <a:buClr>
                <a:srgbClr val="4F81BD"/>
              </a:buClr>
              <a:buFontTx/>
              <a:buNone/>
              <a:defRPr/>
            </a:pPr>
            <a:r>
              <a:rPr lang="en-US" altLang="zh-CN" sz="1400" dirty="0" smtClean="0">
                <a:solidFill>
                  <a:srgbClr val="B2C1DB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1400" dirty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683568" y="1906811"/>
            <a:ext cx="7488832" cy="63792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条件一：能判断传递给函数参数的个数</a:t>
            </a:r>
            <a:r>
              <a:rPr lang="en-US" altLang="zh-CN" dirty="0">
                <a:solidFill>
                  <a:srgbClr val="FFFFFF"/>
                </a:solidFill>
                <a:ea typeface="宋体" pitchFamily="2" charset="-122"/>
              </a:rPr>
              <a:t>—arguments</a:t>
            </a: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、</a:t>
            </a:r>
            <a:r>
              <a:rPr lang="en-US" altLang="zh-CN" dirty="0">
                <a:solidFill>
                  <a:srgbClr val="FFFFFF"/>
                </a:solidFill>
                <a:ea typeface="宋体" pitchFamily="2" charset="-122"/>
              </a:rPr>
              <a:t>undefined</a:t>
            </a:r>
            <a:endParaRPr lang="zh-CN" altLang="en-US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683568" y="2719065"/>
            <a:ext cx="7488832" cy="63792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条件二：</a:t>
            </a:r>
            <a:r>
              <a:rPr lang="zh-CN" altLang="zh-CN" dirty="0">
                <a:solidFill>
                  <a:srgbClr val="FFFFFF"/>
                </a:solidFill>
              </a:rPr>
              <a:t>能检查传递给函数参数的类型</a:t>
            </a:r>
            <a:r>
              <a:rPr lang="en-US" altLang="zh-CN" dirty="0">
                <a:solidFill>
                  <a:srgbClr val="FFFFFF"/>
                </a:solidFill>
                <a:ea typeface="宋体" pitchFamily="2" charset="-122"/>
              </a:rPr>
              <a:t>— </a:t>
            </a:r>
            <a:r>
              <a:rPr lang="en-US" altLang="zh-CN" dirty="0">
                <a:solidFill>
                  <a:srgbClr val="FFFFFF"/>
                </a:solidFill>
              </a:rPr>
              <a:t>typeof</a:t>
            </a: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 、 </a:t>
            </a:r>
            <a:r>
              <a:rPr lang="en-US" altLang="zh-CN" dirty="0">
                <a:solidFill>
                  <a:srgbClr val="FFFFFF"/>
                </a:solidFill>
              </a:rPr>
              <a:t>constructor</a:t>
            </a:r>
            <a:endParaRPr lang="zh-CN" altLang="en-US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84213" y="3762375"/>
            <a:ext cx="1439862" cy="530225"/>
          </a:xfrm>
          <a:prstGeom prst="round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dirty="0">
                <a:solidFill>
                  <a:srgbClr val="FFFFFF"/>
                </a:solidFill>
              </a:rPr>
              <a:t>arguments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84213" y="4581525"/>
            <a:ext cx="5688012" cy="647700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zh-CN" dirty="0">
                <a:solidFill>
                  <a:srgbClr val="FFFFFF"/>
                </a:solidFill>
              </a:rPr>
              <a:t>用来获取参数数量和值</a:t>
            </a:r>
            <a:endParaRPr lang="en-US" altLang="zh-CN" dirty="0">
              <a:solidFill>
                <a:srgbClr val="FFFFFF"/>
              </a:solidFill>
            </a:endParaRPr>
          </a:p>
          <a:p>
            <a:pPr eaLnBrk="0" hangingPunct="0">
              <a:defRPr/>
            </a:pPr>
            <a:r>
              <a:rPr lang="zh-CN" altLang="en-US" dirty="0">
                <a:solidFill>
                  <a:srgbClr val="FFFFFF"/>
                </a:solidFill>
              </a:rPr>
              <a:t>一般使用</a:t>
            </a:r>
            <a:r>
              <a:rPr lang="en-US" altLang="zh-CN" dirty="0">
                <a:solidFill>
                  <a:srgbClr val="FFFFFF"/>
                </a:solidFill>
              </a:rPr>
              <a:t>arguments.length</a:t>
            </a:r>
            <a:r>
              <a:rPr lang="zh-CN" altLang="en-US" dirty="0">
                <a:solidFill>
                  <a:srgbClr val="FFFFFF"/>
                </a:solidFill>
              </a:rPr>
              <a:t>来</a:t>
            </a:r>
            <a:r>
              <a:rPr lang="zh-CN" altLang="zh-CN" dirty="0">
                <a:solidFill>
                  <a:srgbClr val="FFFFFF"/>
                </a:solidFill>
              </a:rPr>
              <a:t>获取实际传递参数长度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684213" y="3762375"/>
            <a:ext cx="935037" cy="530225"/>
          </a:xfrm>
          <a:prstGeom prst="round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dirty="0">
                <a:solidFill>
                  <a:srgbClr val="FFFFFF"/>
                </a:solidFill>
              </a:rPr>
              <a:t>typeof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84213" y="4581525"/>
            <a:ext cx="2374900" cy="431800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zh-CN" dirty="0">
                <a:solidFill>
                  <a:srgbClr val="FFFFFF"/>
                </a:solidFill>
              </a:rPr>
              <a:t>用来判断对象的类型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562350" y="3544888"/>
            <a:ext cx="1439863" cy="433387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dirty="0">
                <a:solidFill>
                  <a:srgbClr val="FFFFFF"/>
                </a:solidFill>
              </a:rPr>
              <a:t>typeof(1)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562350" y="4075113"/>
            <a:ext cx="1439863" cy="431800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dirty="0">
                <a:solidFill>
                  <a:srgbClr val="FFFFFF"/>
                </a:solidFill>
              </a:rPr>
              <a:t>typeof({})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62350" y="4603750"/>
            <a:ext cx="1439863" cy="431800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dirty="0">
                <a:solidFill>
                  <a:srgbClr val="FFFFFF"/>
                </a:solidFill>
              </a:rPr>
              <a:t>typeof(‘str’)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562350" y="5132388"/>
            <a:ext cx="1439863" cy="431800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dirty="0">
                <a:solidFill>
                  <a:srgbClr val="FFFFFF"/>
                </a:solidFill>
              </a:rPr>
              <a:t>typeof(true)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562350" y="5661025"/>
            <a:ext cx="1439863" cy="431800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dirty="0">
                <a:solidFill>
                  <a:srgbClr val="FFFFFF"/>
                </a:solidFill>
              </a:rPr>
              <a:t>typeof([])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5148263" y="3644900"/>
            <a:ext cx="360362" cy="288925"/>
          </a:xfrm>
          <a:prstGeom prst="rightArrow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651500" y="3573463"/>
            <a:ext cx="1152525" cy="431800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dirty="0">
                <a:solidFill>
                  <a:srgbClr val="FFFFFF"/>
                </a:solidFill>
              </a:rPr>
              <a:t>number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5148263" y="4162425"/>
            <a:ext cx="360362" cy="288925"/>
          </a:xfrm>
          <a:prstGeom prst="rightArrow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651500" y="4090988"/>
            <a:ext cx="1152525" cy="431800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dirty="0">
                <a:solidFill>
                  <a:srgbClr val="FFFFFF"/>
                </a:solidFill>
              </a:rPr>
              <a:t>object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6" name="右箭头 25"/>
          <p:cNvSpPr/>
          <p:nvPr/>
        </p:nvSpPr>
        <p:spPr bwMode="auto">
          <a:xfrm>
            <a:off x="5148263" y="4679950"/>
            <a:ext cx="360362" cy="288925"/>
          </a:xfrm>
          <a:prstGeom prst="rightArrow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651500" y="4608513"/>
            <a:ext cx="1152525" cy="431800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dirty="0">
                <a:solidFill>
                  <a:srgbClr val="FFFFFF"/>
                </a:solidFill>
              </a:rPr>
              <a:t>string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右箭头 27"/>
          <p:cNvSpPr/>
          <p:nvPr/>
        </p:nvSpPr>
        <p:spPr bwMode="auto">
          <a:xfrm>
            <a:off x="5148263" y="5199063"/>
            <a:ext cx="360362" cy="287337"/>
          </a:xfrm>
          <a:prstGeom prst="rightArrow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651500" y="5126038"/>
            <a:ext cx="1152525" cy="433387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dirty="0">
                <a:solidFill>
                  <a:srgbClr val="FFFFFF"/>
                </a:solidFill>
              </a:rPr>
              <a:t>boolean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5148263" y="5716588"/>
            <a:ext cx="360362" cy="287337"/>
          </a:xfrm>
          <a:prstGeom prst="rightArrow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651500" y="5645150"/>
            <a:ext cx="1152525" cy="431800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dirty="0">
                <a:solidFill>
                  <a:srgbClr val="FFFFFF"/>
                </a:solidFill>
              </a:rPr>
              <a:t>object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684213" y="3762375"/>
            <a:ext cx="1439862" cy="530225"/>
          </a:xfrm>
          <a:prstGeom prst="round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dirty="0">
                <a:solidFill>
                  <a:srgbClr val="FFFFFF"/>
                </a:solidFill>
              </a:rPr>
              <a:t>constructor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01675" y="4581525"/>
            <a:ext cx="5670550" cy="431800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zh-CN" dirty="0">
                <a:solidFill>
                  <a:srgbClr val="FFFFFF"/>
                </a:solidFill>
              </a:rPr>
              <a:t>任何对象都有</a:t>
            </a:r>
            <a:r>
              <a:rPr lang="en-US" altLang="zh-CN" dirty="0">
                <a:solidFill>
                  <a:srgbClr val="FFFFFF"/>
                </a:solidFill>
              </a:rPr>
              <a:t>constructor</a:t>
            </a:r>
            <a:r>
              <a:rPr lang="zh-CN" altLang="zh-CN" dirty="0">
                <a:solidFill>
                  <a:srgbClr val="FFFFFF"/>
                </a:solidFill>
              </a:rPr>
              <a:t>属性，此属性指向创建函数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206875"/>
            <a:ext cx="3276600" cy="1524000"/>
          </a:xfrm>
          <a:prstGeom prst="rect">
            <a:avLst/>
          </a:prstGeom>
          <a:ln>
            <a:solidFill>
              <a:srgbClr val="A365D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4" grpId="0" animBg="1"/>
      <p:bldP spid="4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47" grpId="0" animBg="1"/>
      <p:bldP spid="48" grpId="0" animBg="1"/>
      <p:bldP spid="4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  <p:sp>
        <p:nvSpPr>
          <p:cNvPr id="7" name="竖排文字占位符 1"/>
          <p:cNvSpPr txBox="1">
            <a:spLocks/>
          </p:cNvSpPr>
          <p:nvPr/>
        </p:nvSpPr>
        <p:spPr bwMode="auto">
          <a:xfrm>
            <a:off x="250825" y="1052513"/>
            <a:ext cx="5616575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+mn-lt"/>
              </a:defRPr>
            </a:lvl3pPr>
            <a:lvl4pPr marL="752475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9620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4192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函数重载</a:t>
            </a:r>
            <a:r>
              <a:rPr lang="zh-CN" altLang="en-US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举</a:t>
            </a: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dirty="0">
              <a:solidFill>
                <a:srgbClr val="B2C1DB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2587" lvl="2" indent="0">
              <a:lnSpc>
                <a:spcPct val="150000"/>
              </a:lnSpc>
              <a:buClr>
                <a:srgbClr val="4F81BD"/>
              </a:buClr>
              <a:buFontTx/>
              <a:buNone/>
              <a:defRPr/>
            </a:pPr>
            <a:r>
              <a:rPr lang="en-US" altLang="zh-CN" sz="1400" dirty="0" smtClean="0">
                <a:solidFill>
                  <a:srgbClr val="B2C1DB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1400" dirty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975" y="1700213"/>
            <a:ext cx="4314825" cy="41338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Web</a:t>
            </a:r>
            <a:r>
              <a:rPr lang="zh-CN" altLang="en-US" smtClean="0">
                <a:solidFill>
                  <a:schemeClr val="bg1"/>
                </a:solidFill>
              </a:rPr>
              <a:t>前端开发相关技术</a:t>
            </a:r>
            <a:r>
              <a:rPr lang="en-US" altLang="zh-CN" smtClean="0">
                <a:solidFill>
                  <a:schemeClr val="bg1"/>
                </a:solidFill>
              </a:rPr>
              <a:t>——JavaScript</a:t>
            </a:r>
            <a:endParaRPr lang="zh-CN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Web</a:t>
            </a:r>
            <a:r>
              <a:rPr lang="zh-CN" altLang="en-US" smtClean="0">
                <a:solidFill>
                  <a:schemeClr val="bg1"/>
                </a:solidFill>
              </a:rPr>
              <a:t>前端开发相关技术</a:t>
            </a:r>
            <a:r>
              <a:rPr lang="en-US" altLang="zh-CN" smtClean="0">
                <a:solidFill>
                  <a:schemeClr val="bg1"/>
                </a:solidFill>
              </a:rPr>
              <a:t>——JavaScript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24579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  <p:sp>
        <p:nvSpPr>
          <p:cNvPr id="7" name="竖排文字占位符 1"/>
          <p:cNvSpPr txBox="1">
            <a:spLocks/>
          </p:cNvSpPr>
          <p:nvPr/>
        </p:nvSpPr>
        <p:spPr bwMode="auto">
          <a:xfrm>
            <a:off x="250825" y="1052513"/>
            <a:ext cx="662463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+mn-lt"/>
              </a:defRPr>
            </a:lvl3pPr>
            <a:lvl4pPr marL="752475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9620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4192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函数重载</a:t>
            </a:r>
            <a:r>
              <a:rPr lang="zh-CN" altLang="en-US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举</a:t>
            </a: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 ——</a:t>
            </a:r>
            <a:r>
              <a:rPr lang="zh-CN" altLang="zh-CN" dirty="0">
                <a:solidFill>
                  <a:srgbClr val="B2C1DB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>
                <a:solidFill>
                  <a:srgbClr val="B2C1DB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prototype</a:t>
            </a:r>
            <a:r>
              <a:rPr lang="zh-CN" altLang="zh-CN" dirty="0">
                <a:solidFill>
                  <a:srgbClr val="B2C1DB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实现原型继承</a:t>
            </a:r>
            <a:endParaRPr lang="en-US" altLang="zh-CN" dirty="0">
              <a:solidFill>
                <a:srgbClr val="B2C1DB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2587" lvl="2" indent="0">
              <a:lnSpc>
                <a:spcPct val="150000"/>
              </a:lnSpc>
              <a:buClr>
                <a:srgbClr val="4F81BD"/>
              </a:buClr>
              <a:buFontTx/>
              <a:buNone/>
              <a:defRPr/>
            </a:pPr>
            <a:r>
              <a:rPr lang="en-US" altLang="zh-CN" sz="1400" dirty="0" smtClean="0">
                <a:solidFill>
                  <a:srgbClr val="B2C1DB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1400" dirty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39750" y="2060575"/>
            <a:ext cx="1439863" cy="531813"/>
          </a:xfrm>
          <a:prstGeom prst="round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dirty="0">
                <a:solidFill>
                  <a:srgbClr val="FFFFFF"/>
                </a:solidFill>
              </a:rPr>
              <a:t>prototype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39750" y="2924175"/>
            <a:ext cx="6335713" cy="865188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dirty="0">
                <a:solidFill>
                  <a:srgbClr val="FFFFFF"/>
                </a:solidFill>
              </a:rPr>
              <a:t>JS</a:t>
            </a:r>
            <a:r>
              <a:rPr lang="zh-CN" altLang="zh-CN" dirty="0">
                <a:solidFill>
                  <a:srgbClr val="FFFFFF"/>
                </a:solidFill>
              </a:rPr>
              <a:t>中任何</a:t>
            </a:r>
            <a:r>
              <a:rPr lang="en-US" altLang="zh-CN" dirty="0">
                <a:solidFill>
                  <a:srgbClr val="FFFFFF"/>
                </a:solidFill>
              </a:rPr>
              <a:t>Function</a:t>
            </a:r>
            <a:r>
              <a:rPr lang="zh-CN" altLang="zh-CN" dirty="0">
                <a:solidFill>
                  <a:srgbClr val="FFFFFF"/>
                </a:solidFill>
              </a:rPr>
              <a:t>类型都有</a:t>
            </a:r>
            <a:r>
              <a:rPr lang="en-US" altLang="zh-CN" dirty="0">
                <a:solidFill>
                  <a:srgbClr val="FFFFFF"/>
                </a:solidFill>
              </a:rPr>
              <a:t>prototype</a:t>
            </a:r>
            <a:r>
              <a:rPr lang="zh-CN" altLang="zh-CN" dirty="0">
                <a:solidFill>
                  <a:srgbClr val="FFFFFF"/>
                </a:solidFill>
              </a:rPr>
              <a:t>属性，可以添加任意</a:t>
            </a:r>
            <a:endParaRPr lang="en-US" altLang="zh-CN" dirty="0">
              <a:solidFill>
                <a:srgbClr val="FFFFFF"/>
              </a:solidFill>
            </a:endParaRPr>
          </a:p>
          <a:p>
            <a:pPr eaLnBrk="0" hangingPunct="0">
              <a:defRPr/>
            </a:pPr>
            <a:r>
              <a:rPr lang="zh-CN" altLang="zh-CN" dirty="0">
                <a:solidFill>
                  <a:srgbClr val="FFFFFF"/>
                </a:solidFill>
              </a:rPr>
              <a:t>属性和方法，提供了一群同类对象共享属性和方法的机制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6175" y="1155700"/>
            <a:ext cx="4171950" cy="51530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Web</a:t>
            </a:r>
            <a:r>
              <a:rPr lang="zh-CN" altLang="en-US" smtClean="0">
                <a:solidFill>
                  <a:schemeClr val="bg1"/>
                </a:solidFill>
              </a:rPr>
              <a:t>前端开发相关技术</a:t>
            </a:r>
            <a:r>
              <a:rPr lang="en-US" altLang="zh-CN" smtClean="0">
                <a:solidFill>
                  <a:schemeClr val="bg1"/>
                </a:solidFill>
              </a:rPr>
              <a:t>——JavaScript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25603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  <p:sp>
        <p:nvSpPr>
          <p:cNvPr id="12" name="竖排文字占位符 1"/>
          <p:cNvSpPr txBox="1">
            <a:spLocks/>
          </p:cNvSpPr>
          <p:nvPr/>
        </p:nvSpPr>
        <p:spPr bwMode="auto">
          <a:xfrm>
            <a:off x="250825" y="1052513"/>
            <a:ext cx="5616575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+mn-lt"/>
              </a:defRPr>
            </a:lvl3pPr>
            <a:lvl4pPr marL="752475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9620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4192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语言特性三：</a:t>
            </a:r>
            <a:r>
              <a:rPr lang="en-US" altLang="zh-CN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B2C1DB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作用域</a:t>
            </a:r>
            <a:endParaRPr lang="en-US" altLang="zh-CN" dirty="0">
              <a:solidFill>
                <a:srgbClr val="B2C1DB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2587" lvl="2" indent="0">
              <a:lnSpc>
                <a:spcPct val="150000"/>
              </a:lnSpc>
              <a:buClr>
                <a:srgbClr val="4F81BD"/>
              </a:buClr>
              <a:buFontTx/>
              <a:buNone/>
              <a:defRPr/>
            </a:pPr>
            <a:r>
              <a:rPr lang="en-US" altLang="zh-CN" sz="1400" dirty="0" smtClean="0">
                <a:solidFill>
                  <a:srgbClr val="B2C1DB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1400" dirty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971600" y="1906811"/>
            <a:ext cx="6264696" cy="63792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在</a:t>
            </a:r>
            <a:r>
              <a:rPr lang="en-US" altLang="zh-CN" dirty="0">
                <a:solidFill>
                  <a:srgbClr val="FFFFFF"/>
                </a:solidFill>
                <a:ea typeface="宋体" pitchFamily="2" charset="-122"/>
              </a:rPr>
              <a:t>JS</a:t>
            </a: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中，只有函数作用域，没有块作用域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6263" y="3068638"/>
            <a:ext cx="2057400" cy="10572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1775" y="3068638"/>
            <a:ext cx="1990725" cy="1114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349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35250" y="4675188"/>
            <a:ext cx="2800350" cy="10572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Web</a:t>
            </a:r>
            <a:r>
              <a:rPr lang="zh-CN" altLang="en-US" smtClean="0">
                <a:solidFill>
                  <a:schemeClr val="bg1"/>
                </a:solidFill>
              </a:rPr>
              <a:t>前端开发相关技术</a:t>
            </a:r>
            <a:r>
              <a:rPr lang="en-US" altLang="zh-CN" smtClean="0">
                <a:solidFill>
                  <a:schemeClr val="bg1"/>
                </a:solidFill>
              </a:rPr>
              <a:t>——JavaScript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26627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  <p:sp>
        <p:nvSpPr>
          <p:cNvPr id="12" name="竖排文字占位符 1"/>
          <p:cNvSpPr txBox="1">
            <a:spLocks/>
          </p:cNvSpPr>
          <p:nvPr/>
        </p:nvSpPr>
        <p:spPr bwMode="auto">
          <a:xfrm>
            <a:off x="250825" y="1052513"/>
            <a:ext cx="5616575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+mn-lt"/>
              </a:defRPr>
            </a:lvl3pPr>
            <a:lvl4pPr marL="752475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9620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4192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语言特性四：</a:t>
            </a:r>
            <a:r>
              <a:rPr lang="en-US" altLang="zh-CN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B2C1DB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闭包</a:t>
            </a:r>
            <a:endParaRPr lang="en-US" altLang="zh-CN" dirty="0">
              <a:solidFill>
                <a:srgbClr val="B2C1DB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2587" lvl="2" indent="0">
              <a:lnSpc>
                <a:spcPct val="150000"/>
              </a:lnSpc>
              <a:buClr>
                <a:srgbClr val="4F81BD"/>
              </a:buClr>
              <a:buFontTx/>
              <a:buNone/>
              <a:defRPr/>
            </a:pPr>
            <a:r>
              <a:rPr lang="en-US" altLang="zh-CN" sz="1400" dirty="0" smtClean="0">
                <a:solidFill>
                  <a:srgbClr val="B2C1DB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1400" dirty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728564" y="1906811"/>
            <a:ext cx="6624736" cy="63792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zh-CN" altLang="zh-CN" dirty="0">
                <a:solidFill>
                  <a:srgbClr val="FFFFFF"/>
                </a:solidFill>
              </a:rPr>
              <a:t>闭包就是嵌套函数，内部函数可以访问外部父函数的变量，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defRPr/>
            </a:pPr>
            <a:r>
              <a:rPr lang="zh-CN" altLang="zh-CN" dirty="0">
                <a:solidFill>
                  <a:srgbClr val="FFFFFF"/>
                </a:solidFill>
              </a:rPr>
              <a:t>即便外部父函数已经执行完毕</a:t>
            </a:r>
            <a:endParaRPr lang="zh-CN" altLang="en-US" dirty="0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3141663"/>
            <a:ext cx="2657475" cy="1524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圆角矩形 9"/>
          <p:cNvSpPr/>
          <p:nvPr/>
        </p:nvSpPr>
        <p:spPr bwMode="auto">
          <a:xfrm>
            <a:off x="728564" y="2723034"/>
            <a:ext cx="6624736" cy="44383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zh-CN" altLang="zh-CN" dirty="0">
                <a:solidFill>
                  <a:srgbClr val="FFFFFF"/>
                </a:solidFill>
              </a:rPr>
              <a:t>闭包经常出现的场景：使用匿名函数来隐藏全局变量</a:t>
            </a:r>
            <a:endParaRPr lang="zh-CN" altLang="en-US" dirty="0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84388" y="3344863"/>
            <a:ext cx="3009900" cy="1524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圆角矩形 12"/>
          <p:cNvSpPr/>
          <p:nvPr/>
        </p:nvSpPr>
        <p:spPr bwMode="auto">
          <a:xfrm>
            <a:off x="728564" y="3345160"/>
            <a:ext cx="3051348" cy="44383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zh-CN" altLang="zh-CN" dirty="0">
                <a:solidFill>
                  <a:srgbClr val="FFFFFF"/>
                </a:solidFill>
              </a:rPr>
              <a:t>匿名函数创建的两种方式</a:t>
            </a:r>
            <a:r>
              <a:rPr lang="zh-CN" altLang="en-US" dirty="0">
                <a:solidFill>
                  <a:srgbClr val="FFFFFF"/>
                </a:solidFill>
              </a:rPr>
              <a:t>：</a:t>
            </a:r>
            <a:endParaRPr lang="zh-CN" altLang="en-US" dirty="0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14463" y="4106863"/>
            <a:ext cx="2105025" cy="1285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41763" y="4002088"/>
            <a:ext cx="2305050" cy="1495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6" name="圆角矩形 15"/>
          <p:cNvSpPr/>
          <p:nvPr/>
        </p:nvSpPr>
        <p:spPr bwMode="auto">
          <a:xfrm>
            <a:off x="728564" y="3308871"/>
            <a:ext cx="6624736" cy="63792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zh-CN" altLang="zh-CN" dirty="0">
                <a:solidFill>
                  <a:srgbClr val="FFFFFF"/>
                </a:solidFill>
              </a:rPr>
              <a:t>使用闭包的时候，内部函数访问外部函数中的局部变量时，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defRPr/>
            </a:pPr>
            <a:r>
              <a:rPr lang="zh-CN" altLang="zh-CN" dirty="0">
                <a:solidFill>
                  <a:srgbClr val="FFFFFF"/>
                </a:solidFill>
              </a:rPr>
              <a:t>局部变量的值是最后的值，而不是初始值，在循环中尤其注意</a:t>
            </a:r>
            <a:endParaRPr lang="zh-CN" altLang="en-US" dirty="0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79625" y="4127500"/>
            <a:ext cx="3810000" cy="2133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椭圆形标注 1"/>
          <p:cNvSpPr>
            <a:spLocks noChangeArrowheads="1"/>
          </p:cNvSpPr>
          <p:nvPr/>
        </p:nvSpPr>
        <p:spPr bwMode="auto">
          <a:xfrm>
            <a:off x="6011863" y="4710113"/>
            <a:ext cx="2501900" cy="1439862"/>
          </a:xfrm>
          <a:prstGeom prst="wedgeEllipseCallout">
            <a:avLst>
              <a:gd name="adj1" fmla="val -66185"/>
              <a:gd name="adj2" fmla="val -34991"/>
            </a:avLst>
          </a:prstGeom>
          <a:gradFill rotWithShape="1">
            <a:gsLst>
              <a:gs pos="0">
                <a:srgbClr val="9BCF3D"/>
              </a:gs>
              <a:gs pos="100000">
                <a:srgbClr val="48601C"/>
              </a:gs>
            </a:gsLst>
            <a:lin ang="27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r>
              <a:rPr lang="zh-CN" altLang="zh-CN" sz="1400">
                <a:solidFill>
                  <a:srgbClr val="000000"/>
                </a:solidFill>
              </a:rPr>
              <a:t>不去掉注释，无论是</a:t>
            </a:r>
            <a:endParaRPr lang="en-US" altLang="zh-CN" sz="1400">
              <a:solidFill>
                <a:srgbClr val="000000"/>
              </a:solidFill>
            </a:endParaRPr>
          </a:p>
          <a:p>
            <a:r>
              <a:rPr lang="zh-CN" altLang="zh-CN" sz="1400">
                <a:solidFill>
                  <a:srgbClr val="000000"/>
                </a:solidFill>
              </a:rPr>
              <a:t>鼠标单击还是键盘按键，</a:t>
            </a:r>
            <a:endParaRPr lang="en-US" altLang="zh-CN" sz="1400">
              <a:solidFill>
                <a:srgbClr val="000000"/>
              </a:solidFill>
            </a:endParaRPr>
          </a:p>
          <a:p>
            <a:r>
              <a:rPr lang="zh-CN" altLang="zh-CN" sz="1400">
                <a:solidFill>
                  <a:srgbClr val="000000"/>
                </a:solidFill>
              </a:rPr>
              <a:t>都提示“</a:t>
            </a:r>
            <a:r>
              <a:rPr lang="en-US" altLang="zh-CN" sz="1400">
                <a:solidFill>
                  <a:srgbClr val="000000"/>
                </a:solidFill>
              </a:rPr>
              <a:t>keypress</a:t>
            </a:r>
            <a:r>
              <a:rPr lang="zh-CN" altLang="zh-CN" sz="1400">
                <a:solidFill>
                  <a:srgbClr val="000000"/>
                </a:solidFill>
              </a:rPr>
              <a:t>”，</a:t>
            </a:r>
            <a:endParaRPr lang="en-US" altLang="zh-CN" sz="1400">
              <a:solidFill>
                <a:srgbClr val="000000"/>
              </a:solidFill>
            </a:endParaRPr>
          </a:p>
          <a:p>
            <a:r>
              <a:rPr lang="zh-CN" altLang="zh-CN" sz="1400">
                <a:solidFill>
                  <a:srgbClr val="000000"/>
                </a:solidFill>
              </a:rPr>
              <a:t>去掉注释既可</a:t>
            </a:r>
            <a:endParaRPr lang="zh-CN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Web</a:t>
            </a:r>
            <a:r>
              <a:rPr lang="zh-CN" altLang="en-US" smtClean="0">
                <a:solidFill>
                  <a:schemeClr val="bg1"/>
                </a:solidFill>
              </a:rPr>
              <a:t>前端开发相关技术</a:t>
            </a:r>
            <a:r>
              <a:rPr lang="en-US" altLang="zh-CN" smtClean="0">
                <a:solidFill>
                  <a:schemeClr val="bg1"/>
                </a:solidFill>
              </a:rPr>
              <a:t>——JavaScript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27651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  <p:sp>
        <p:nvSpPr>
          <p:cNvPr id="12" name="竖排文字占位符 1"/>
          <p:cNvSpPr txBox="1">
            <a:spLocks/>
          </p:cNvSpPr>
          <p:nvPr/>
        </p:nvSpPr>
        <p:spPr bwMode="auto">
          <a:xfrm>
            <a:off x="250825" y="1052513"/>
            <a:ext cx="5616575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+mn-lt"/>
              </a:defRPr>
            </a:lvl3pPr>
            <a:lvl4pPr marL="752475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9620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4192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语言特性五：</a:t>
            </a:r>
            <a:r>
              <a:rPr lang="en-US" altLang="zh-CN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B2C1DB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上下文</a:t>
            </a:r>
            <a:endParaRPr lang="en-US" altLang="zh-CN" dirty="0">
              <a:solidFill>
                <a:srgbClr val="B2C1DB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2587" lvl="2" indent="0">
              <a:lnSpc>
                <a:spcPct val="150000"/>
              </a:lnSpc>
              <a:buClr>
                <a:srgbClr val="4F81BD"/>
              </a:buClr>
              <a:buFontTx/>
              <a:buNone/>
              <a:defRPr/>
            </a:pPr>
            <a:r>
              <a:rPr lang="en-US" altLang="zh-CN" sz="1400" dirty="0" smtClean="0">
                <a:solidFill>
                  <a:srgbClr val="B2C1DB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1400" dirty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691680" y="1844824"/>
            <a:ext cx="5112568" cy="37006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全局变量、全局函数附属于全局对象</a:t>
            </a:r>
            <a:r>
              <a:rPr lang="en-US" altLang="zh-CN" dirty="0">
                <a:solidFill>
                  <a:srgbClr val="FFFFFF"/>
                </a:solidFill>
                <a:ea typeface="宋体" pitchFamily="2" charset="-122"/>
              </a:rPr>
              <a:t>window</a:t>
            </a:r>
            <a:endParaRPr lang="zh-CN" altLang="en-US" dirty="0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2428875"/>
            <a:ext cx="3181350" cy="6667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" name="圆角矩形 10"/>
          <p:cNvSpPr/>
          <p:nvPr/>
        </p:nvSpPr>
        <p:spPr bwMode="auto">
          <a:xfrm>
            <a:off x="1714178" y="2381093"/>
            <a:ext cx="5090070" cy="57606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执行上下文在运行时确定，随时可能改变，</a:t>
            </a: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而作用域在定义时候确定，永远不会变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1714178" y="3123365"/>
            <a:ext cx="4896544" cy="42745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使用</a:t>
            </a:r>
            <a:r>
              <a:rPr lang="en-US" altLang="zh-CN" dirty="0">
                <a:solidFill>
                  <a:srgbClr val="FFFFFF"/>
                </a:solidFill>
                <a:ea typeface="宋体" pitchFamily="2" charset="-122"/>
              </a:rPr>
              <a:t>call</a:t>
            </a: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和</a:t>
            </a:r>
            <a:r>
              <a:rPr lang="en-US" altLang="zh-CN" dirty="0">
                <a:solidFill>
                  <a:srgbClr val="FFFFFF"/>
                </a:solidFill>
                <a:ea typeface="宋体" pitchFamily="2" charset="-122"/>
              </a:rPr>
              <a:t>apply</a:t>
            </a: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可以改变对象的执行上下文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75" y="3716338"/>
            <a:ext cx="3333750" cy="2133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6" name="圆角矩形 15"/>
          <p:cNvSpPr/>
          <p:nvPr/>
        </p:nvSpPr>
        <p:spPr bwMode="auto">
          <a:xfrm>
            <a:off x="1714178" y="3717032"/>
            <a:ext cx="4896544" cy="42745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en-US" altLang="zh-CN" dirty="0">
                <a:solidFill>
                  <a:srgbClr val="FFFFFF"/>
                </a:solidFill>
                <a:ea typeface="宋体" pitchFamily="2" charset="-122"/>
              </a:rPr>
              <a:t>Apply</a:t>
            </a: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与</a:t>
            </a:r>
            <a:r>
              <a:rPr lang="en-US" altLang="zh-CN" dirty="0">
                <a:solidFill>
                  <a:srgbClr val="FFFFFF"/>
                </a:solidFill>
                <a:ea typeface="宋体" pitchFamily="2" charset="-122"/>
              </a:rPr>
              <a:t>call</a:t>
            </a:r>
            <a:r>
              <a:rPr lang="zh-CN" altLang="en-US" dirty="0">
                <a:solidFill>
                  <a:srgbClr val="FFFFFF"/>
                </a:solidFill>
                <a:ea typeface="宋体" pitchFamily="2" charset="-122"/>
              </a:rPr>
              <a:t>基本相同</a:t>
            </a:r>
            <a:r>
              <a:rPr lang="zh-CN" altLang="en-US" dirty="0">
                <a:solidFill>
                  <a:srgbClr val="FFFFFF"/>
                </a:solidFill>
              </a:rPr>
              <a:t>，</a:t>
            </a:r>
            <a:r>
              <a:rPr lang="en-US" altLang="zh-CN" dirty="0">
                <a:solidFill>
                  <a:srgbClr val="FFFFFF"/>
                </a:solidFill>
              </a:rPr>
              <a:t>Apply</a:t>
            </a:r>
            <a:r>
              <a:rPr lang="zh-CN" altLang="en-US" dirty="0">
                <a:solidFill>
                  <a:srgbClr val="FFFFFF"/>
                </a:solidFill>
              </a:rPr>
              <a:t>可用于提升性能</a:t>
            </a:r>
            <a:endParaRPr lang="zh-CN" altLang="en-US" dirty="0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550" y="4373563"/>
            <a:ext cx="3390900" cy="14763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8575" y="4446588"/>
            <a:ext cx="3390900" cy="1285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2"/>
          <p:cNvSpPr>
            <a:spLocks noChangeArrowheads="1"/>
          </p:cNvSpPr>
          <p:nvPr/>
        </p:nvSpPr>
        <p:spPr bwMode="auto">
          <a:xfrm>
            <a:off x="0" y="9525"/>
            <a:ext cx="9144000" cy="6848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zh-CN" altLang="en-US" b="0">
              <a:solidFill>
                <a:srgbClr val="000000"/>
              </a:solidFill>
              <a:latin typeface="Eras Bold ITC"/>
            </a:endParaRPr>
          </a:p>
        </p:txBody>
      </p:sp>
      <p:sp>
        <p:nvSpPr>
          <p:cNvPr id="28675" name="矩形 6"/>
          <p:cNvSpPr>
            <a:spLocks noChangeArrowheads="1"/>
          </p:cNvSpPr>
          <p:nvPr/>
        </p:nvSpPr>
        <p:spPr bwMode="auto">
          <a:xfrm>
            <a:off x="0" y="1981200"/>
            <a:ext cx="9144000" cy="1435100"/>
          </a:xfrm>
          <a:prstGeom prst="rect">
            <a:avLst/>
          </a:prstGeom>
          <a:solidFill>
            <a:srgbClr val="0092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zh-CN" altLang="en-US" sz="2000" b="0">
              <a:solidFill>
                <a:srgbClr val="000000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28676" name="Picture 2" descr="E:\武大吉奥\源文件\VIS\VIS201008基础部分\01.标志\标志 反白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2058988"/>
            <a:ext cx="17129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7" name="组合 9"/>
          <p:cNvGrpSpPr>
            <a:grpSpLocks/>
          </p:cNvGrpSpPr>
          <p:nvPr/>
        </p:nvGrpSpPr>
        <p:grpSpPr bwMode="auto">
          <a:xfrm>
            <a:off x="2300288" y="2157413"/>
            <a:ext cx="4503737" cy="1176337"/>
            <a:chOff x="2300678" y="2157526"/>
            <a:chExt cx="4503560" cy="1176272"/>
          </a:xfrm>
        </p:grpSpPr>
        <p:sp>
          <p:nvSpPr>
            <p:cNvPr id="6" name="矩形 5"/>
            <p:cNvSpPr/>
            <p:nvPr/>
          </p:nvSpPr>
          <p:spPr>
            <a:xfrm>
              <a:off x="2300678" y="2549616"/>
              <a:ext cx="4503560" cy="784182"/>
            </a:xfrm>
            <a:prstGeom prst="rect">
              <a:avLst/>
            </a:prstGeom>
            <a:effectLst>
              <a:outerShdw blurRad="152400" algn="tl" rotWithShape="0">
                <a:prstClr val="black"/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4500" b="0" dirty="0">
                  <a:solidFill>
                    <a:prstClr val="white"/>
                  </a:solidFill>
                  <a:latin typeface="方正大黑简体" pitchFamily="2" charset="-122"/>
                  <a:ea typeface="方正大黑简体" pitchFamily="2" charset="-122"/>
                </a:rPr>
                <a:t>常见问题及应用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0084" y="2157526"/>
              <a:ext cx="3989230" cy="338118"/>
            </a:xfrm>
            <a:prstGeom prst="rect">
              <a:avLst/>
            </a:prstGeom>
            <a:effectLst>
              <a:outerShdw blurRad="1016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1600" kern="800" spc="1000" dirty="0">
                  <a:solidFill>
                    <a:prstClr val="white"/>
                  </a:solidFill>
                  <a:latin typeface="方正中倩简体" pitchFamily="65" charset="-122"/>
                  <a:ea typeface="方正中倩简体" pitchFamily="65" charset="-122"/>
                </a:rPr>
                <a:t>Web</a:t>
              </a:r>
              <a:r>
                <a:rPr lang="zh-CN" altLang="en-US" sz="1600" kern="800" spc="1000" dirty="0">
                  <a:solidFill>
                    <a:prstClr val="white"/>
                  </a:solidFill>
                  <a:latin typeface="方正中倩简体" pitchFamily="65" charset="-122"/>
                  <a:ea typeface="方正中倩简体" pitchFamily="65" charset="-122"/>
                </a:rPr>
                <a:t>前端技术分享交流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常见问题及应用</a:t>
            </a:r>
          </a:p>
        </p:txBody>
      </p:sp>
      <p:sp>
        <p:nvSpPr>
          <p:cNvPr id="10243" name="竖排文字占位符 1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1135063"/>
            <a:ext cx="8229600" cy="45259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页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面布局如何自适应浏览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器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870075"/>
            <a:ext cx="69484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内容目录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ltGray">
          <a:xfrm rot="5400000">
            <a:off x="-1539875" y="115252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defRPr/>
            </a:pPr>
            <a:endParaRPr lang="zh-CN" altLang="en-US" b="0">
              <a:latin typeface="Arial" charset="0"/>
              <a:ea typeface="宋体" charset="-122"/>
            </a:endParaRP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ltGray">
          <a:xfrm rot="5400000" flipH="1">
            <a:off x="-1134268" y="158829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defRPr/>
            </a:pPr>
            <a:endParaRPr lang="zh-CN" altLang="en-US" b="0">
              <a:latin typeface="Arial" charset="0"/>
              <a:ea typeface="宋体" charset="-122"/>
            </a:endParaRPr>
          </a:p>
        </p:txBody>
      </p:sp>
      <p:sp>
        <p:nvSpPr>
          <p:cNvPr id="12293" name="AutoShape 8"/>
          <p:cNvSpPr>
            <a:spLocks noChangeArrowheads="1"/>
          </p:cNvSpPr>
          <p:nvPr/>
        </p:nvSpPr>
        <p:spPr bwMode="gray">
          <a:xfrm>
            <a:off x="3321050" y="3063875"/>
            <a:ext cx="43465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400">
              <a:solidFill>
                <a:schemeClr val="tx2"/>
              </a:solidFill>
              <a:ea typeface="华文细黑" pitchFamily="2" charset="-122"/>
            </a:endParaRPr>
          </a:p>
        </p:txBody>
      </p:sp>
      <p:sp>
        <p:nvSpPr>
          <p:cNvPr id="12294" name="AutoShape 9"/>
          <p:cNvSpPr>
            <a:spLocks noChangeArrowheads="1"/>
          </p:cNvSpPr>
          <p:nvPr/>
        </p:nvSpPr>
        <p:spPr bwMode="gray">
          <a:xfrm>
            <a:off x="3148013" y="1912938"/>
            <a:ext cx="49530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400">
              <a:solidFill>
                <a:schemeClr val="tx2"/>
              </a:solidFill>
              <a:ea typeface="华文细黑" pitchFamily="2" charset="-122"/>
            </a:endParaRPr>
          </a:p>
        </p:txBody>
      </p:sp>
      <p:grpSp>
        <p:nvGrpSpPr>
          <p:cNvPr id="12295" name="Group 18"/>
          <p:cNvGrpSpPr>
            <a:grpSpLocks/>
          </p:cNvGrpSpPr>
          <p:nvPr/>
        </p:nvGrpSpPr>
        <p:grpSpPr bwMode="auto">
          <a:xfrm>
            <a:off x="2843213" y="2019300"/>
            <a:ext cx="381000" cy="381000"/>
            <a:chOff x="2078" y="1680"/>
            <a:chExt cx="1615" cy="1615"/>
          </a:xfrm>
        </p:grpSpPr>
        <p:sp>
          <p:nvSpPr>
            <p:cNvPr id="12323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2326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7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2328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296" name="Group 25"/>
          <p:cNvGrpSpPr>
            <a:grpSpLocks/>
          </p:cNvGrpSpPr>
          <p:nvPr/>
        </p:nvGrpSpPr>
        <p:grpSpPr bwMode="auto">
          <a:xfrm>
            <a:off x="3016250" y="3140075"/>
            <a:ext cx="381000" cy="381000"/>
            <a:chOff x="2078" y="1680"/>
            <a:chExt cx="1615" cy="1615"/>
          </a:xfrm>
        </p:grpSpPr>
        <p:sp>
          <p:nvSpPr>
            <p:cNvPr id="12317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8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2320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2322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297" name="AutoShape 48"/>
          <p:cNvSpPr>
            <a:spLocks noChangeArrowheads="1"/>
          </p:cNvSpPr>
          <p:nvPr/>
        </p:nvSpPr>
        <p:spPr bwMode="gray">
          <a:xfrm>
            <a:off x="2500313" y="5143500"/>
            <a:ext cx="44481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400">
              <a:solidFill>
                <a:schemeClr val="tx2"/>
              </a:solidFill>
              <a:ea typeface="华文细黑" pitchFamily="2" charset="-122"/>
            </a:endParaRPr>
          </a:p>
        </p:txBody>
      </p:sp>
      <p:grpSp>
        <p:nvGrpSpPr>
          <p:cNvPr id="12298" name="Group 49"/>
          <p:cNvGrpSpPr>
            <a:grpSpLocks/>
          </p:cNvGrpSpPr>
          <p:nvPr/>
        </p:nvGrpSpPr>
        <p:grpSpPr bwMode="auto">
          <a:xfrm>
            <a:off x="2201863" y="5192713"/>
            <a:ext cx="355600" cy="381000"/>
            <a:chOff x="2078" y="1680"/>
            <a:chExt cx="1615" cy="1615"/>
          </a:xfrm>
        </p:grpSpPr>
        <p:sp>
          <p:nvSpPr>
            <p:cNvPr id="12311" name="Oval 5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Oval 5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6" name="Oval 52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2314" name="Oval 5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98" name="Oval 54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2316" name="Oval 5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299" name="AutoShape 48"/>
          <p:cNvSpPr>
            <a:spLocks noChangeArrowheads="1"/>
          </p:cNvSpPr>
          <p:nvPr/>
        </p:nvSpPr>
        <p:spPr bwMode="gray">
          <a:xfrm>
            <a:off x="3143250" y="4143375"/>
            <a:ext cx="4165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400">
              <a:solidFill>
                <a:schemeClr val="tx2"/>
              </a:solidFill>
              <a:ea typeface="华文细黑" pitchFamily="2" charset="-122"/>
            </a:endParaRPr>
          </a:p>
        </p:txBody>
      </p:sp>
      <p:grpSp>
        <p:nvGrpSpPr>
          <p:cNvPr id="12300" name="Group 49"/>
          <p:cNvGrpSpPr>
            <a:grpSpLocks/>
          </p:cNvGrpSpPr>
          <p:nvPr/>
        </p:nvGrpSpPr>
        <p:grpSpPr bwMode="auto">
          <a:xfrm>
            <a:off x="2844800" y="4192588"/>
            <a:ext cx="355600" cy="381000"/>
            <a:chOff x="2078" y="1680"/>
            <a:chExt cx="1615" cy="1615"/>
          </a:xfrm>
        </p:grpSpPr>
        <p:sp>
          <p:nvSpPr>
            <p:cNvPr id="31" name="Oval 5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Oval 51"/>
            <p:cNvSpPr>
              <a:spLocks noChangeArrowheads="1"/>
            </p:cNvSpPr>
            <p:nvPr/>
          </p:nvSpPr>
          <p:spPr bwMode="gray">
            <a:xfrm>
              <a:off x="2172" y="1774"/>
              <a:ext cx="1428" cy="14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52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" name="Oval 53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Oval 54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6" name="Oval 55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47864" y="1897668"/>
            <a:ext cx="465307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概要描述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888" y="3049796"/>
            <a:ext cx="198861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具体内容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4129916"/>
            <a:ext cx="324036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常见问题及应用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21481" y="5138028"/>
            <a:ext cx="3938751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新技术及展望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常见问题及应用</a:t>
            </a:r>
          </a:p>
        </p:txBody>
      </p:sp>
      <p:sp>
        <p:nvSpPr>
          <p:cNvPr id="10243" name="竖排文字占位符 1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1063625"/>
            <a:ext cx="82296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b="1" dirty="0" smtClean="0">
                <a:solidFill>
                  <a:srgbClr val="3F5A8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获取浏览器及屏幕高宽度</a:t>
            </a:r>
            <a:endParaRPr lang="en-US" altLang="zh-CN" sz="1800" b="1" dirty="0" smtClean="0">
              <a:solidFill>
                <a:srgbClr val="3F5A8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60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   网页可见区域宽：</a:t>
            </a:r>
            <a: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document.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documentElement.clientWidth</a:t>
            </a:r>
            <a:r>
              <a:rPr lang="en-US" altLang="zh-CN" sz="1600" dirty="0" smtClean="0">
                <a:ea typeface="宋体" pitchFamily="2" charset="-122"/>
              </a:rPr>
              <a:t> </a:t>
            </a:r>
            <a:br>
              <a:rPr lang="en-US" altLang="zh-CN" sz="1600" dirty="0" smtClean="0">
                <a:ea typeface="宋体" pitchFamily="2" charset="-122"/>
              </a:rPr>
            </a:br>
            <a:r>
              <a:rPr lang="zh-CN" altLang="en-US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网页可见区域高：</a:t>
            </a:r>
            <a: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document. documentElement.clientHeight </a:t>
            </a:r>
            <a:r>
              <a:rPr lang="en-US" altLang="zh-CN" sz="1600" dirty="0" smtClean="0">
                <a:ea typeface="宋体" pitchFamily="2" charset="-122"/>
              </a:rPr>
              <a:t/>
            </a:r>
            <a:br>
              <a:rPr lang="en-US" altLang="zh-CN" sz="1600" dirty="0" smtClean="0">
                <a:ea typeface="宋体" pitchFamily="2" charset="-122"/>
              </a:rPr>
            </a:br>
            <a:r>
              <a:rPr lang="zh-CN" altLang="en-US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网页可见区域宽：</a:t>
            </a:r>
            <a: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document.body.offsetWidth (</a:t>
            </a:r>
            <a:r>
              <a:rPr lang="zh-CN" altLang="en-US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包括边线的宽</a:t>
            </a:r>
            <a: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1600" dirty="0" smtClean="0">
                <a:ea typeface="宋体" pitchFamily="2" charset="-122"/>
              </a:rPr>
              <a:t> </a:t>
            </a:r>
            <a:r>
              <a:rPr lang="zh-CN" altLang="en-US" sz="1600" dirty="0" smtClean="0">
                <a:ea typeface="宋体" pitchFamily="2" charset="-122"/>
              </a:rPr>
              <a:t/>
            </a:r>
            <a:br>
              <a:rPr lang="zh-CN" altLang="en-US" sz="1600" dirty="0" smtClean="0">
                <a:ea typeface="宋体" pitchFamily="2" charset="-122"/>
              </a:rPr>
            </a:br>
            <a:r>
              <a:rPr lang="zh-CN" altLang="en-US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网页可见区域高：</a:t>
            </a:r>
            <a: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document.body.offsetHeight (</a:t>
            </a:r>
            <a:r>
              <a:rPr lang="zh-CN" altLang="en-US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包括边线的宽</a:t>
            </a:r>
            <a: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) </a:t>
            </a:r>
            <a:r>
              <a:rPr lang="zh-CN" altLang="en-US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网页正文全文宽：</a:t>
            </a:r>
            <a: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document.body.scrollWidth </a:t>
            </a:r>
            <a:b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网页正文全文高：</a:t>
            </a:r>
            <a: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document.body.scrollHeight </a:t>
            </a:r>
            <a:b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网页被卷去的高：</a:t>
            </a:r>
            <a: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document.body.scrollTop </a:t>
            </a:r>
            <a:b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网页被卷去的左：</a:t>
            </a:r>
            <a: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document.body.scrollLeft </a:t>
            </a:r>
            <a:b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网页正文部分上：</a:t>
            </a:r>
            <a: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window.screenTop </a:t>
            </a:r>
            <a:b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网页正文部分左：</a:t>
            </a:r>
            <a: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window.screenLeft </a:t>
            </a:r>
            <a:b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屏幕分辨率的高：</a:t>
            </a:r>
            <a: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window.screen.height </a:t>
            </a:r>
            <a:b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屏幕分辨率的宽：</a:t>
            </a:r>
            <a: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window.screen.width </a:t>
            </a:r>
            <a:b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屏幕可用工作区高度：</a:t>
            </a:r>
            <a: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window.screen.availHeight </a:t>
            </a:r>
            <a:b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屏幕可用工作区宽度：</a:t>
            </a:r>
            <a:r>
              <a:rPr lang="en-US" altLang="zh-CN" sz="1600" dirty="0" smtClean="0">
                <a:solidFill>
                  <a:srgbClr val="3F5A87"/>
                </a:solidFill>
                <a:latin typeface="微软雅黑" pitchFamily="34" charset="-122"/>
                <a:ea typeface="微软雅黑" pitchFamily="34" charset="-122"/>
              </a:rPr>
              <a:t>window.screen.availWidth</a:t>
            </a:r>
          </a:p>
        </p:txBody>
      </p:sp>
      <p:sp>
        <p:nvSpPr>
          <p:cNvPr id="3072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常见问题及应用</a:t>
            </a:r>
          </a:p>
        </p:txBody>
      </p:sp>
      <p:sp>
        <p:nvSpPr>
          <p:cNvPr id="10243" name="竖排文字占位符 1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1125538"/>
            <a:ext cx="822960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盒子模型</a:t>
            </a:r>
            <a:endParaRPr lang="en-US" altLang="zh-CN" sz="18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133600"/>
            <a:ext cx="51244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550" y="5202238"/>
            <a:ext cx="7200900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400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1400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：在</a:t>
            </a:r>
            <a:r>
              <a:rPr lang="en-US" altLang="zh-CN" sz="1400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w3c</a:t>
            </a:r>
            <a:r>
              <a:rPr lang="zh-CN" altLang="en-US" sz="1400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标准下，</a:t>
            </a:r>
            <a:r>
              <a:rPr lang="en-US" altLang="zh-CN" sz="1400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width </a:t>
            </a:r>
            <a:r>
              <a:rPr lang="zh-CN" altLang="en-US" sz="1400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sz="1400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仅仅是对</a:t>
            </a:r>
            <a:r>
              <a:rPr lang="en-US" altLang="zh-CN" sz="1400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1400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部分设置，实际在各大浏览器中，定义都是不一致的；如在</a:t>
            </a:r>
            <a:r>
              <a:rPr lang="en-US" altLang="zh-CN" sz="1400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IE6</a:t>
            </a:r>
            <a:r>
              <a:rPr lang="zh-CN" altLang="en-US" sz="1400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1400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1400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sz="1400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400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content+padding</a:t>
            </a:r>
            <a:r>
              <a:rPr lang="zh-CN" altLang="en-US" sz="1400" b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之和。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常见问题及应用</a:t>
            </a:r>
          </a:p>
        </p:txBody>
      </p:sp>
      <p:sp>
        <p:nvSpPr>
          <p:cNvPr id="10243" name="竖排文字占位符 1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1125538"/>
            <a:ext cx="822960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css hack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css hack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，即针对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不同的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览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器写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样式的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程。</a:t>
            </a: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‘\9’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:“border:1px </a:t>
            </a: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\9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;”.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“\9”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以区别所有</a:t>
            </a: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‘\0’IE8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识别，</a:t>
            </a: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IE6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IE7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能；</a:t>
            </a: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‘*’ 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IE6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IE7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可以识别</a:t>
            </a: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.IE8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不能；</a:t>
            </a:r>
            <a:endParaRPr lang="en-US" altLang="zh-CN" sz="1600" kern="12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600" b="1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1600" b="1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b="1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 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IE6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可以识别</a:t>
            </a: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“_”,IE7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IE8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kern="12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63562" lvl="3" indent="0">
              <a:lnSpc>
                <a:spcPct val="150000"/>
              </a:lnSpc>
              <a:buFontTx/>
              <a:buNone/>
              <a:defRPr/>
            </a:pPr>
            <a:endParaRPr lang="en-US" altLang="zh-CN" sz="1600" kern="12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63562" lvl="3" indent="0">
              <a:lnSpc>
                <a:spcPct val="150000"/>
              </a:lnSpc>
              <a:buFontTx/>
              <a:buNone/>
              <a:defRPr/>
            </a:pP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order: 1px solid #000;            </a:t>
            </a:r>
            <a:r>
              <a:rPr lang="en-US" altLang="zh-CN" sz="1600" kern="1200" dirty="0">
                <a:solidFill>
                  <a:srgbClr val="71C646"/>
                </a:solidFill>
                <a:latin typeface="微软雅黑" pitchFamily="34" charset="-122"/>
                <a:ea typeface="微软雅黑" pitchFamily="34" charset="-122"/>
              </a:rPr>
              <a:t>/*Firefox</a:t>
            </a:r>
            <a:r>
              <a:rPr lang="zh-CN" altLang="en-US" sz="1600" kern="1200" dirty="0">
                <a:solidFill>
                  <a:srgbClr val="71C646"/>
                </a:solidFill>
                <a:latin typeface="微软雅黑" pitchFamily="34" charset="-122"/>
                <a:ea typeface="微软雅黑" pitchFamily="34" charset="-122"/>
              </a:rPr>
              <a:t>及所有浏览器</a:t>
            </a:r>
            <a:r>
              <a:rPr lang="en-US" altLang="zh-CN" sz="1600" kern="1200" dirty="0">
                <a:solidFill>
                  <a:srgbClr val="71C646"/>
                </a:solidFill>
                <a:latin typeface="微软雅黑" pitchFamily="34" charset="-122"/>
                <a:ea typeface="微软雅黑" pitchFamily="34" charset="-122"/>
              </a:rPr>
              <a:t>*/</a:t>
            </a:r>
          </a:p>
          <a:p>
            <a:pPr marL="563562" lvl="3" indent="0">
              <a:lnSpc>
                <a:spcPct val="150000"/>
              </a:lnSpc>
              <a:buFontTx/>
              <a:buNone/>
              <a:defRPr/>
            </a:pP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order: </a:t>
            </a: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1px solid #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000\0;         </a:t>
            </a:r>
            <a:r>
              <a:rPr lang="en-US" altLang="zh-CN" sz="1600" kern="1200" dirty="0">
                <a:solidFill>
                  <a:srgbClr val="71C646"/>
                </a:solidFill>
                <a:latin typeface="微软雅黑" pitchFamily="34" charset="-122"/>
                <a:ea typeface="微软雅黑" pitchFamily="34" charset="-122"/>
              </a:rPr>
              <a:t>/*IE8*/</a:t>
            </a:r>
          </a:p>
          <a:p>
            <a:pPr marL="563562" lvl="3" indent="0">
              <a:lnSpc>
                <a:spcPct val="150000"/>
              </a:lnSpc>
              <a:buFontTx/>
              <a:buNone/>
              <a:defRPr/>
            </a:pP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*border</a:t>
            </a: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 1px solid #000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;           </a:t>
            </a:r>
            <a:r>
              <a:rPr lang="en-US" altLang="zh-CN" sz="1600" kern="1200" dirty="0">
                <a:solidFill>
                  <a:srgbClr val="71C646"/>
                </a:solidFill>
                <a:latin typeface="微软雅黑" pitchFamily="34" charset="-122"/>
                <a:ea typeface="微软雅黑" pitchFamily="34" charset="-122"/>
              </a:rPr>
              <a:t>/*IE7*/</a:t>
            </a:r>
          </a:p>
          <a:p>
            <a:pPr marL="563562" lvl="3" indent="0">
              <a:lnSpc>
                <a:spcPct val="150000"/>
              </a:lnSpc>
              <a:buFontTx/>
              <a:buNone/>
              <a:defRPr/>
            </a:pP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_border</a:t>
            </a: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 1px solid #000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;           </a:t>
            </a:r>
            <a:r>
              <a:rPr lang="en-US" altLang="zh-CN" sz="1600" kern="1200" dirty="0" smtClean="0">
                <a:solidFill>
                  <a:srgbClr val="71C646"/>
                </a:solidFill>
                <a:latin typeface="微软雅黑" pitchFamily="34" charset="-122"/>
                <a:ea typeface="微软雅黑" pitchFamily="34" charset="-122"/>
              </a:rPr>
              <a:t>/*IE6*/</a:t>
            </a:r>
          </a:p>
        </p:txBody>
      </p:sp>
      <p:sp>
        <p:nvSpPr>
          <p:cNvPr id="3277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常见问题及应用</a:t>
            </a:r>
          </a:p>
        </p:txBody>
      </p:sp>
      <p:sp>
        <p:nvSpPr>
          <p:cNvPr id="10243" name="竖排文字占位符 1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981075"/>
            <a:ext cx="82296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相对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绝对（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relative/absolute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）定位？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14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relative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是“绝对相对”定位，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他是参照父级的原始点为原始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点，无父级节点则以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body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为原始点。</a:t>
            </a: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absolute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是一个善良的有个性的，我行我素、喜欢凌驾一切之上的魔鬼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kern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1600" kern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：当</a:t>
            </a:r>
            <a:r>
              <a:rPr lang="en-US" altLang="zh-CN" sz="1600" kern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absolute</a:t>
            </a:r>
            <a:r>
              <a:rPr lang="zh-CN" altLang="en-US" sz="1600" kern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父级对象有</a:t>
            </a:r>
            <a:r>
              <a:rPr lang="en-US" altLang="zh-CN" sz="1600" kern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relative</a:t>
            </a:r>
            <a:r>
              <a:rPr lang="zh-CN" altLang="en-US" sz="1600" kern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属性定义时，则</a:t>
            </a:r>
            <a:r>
              <a:rPr lang="en-US" altLang="zh-CN" sz="1600" kern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absolute</a:t>
            </a:r>
            <a:r>
              <a:rPr lang="zh-CN" altLang="en-US" sz="1600" kern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1600" kern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relative</a:t>
            </a:r>
            <a:r>
              <a:rPr lang="zh-CN" altLang="en-US" sz="1600" kern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为原始点进行绝对定位。</a:t>
            </a:r>
            <a:endParaRPr lang="en-US" altLang="zh-CN" sz="1600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sz="1400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14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endParaRPr lang="en-US" altLang="zh-CN" sz="1400" kern="12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357563"/>
            <a:ext cx="3624262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常见问题及应用</a:t>
            </a:r>
          </a:p>
        </p:txBody>
      </p:sp>
      <p:sp>
        <p:nvSpPr>
          <p:cNvPr id="10243" name="竖排文字占位符 1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1350963"/>
            <a:ext cx="8229600" cy="45259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伪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hover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的应用？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CN" sz="18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:hover </a:t>
            </a:r>
            <a:r>
              <a:rPr lang="zh-CN" altLang="en-US" sz="18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是我们在 </a:t>
            </a:r>
            <a:r>
              <a:rPr lang="en-US" altLang="zh-CN" sz="18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sz="18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设计中最常运用的伪类之</a:t>
            </a:r>
            <a:r>
              <a:rPr lang="zh-CN" altLang="en-US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endParaRPr lang="en-US" altLang="zh-CN" sz="18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altLang="zh-CN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IE6</a:t>
            </a:r>
            <a:r>
              <a:rPr lang="zh-CN" altLang="en-US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不支持：</a:t>
            </a:r>
            <a:r>
              <a:rPr lang="en-US" altLang="zh-CN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hover</a:t>
            </a:r>
            <a:r>
              <a:rPr lang="zh-CN" altLang="en-US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伪类的支持，可以使用</a:t>
            </a:r>
            <a:r>
              <a:rPr lang="en-US" altLang="zh-CN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标签的：</a:t>
            </a:r>
            <a:r>
              <a:rPr lang="en-US" altLang="zh-CN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hover</a:t>
            </a:r>
            <a:r>
              <a:rPr lang="zh-CN" altLang="en-US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伪类进行效果实现</a:t>
            </a:r>
            <a:endParaRPr lang="en-US" altLang="zh-CN" sz="18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18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以只用 </a:t>
            </a:r>
            <a:r>
              <a:rPr lang="en-US" altLang="zh-CN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脚本对“</a:t>
            </a:r>
            <a:r>
              <a:rPr lang="en-US" altLang="zh-CN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mouseover</a:t>
            </a:r>
            <a:r>
              <a:rPr lang="zh-CN" altLang="en-US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”及“</a:t>
            </a:r>
            <a:r>
              <a:rPr lang="en-US" altLang="zh-CN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mouseout</a:t>
            </a:r>
            <a:r>
              <a:rPr lang="zh-CN" altLang="en-US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”事件进行功能实现</a:t>
            </a:r>
            <a:endParaRPr lang="en-US" altLang="zh-CN" sz="18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18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以使用第三方</a:t>
            </a:r>
            <a:r>
              <a:rPr lang="en-US" altLang="zh-CN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htc</a:t>
            </a:r>
            <a:r>
              <a:rPr lang="zh-CN" altLang="en-US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脚本文件对：</a:t>
            </a:r>
            <a:r>
              <a:rPr lang="en-US" altLang="zh-CN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hover</a:t>
            </a:r>
            <a:r>
              <a:rPr lang="zh-CN" altLang="en-US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的模拟实现</a:t>
            </a:r>
            <a:endParaRPr lang="en-US" altLang="zh-CN" sz="1800" kern="12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sz="1400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14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endParaRPr lang="en-US" altLang="zh-CN" sz="1400" kern="12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常见问题及应用</a:t>
            </a:r>
          </a:p>
        </p:txBody>
      </p:sp>
      <p:sp>
        <p:nvSpPr>
          <p:cNvPr id="10243" name="竖排文字占位符 1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1063625"/>
            <a:ext cx="82296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如何阻止事件冒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泡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18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什么是事件冒</a:t>
            </a:r>
            <a:r>
              <a:rPr lang="zh-CN" altLang="en-US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泡</a:t>
            </a:r>
            <a:endParaRPr lang="en-US" altLang="zh-CN" sz="1800" kern="12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92087" lvl="1" indent="0">
              <a:spcBef>
                <a:spcPts val="1200"/>
              </a:spcBef>
              <a:buNone/>
              <a:defRPr/>
            </a:pP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一个元素上的事件被触发的时候，比如说鼠标点击了一个按钮，同样的事件将会在那个元素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的所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有祖先元素中被触发。这一过程被称为事件冒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泡。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18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不是所有的事件都能冒</a:t>
            </a:r>
            <a:r>
              <a:rPr lang="zh-CN" altLang="en-US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泡</a:t>
            </a:r>
            <a:endParaRPr lang="en-US" altLang="zh-CN" sz="18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92087" lvl="1" indent="0">
              <a:spcBef>
                <a:spcPts val="1200"/>
              </a:spcBef>
              <a:buNone/>
              <a:defRPr/>
            </a:pP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聚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焦事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(onfocus)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失焦事件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(onblur)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、加载完毕事件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(onload)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、关闭页面事件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(onunload)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不进行冒泡事件。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18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阻止事件冒</a:t>
            </a:r>
            <a:r>
              <a:rPr lang="zh-CN" altLang="en-US" sz="18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泡</a:t>
            </a:r>
            <a:endParaRPr lang="en-US" altLang="zh-CN" sz="18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92087" lvl="1" indent="0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FF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浏览器内阻止冒泡行为是不同的。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cancelBubble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FF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stopPropation()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584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常见问题及应用</a:t>
            </a:r>
          </a:p>
        </p:txBody>
      </p:sp>
      <p:sp>
        <p:nvSpPr>
          <p:cNvPr id="10243" name="竖排文字占位符 1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1135063"/>
            <a:ext cx="8229600" cy="45259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由拖拽效果引发的性能优化？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拖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拽原理实际是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以“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mousedown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”，“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mousemove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”，“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mouseup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”三大事件完成整个操作过程。</a:t>
            </a: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资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源消耗在于“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mousemove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”事件在无时无刻的触发，从而导致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的使用率升高。</a:t>
            </a: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因此以“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mousemove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”执行频繁为突破口，进行有效控制，从而达到每隔一段时间去触发执行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’move’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件。</a:t>
            </a: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用“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setTimeout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”事件，可以让“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mousemove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”事件暂时“闭嘴”。</a:t>
            </a: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92087" lvl="1" indent="0">
              <a:lnSpc>
                <a:spcPct val="15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zh-CN" sz="1600" kern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1600" kern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：其实在</a:t>
            </a:r>
            <a:r>
              <a:rPr lang="en-US" altLang="zh-CN" sz="1600" kern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600" kern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脚本性能优化中，只要找寻到关键的突破口，往往只需使用少量的代码达到优越的效果。这也是为何网络上优秀的代码总是那么“精简、有效”。</a:t>
            </a:r>
            <a:endParaRPr lang="en-US" altLang="zh-CN" sz="1600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sz="1400" kern="12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sz="1400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常见问题及应用</a:t>
            </a:r>
          </a:p>
        </p:txBody>
      </p:sp>
      <p:sp>
        <p:nvSpPr>
          <p:cNvPr id="10243" name="竖排文字占位符 1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1350963"/>
            <a:ext cx="8229600" cy="45259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高性能网站需避免的几项错误？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应该避免太多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求</a:t>
            </a: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让客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户端最低限度处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理，增加服务器压力</a:t>
            </a:r>
            <a:endParaRPr lang="zh-CN" altLang="en-US" sz="1600" kern="12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低效并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行请求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数，例如异步加载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脚本，减少默认脚本阻塞</a:t>
            </a: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该多使用浏览器缓存或本地缓存</a:t>
            </a: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多使用第三方插件，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好使用以异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步实现并高性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能代码的插件，避免拖累页面交互</a:t>
            </a: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避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免太多的字节数，进行有效压缩，例如分页，图像优化，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1600" kern="12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脚本放置于代码底部</a:t>
            </a: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92087" lvl="1" indent="0">
              <a:lnSpc>
                <a:spcPct val="150000"/>
              </a:lnSpc>
              <a:buFontTx/>
              <a:buNone/>
              <a:defRPr/>
            </a:pPr>
            <a:endParaRPr lang="en-US" altLang="zh-CN" sz="1400" kern="12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sz="1400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14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endParaRPr lang="en-US" altLang="zh-CN" sz="1400" kern="12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2"/>
          <p:cNvSpPr>
            <a:spLocks noChangeArrowheads="1"/>
          </p:cNvSpPr>
          <p:nvPr/>
        </p:nvSpPr>
        <p:spPr bwMode="auto">
          <a:xfrm>
            <a:off x="0" y="9525"/>
            <a:ext cx="9144000" cy="6848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zh-CN" altLang="en-US" b="0">
              <a:solidFill>
                <a:srgbClr val="000000"/>
              </a:solidFill>
              <a:latin typeface="Eras Bold ITC"/>
            </a:endParaRPr>
          </a:p>
        </p:txBody>
      </p:sp>
      <p:sp>
        <p:nvSpPr>
          <p:cNvPr id="38915" name="矩形 6"/>
          <p:cNvSpPr>
            <a:spLocks noChangeArrowheads="1"/>
          </p:cNvSpPr>
          <p:nvPr/>
        </p:nvSpPr>
        <p:spPr bwMode="auto">
          <a:xfrm>
            <a:off x="0" y="1981200"/>
            <a:ext cx="9144000" cy="1435100"/>
          </a:xfrm>
          <a:prstGeom prst="rect">
            <a:avLst/>
          </a:prstGeom>
          <a:solidFill>
            <a:srgbClr val="0092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zh-CN" altLang="en-US" sz="2000" b="0">
              <a:solidFill>
                <a:srgbClr val="000000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38916" name="Picture 2" descr="E:\武大吉奥\源文件\VIS\VIS201008基础部分\01.标志\标志 反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2058988"/>
            <a:ext cx="17129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7" name="组合 9"/>
          <p:cNvGrpSpPr>
            <a:grpSpLocks/>
          </p:cNvGrpSpPr>
          <p:nvPr/>
        </p:nvGrpSpPr>
        <p:grpSpPr bwMode="auto">
          <a:xfrm>
            <a:off x="2300288" y="2157413"/>
            <a:ext cx="4503737" cy="1176337"/>
            <a:chOff x="2300678" y="2157526"/>
            <a:chExt cx="4503560" cy="1176273"/>
          </a:xfrm>
        </p:grpSpPr>
        <p:sp>
          <p:nvSpPr>
            <p:cNvPr id="6" name="矩形 5"/>
            <p:cNvSpPr/>
            <p:nvPr/>
          </p:nvSpPr>
          <p:spPr>
            <a:xfrm>
              <a:off x="2300678" y="2549617"/>
              <a:ext cx="4503560" cy="784182"/>
            </a:xfrm>
            <a:prstGeom prst="rect">
              <a:avLst/>
            </a:prstGeom>
            <a:effectLst>
              <a:outerShdw blurRad="152400" algn="tl" rotWithShape="0">
                <a:prstClr val="black"/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4500" b="0" dirty="0">
                  <a:solidFill>
                    <a:prstClr val="white"/>
                  </a:solidFill>
                  <a:latin typeface="方正大黑简体" pitchFamily="2" charset="-122"/>
                  <a:ea typeface="方正大黑简体" pitchFamily="2" charset="-122"/>
                </a:rPr>
                <a:t>Web</a:t>
              </a:r>
              <a:r>
                <a:rPr lang="zh-CN" altLang="en-US" sz="4500" b="0" dirty="0">
                  <a:solidFill>
                    <a:prstClr val="white"/>
                  </a:solidFill>
                  <a:latin typeface="方正大黑简体" pitchFamily="2" charset="-122"/>
                  <a:ea typeface="方正大黑简体" pitchFamily="2" charset="-122"/>
                </a:rPr>
                <a:t>技术展望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0084" y="2157526"/>
              <a:ext cx="3989230" cy="338119"/>
            </a:xfrm>
            <a:prstGeom prst="rect">
              <a:avLst/>
            </a:prstGeom>
            <a:effectLst>
              <a:outerShdw blurRad="1016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1600" kern="800" spc="1000" dirty="0">
                  <a:solidFill>
                    <a:prstClr val="white"/>
                  </a:solidFill>
                  <a:latin typeface="方正中倩简体" pitchFamily="65" charset="-122"/>
                  <a:ea typeface="方正中倩简体" pitchFamily="65" charset="-122"/>
                </a:rPr>
                <a:t>Web</a:t>
              </a:r>
              <a:r>
                <a:rPr lang="zh-CN" altLang="en-US" sz="1600" kern="800" spc="1000" dirty="0">
                  <a:solidFill>
                    <a:prstClr val="white"/>
                  </a:solidFill>
                  <a:latin typeface="方正中倩简体" pitchFamily="65" charset="-122"/>
                  <a:ea typeface="方正中倩简体" pitchFamily="65" charset="-122"/>
                </a:rPr>
                <a:t>前端技术分享交流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Web</a:t>
            </a:r>
            <a:r>
              <a:rPr lang="zh-CN" altLang="en-US" smtClean="0">
                <a:solidFill>
                  <a:schemeClr val="bg1"/>
                </a:solidFill>
              </a:rPr>
              <a:t>技术展望</a:t>
            </a:r>
          </a:p>
        </p:txBody>
      </p:sp>
      <p:sp>
        <p:nvSpPr>
          <p:cNvPr id="10243" name="竖排文字占位符 1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981075"/>
            <a:ext cx="8229600" cy="4968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Html5+CSS3.0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的新特性（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hlinkClick r:id="rId3"/>
              </a:rPr>
              <a:t>http://www.mhtml5.com/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图像：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Canves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画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布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通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，用户将可以动态的生成各种图形图像，图表以及动画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理定位：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Geolocation API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主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要特点在于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1</a:t>
            </a: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方接口来获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取用户地理信息位置，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  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WIFI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等方式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2</a:t>
            </a:r>
            <a:r>
              <a:rPr lang="en-US" altLang="zh-CN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6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用户可以随时开启和关闭，在被程序调用时也会首先征得用户同意，保证了用户的隐私</a:t>
            </a:r>
            <a:r>
              <a:rPr lang="zh-CN" altLang="en-US" sz="16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文字投影：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边框圆角、投影、背景：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border-radius, box-shadow, 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border-image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多背景：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multiple backgrounds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sz="16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sz="1600" kern="12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4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2"/>
          <p:cNvSpPr>
            <a:spLocks noChangeArrowheads="1"/>
          </p:cNvSpPr>
          <p:nvPr/>
        </p:nvSpPr>
        <p:spPr bwMode="auto">
          <a:xfrm>
            <a:off x="0" y="9525"/>
            <a:ext cx="9144000" cy="6848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zh-CN" altLang="en-US" b="0">
              <a:solidFill>
                <a:srgbClr val="000000"/>
              </a:solidFill>
              <a:latin typeface="Eras Bold ITC"/>
            </a:endParaRPr>
          </a:p>
        </p:txBody>
      </p:sp>
      <p:sp>
        <p:nvSpPr>
          <p:cNvPr id="13315" name="矩形 6"/>
          <p:cNvSpPr>
            <a:spLocks noChangeArrowheads="1"/>
          </p:cNvSpPr>
          <p:nvPr/>
        </p:nvSpPr>
        <p:spPr bwMode="auto">
          <a:xfrm>
            <a:off x="0" y="1981200"/>
            <a:ext cx="9144000" cy="1435100"/>
          </a:xfrm>
          <a:prstGeom prst="rect">
            <a:avLst/>
          </a:prstGeom>
          <a:solidFill>
            <a:srgbClr val="0092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zh-CN" altLang="en-US" sz="2000" b="0">
              <a:solidFill>
                <a:srgbClr val="000000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13316" name="Picture 2" descr="E:\武大吉奥\源文件\VIS\VIS201008基础部分\01.标志\标志 反白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2058988"/>
            <a:ext cx="17129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7" name="组合 9"/>
          <p:cNvGrpSpPr>
            <a:grpSpLocks/>
          </p:cNvGrpSpPr>
          <p:nvPr/>
        </p:nvGrpSpPr>
        <p:grpSpPr bwMode="auto">
          <a:xfrm>
            <a:off x="2779713" y="2157413"/>
            <a:ext cx="3989387" cy="1177925"/>
            <a:chOff x="2780506" y="2157526"/>
            <a:chExt cx="3988594" cy="1177254"/>
          </a:xfrm>
        </p:grpSpPr>
        <p:sp>
          <p:nvSpPr>
            <p:cNvPr id="6" name="矩形 5"/>
            <p:cNvSpPr/>
            <p:nvPr/>
          </p:nvSpPr>
          <p:spPr>
            <a:xfrm>
              <a:off x="3164605" y="2549415"/>
              <a:ext cx="2690277" cy="785365"/>
            </a:xfrm>
            <a:prstGeom prst="rect">
              <a:avLst/>
            </a:prstGeom>
            <a:effectLst>
              <a:outerShdw blurRad="152400" algn="tl" rotWithShape="0">
                <a:prstClr val="black"/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4500" b="0" dirty="0">
                  <a:solidFill>
                    <a:prstClr val="white"/>
                  </a:solidFill>
                  <a:latin typeface="方正大黑简体" pitchFamily="2" charset="-122"/>
                  <a:ea typeface="方正大黑简体" pitchFamily="2" charset="-122"/>
                </a:rPr>
                <a:t>概要描述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0506" y="2157526"/>
              <a:ext cx="3988594" cy="337944"/>
            </a:xfrm>
            <a:prstGeom prst="rect">
              <a:avLst/>
            </a:prstGeom>
            <a:effectLst>
              <a:outerShdw blurRad="1016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1600" kern="800" spc="1000" dirty="0">
                  <a:solidFill>
                    <a:prstClr val="white"/>
                  </a:solidFill>
                  <a:latin typeface="方正中倩简体" pitchFamily="65" charset="-122"/>
                  <a:ea typeface="方正中倩简体" pitchFamily="65" charset="-122"/>
                </a:rPr>
                <a:t>Web</a:t>
              </a:r>
              <a:r>
                <a:rPr lang="zh-CN" altLang="en-US" sz="1600" kern="800" spc="1000" dirty="0">
                  <a:solidFill>
                    <a:prstClr val="white"/>
                  </a:solidFill>
                  <a:latin typeface="方正中倩简体" pitchFamily="65" charset="-122"/>
                  <a:ea typeface="方正中倩简体" pitchFamily="65" charset="-122"/>
                </a:rPr>
                <a:t>前端技术分享交流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ChangeArrowheads="1"/>
          </p:cNvSpPr>
          <p:nvPr/>
        </p:nvSpPr>
        <p:spPr bwMode="auto">
          <a:xfrm>
            <a:off x="3216275" y="3213100"/>
            <a:ext cx="257016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Ctr="1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>
                <a:solidFill>
                  <a:srgbClr val="00415A"/>
                </a:solidFill>
                <a:ea typeface="华文中宋" pitchFamily="2" charset="-122"/>
              </a:rPr>
              <a:t>谢	谢！</a:t>
            </a:r>
            <a:endParaRPr lang="en-US" altLang="zh-CN" sz="4000">
              <a:solidFill>
                <a:srgbClr val="00415A"/>
              </a:solidFill>
              <a:ea typeface="华文中宋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Web</a:t>
            </a:r>
            <a:r>
              <a:rPr lang="zh-CN" altLang="en-US" smtClean="0">
                <a:solidFill>
                  <a:schemeClr val="bg1"/>
                </a:solidFill>
              </a:rPr>
              <a:t>前端开发简述</a:t>
            </a:r>
          </a:p>
        </p:txBody>
      </p:sp>
      <p:sp>
        <p:nvSpPr>
          <p:cNvPr id="14339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  <p:sp>
        <p:nvSpPr>
          <p:cNvPr id="14340" name="标题 1"/>
          <p:cNvSpPr>
            <a:spLocks/>
          </p:cNvSpPr>
          <p:nvPr/>
        </p:nvSpPr>
        <p:spPr bwMode="auto">
          <a:xfrm>
            <a:off x="323850" y="1341438"/>
            <a:ext cx="355917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32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Web</a:t>
            </a:r>
            <a:r>
              <a:rPr lang="zh-CN" altLang="en-US" sz="32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前端是什么？</a:t>
            </a:r>
          </a:p>
        </p:txBody>
      </p:sp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944563"/>
            <a:ext cx="1277938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内容占位符 3"/>
          <p:cNvSpPr txBox="1">
            <a:spLocks/>
          </p:cNvSpPr>
          <p:nvPr/>
        </p:nvSpPr>
        <p:spPr>
          <a:xfrm>
            <a:off x="544513" y="2060575"/>
            <a:ext cx="7483475" cy="1296988"/>
          </a:xfrm>
          <a:prstGeom prst="rect">
            <a:avLst/>
          </a:prstGeom>
        </p:spPr>
        <p:txBody>
          <a:bodyPr/>
          <a:lstStyle/>
          <a:p>
            <a:pPr marL="190500" indent="-190500">
              <a:spcBef>
                <a:spcPct val="20000"/>
              </a:spcBef>
              <a:buClr>
                <a:srgbClr val="00924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rgbClr val="009240"/>
                </a:solidFill>
                <a:latin typeface="华文中宋" pitchFamily="2" charset="-122"/>
                <a:ea typeface="华文中宋" pitchFamily="2" charset="-122"/>
              </a:rPr>
              <a:t>定义</a:t>
            </a:r>
          </a:p>
          <a:p>
            <a:pPr marL="190500" indent="-1905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  <a:defRPr/>
            </a:pPr>
            <a:r>
              <a:rPr lang="en-US" altLang="zh-CN" sz="2000" kern="0" dirty="0">
                <a:solidFill>
                  <a:srgbClr val="005F9C"/>
                </a:solidFill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zh-CN" sz="2000" kern="0" dirty="0">
                <a:solidFill>
                  <a:srgbClr val="005F9C"/>
                </a:solidFill>
                <a:latin typeface="华文细黑" pitchFamily="2" charset="-122"/>
                <a:ea typeface="华文细黑" pitchFamily="2" charset="-122"/>
              </a:rPr>
              <a:t>简单地说，就是把网站的界面更好地呈现给用户</a:t>
            </a:r>
            <a:r>
              <a:rPr lang="zh-CN" altLang="en-US" sz="2000" kern="0" dirty="0">
                <a:solidFill>
                  <a:srgbClr val="005F9C"/>
                </a:solidFill>
                <a:latin typeface="华文细黑" pitchFamily="2" charset="-122"/>
                <a:ea typeface="华文细黑" pitchFamily="2" charset="-122"/>
              </a:rPr>
              <a:t>，</a:t>
            </a:r>
            <a:r>
              <a:rPr lang="zh-CN" altLang="zh-CN" sz="2000" kern="0" dirty="0">
                <a:solidFill>
                  <a:srgbClr val="005F9C"/>
                </a:solidFill>
                <a:latin typeface="华文细黑" pitchFamily="2" charset="-122"/>
                <a:ea typeface="华文细黑" pitchFamily="2" charset="-122"/>
              </a:rPr>
              <a:t>带来更好的用户体验</a:t>
            </a:r>
            <a:r>
              <a:rPr lang="zh-CN" altLang="en-US" sz="2000" kern="0" dirty="0">
                <a:solidFill>
                  <a:srgbClr val="005F9C"/>
                </a:solidFill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2000" kern="0" dirty="0">
              <a:solidFill>
                <a:srgbClr val="005F9C"/>
              </a:solidFill>
              <a:latin typeface="华文细黑" pitchFamily="2" charset="-122"/>
              <a:ea typeface="华文细黑" pitchFamily="2" charset="-122"/>
            </a:endParaRPr>
          </a:p>
          <a:p>
            <a:pPr marL="190500" indent="-190500">
              <a:lnSpc>
                <a:spcPct val="150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  <a:defRPr/>
            </a:pPr>
            <a:endParaRPr lang="en-US" altLang="zh-CN" sz="2000" kern="0" dirty="0">
              <a:solidFill>
                <a:srgbClr val="005F9C"/>
              </a:solidFill>
              <a:latin typeface="华文细黑" pitchFamily="2" charset="-122"/>
              <a:ea typeface="华文细黑" pitchFamily="2" charset="-122"/>
            </a:endParaRPr>
          </a:p>
          <a:p>
            <a:pPr marL="190500" indent="-190500">
              <a:lnSpc>
                <a:spcPct val="150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  <a:defRPr/>
            </a:pPr>
            <a:r>
              <a:rPr lang="zh-CN" altLang="en-US" sz="2000" kern="0" dirty="0">
                <a:solidFill>
                  <a:srgbClr val="005F9C"/>
                </a:solidFill>
                <a:latin typeface="华文细黑" pitchFamily="2" charset="-122"/>
                <a:ea typeface="华文细黑" pitchFamily="2" charset="-122"/>
              </a:rPr>
              <a:t> </a:t>
            </a:r>
          </a:p>
          <a:p>
            <a:pPr marL="190500" indent="-190500">
              <a:lnSpc>
                <a:spcPct val="150000"/>
              </a:lnSpc>
              <a:spcBef>
                <a:spcPct val="20000"/>
              </a:spcBef>
              <a:buClr>
                <a:srgbClr val="009240"/>
              </a:buClr>
              <a:buSzPct val="65000"/>
              <a:buFont typeface="Wingdings" pitchFamily="2" charset="2"/>
              <a:buNone/>
              <a:defRPr/>
            </a:pPr>
            <a:endParaRPr lang="zh-CN" altLang="en-US" sz="2000" kern="0" dirty="0">
              <a:solidFill>
                <a:srgbClr val="005F9C"/>
              </a:solidFill>
              <a:latin typeface="华文细黑" pitchFamily="2" charset="-122"/>
              <a:ea typeface="华文细黑" pitchFamily="2" charset="-122"/>
            </a:endParaRPr>
          </a:p>
          <a:p>
            <a:pPr marL="190500" indent="-190500">
              <a:lnSpc>
                <a:spcPct val="150000"/>
              </a:lnSpc>
              <a:spcBef>
                <a:spcPct val="20000"/>
              </a:spcBef>
              <a:buClr>
                <a:srgbClr val="009240"/>
              </a:buClr>
              <a:buSzPct val="65000"/>
              <a:buFont typeface="Wingdings" pitchFamily="2" charset="2"/>
              <a:buNone/>
              <a:defRPr/>
            </a:pPr>
            <a:endParaRPr lang="zh-CN" altLang="zh-CN" sz="2000" kern="0" dirty="0">
              <a:solidFill>
                <a:srgbClr val="005F9C"/>
              </a:solidFill>
              <a:latin typeface="华文细黑" pitchFamily="2" charset="-122"/>
              <a:ea typeface="华文细黑" pitchFamily="2" charset="-122"/>
            </a:endParaRPr>
          </a:p>
          <a:p>
            <a:pPr marL="190500" indent="-190500">
              <a:spcBef>
                <a:spcPct val="20000"/>
              </a:spcBef>
              <a:buClr>
                <a:srgbClr val="009240"/>
              </a:buClr>
              <a:buSzPct val="65000"/>
              <a:buFont typeface="Wingdings" pitchFamily="2" charset="2"/>
              <a:buChar char="n"/>
              <a:defRPr/>
            </a:pPr>
            <a:endParaRPr lang="zh-CN" altLang="en-US" sz="2000" kern="0" dirty="0">
              <a:solidFill>
                <a:srgbClr val="005F9C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" name="内容占位符 3"/>
          <p:cNvSpPr txBox="1">
            <a:spLocks/>
          </p:cNvSpPr>
          <p:nvPr/>
        </p:nvSpPr>
        <p:spPr>
          <a:xfrm>
            <a:off x="539750" y="3284538"/>
            <a:ext cx="7483475" cy="1296987"/>
          </a:xfrm>
          <a:prstGeom prst="rect">
            <a:avLst/>
          </a:prstGeom>
        </p:spPr>
        <p:txBody>
          <a:bodyPr/>
          <a:lstStyle/>
          <a:p>
            <a:pPr marL="190500" indent="-190500">
              <a:spcBef>
                <a:spcPct val="20000"/>
              </a:spcBef>
              <a:buClr>
                <a:srgbClr val="00924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400" kern="0" dirty="0">
                <a:solidFill>
                  <a:srgbClr val="009240"/>
                </a:solidFill>
                <a:latin typeface="华文中宋" pitchFamily="2" charset="-122"/>
                <a:ea typeface="华文中宋" pitchFamily="2" charset="-122"/>
              </a:rPr>
              <a:t>MVC</a:t>
            </a:r>
            <a:r>
              <a:rPr lang="zh-CN" altLang="en-US" sz="2400" kern="0" dirty="0">
                <a:solidFill>
                  <a:srgbClr val="009240"/>
                </a:solidFill>
                <a:latin typeface="华文中宋" pitchFamily="2" charset="-122"/>
                <a:ea typeface="华文中宋" pitchFamily="2" charset="-122"/>
              </a:rPr>
              <a:t>框架</a:t>
            </a:r>
          </a:p>
          <a:p>
            <a:pPr marL="190500" indent="-1905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  <a:defRPr/>
            </a:pPr>
            <a:r>
              <a:rPr lang="en-US" altLang="zh-CN" sz="2000" kern="0" dirty="0">
                <a:solidFill>
                  <a:srgbClr val="005F9C"/>
                </a:solidFill>
                <a:latin typeface="华文细黑" pitchFamily="2" charset="-122"/>
                <a:ea typeface="华文细黑" pitchFamily="2" charset="-122"/>
              </a:rPr>
              <a:t>	Web</a:t>
            </a:r>
            <a:r>
              <a:rPr lang="zh-CN" altLang="zh-CN" sz="2000" kern="0" dirty="0">
                <a:solidFill>
                  <a:srgbClr val="005F9C"/>
                </a:solidFill>
                <a:latin typeface="华文细黑" pitchFamily="2" charset="-122"/>
                <a:ea typeface="华文细黑" pitchFamily="2" charset="-122"/>
              </a:rPr>
              <a:t>前端开发，实际上就是构建一</a:t>
            </a:r>
            <a:r>
              <a:rPr lang="zh-CN" altLang="zh-CN" sz="2000" kern="0" dirty="0" smtClean="0">
                <a:solidFill>
                  <a:srgbClr val="005F9C"/>
                </a:solidFill>
                <a:latin typeface="华文细黑" pitchFamily="2" charset="-122"/>
                <a:ea typeface="华文细黑" pitchFamily="2" charset="-122"/>
              </a:rPr>
              <a:t>个灵</a:t>
            </a:r>
            <a:r>
              <a:rPr lang="zh-CN" altLang="zh-CN" sz="2000" kern="0" dirty="0">
                <a:solidFill>
                  <a:srgbClr val="005F9C"/>
                </a:solidFill>
                <a:latin typeface="华文细黑" pitchFamily="2" charset="-122"/>
                <a:ea typeface="华文细黑" pitchFamily="2" charset="-122"/>
              </a:rPr>
              <a:t>活的</a:t>
            </a:r>
            <a:r>
              <a:rPr lang="en-US" altLang="zh-CN" sz="2000" kern="0" dirty="0">
                <a:solidFill>
                  <a:srgbClr val="005F9C"/>
                </a:solidFill>
                <a:latin typeface="华文细黑" pitchFamily="2" charset="-122"/>
                <a:ea typeface="华文细黑" pitchFamily="2" charset="-122"/>
              </a:rPr>
              <a:t>MVC</a:t>
            </a:r>
            <a:r>
              <a:rPr lang="zh-CN" altLang="zh-CN" sz="2000" kern="0" dirty="0">
                <a:solidFill>
                  <a:srgbClr val="005F9C"/>
                </a:solidFill>
                <a:latin typeface="华文细黑" pitchFamily="2" charset="-122"/>
                <a:ea typeface="华文细黑" pitchFamily="2" charset="-122"/>
              </a:rPr>
              <a:t>框架</a:t>
            </a:r>
            <a:r>
              <a:rPr lang="zh-CN" altLang="en-US" sz="2000" kern="0" dirty="0">
                <a:solidFill>
                  <a:srgbClr val="005F9C"/>
                </a:solidFill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2000" kern="0" dirty="0">
              <a:solidFill>
                <a:srgbClr val="005F9C"/>
              </a:solidFill>
              <a:latin typeface="华文细黑" pitchFamily="2" charset="-122"/>
              <a:ea typeface="华文细黑" pitchFamily="2" charset="-122"/>
            </a:endParaRPr>
          </a:p>
          <a:p>
            <a:pPr marL="190500" indent="-190500">
              <a:lnSpc>
                <a:spcPct val="150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  <a:defRPr/>
            </a:pPr>
            <a:endParaRPr lang="en-US" altLang="zh-CN" sz="2000" kern="0" dirty="0">
              <a:solidFill>
                <a:srgbClr val="005F9C"/>
              </a:solidFill>
              <a:latin typeface="华文细黑" pitchFamily="2" charset="-122"/>
              <a:ea typeface="华文细黑" pitchFamily="2" charset="-122"/>
            </a:endParaRPr>
          </a:p>
          <a:p>
            <a:pPr marL="190500" indent="-190500">
              <a:lnSpc>
                <a:spcPct val="150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  <a:defRPr/>
            </a:pPr>
            <a:r>
              <a:rPr lang="zh-CN" altLang="en-US" sz="2000" kern="0" dirty="0">
                <a:solidFill>
                  <a:srgbClr val="005F9C"/>
                </a:solidFill>
                <a:latin typeface="华文细黑" pitchFamily="2" charset="-122"/>
                <a:ea typeface="华文细黑" pitchFamily="2" charset="-122"/>
              </a:rPr>
              <a:t> </a:t>
            </a:r>
          </a:p>
          <a:p>
            <a:pPr marL="190500" indent="-190500">
              <a:lnSpc>
                <a:spcPct val="150000"/>
              </a:lnSpc>
              <a:spcBef>
                <a:spcPct val="20000"/>
              </a:spcBef>
              <a:buClr>
                <a:srgbClr val="009240"/>
              </a:buClr>
              <a:buSzPct val="65000"/>
              <a:buFont typeface="Wingdings" pitchFamily="2" charset="2"/>
              <a:buNone/>
              <a:defRPr/>
            </a:pPr>
            <a:endParaRPr lang="zh-CN" altLang="en-US" sz="2000" kern="0" dirty="0">
              <a:solidFill>
                <a:srgbClr val="005F9C"/>
              </a:solidFill>
              <a:latin typeface="华文细黑" pitchFamily="2" charset="-122"/>
              <a:ea typeface="华文细黑" pitchFamily="2" charset="-122"/>
            </a:endParaRPr>
          </a:p>
          <a:p>
            <a:pPr marL="190500" indent="-190500">
              <a:lnSpc>
                <a:spcPct val="150000"/>
              </a:lnSpc>
              <a:spcBef>
                <a:spcPct val="20000"/>
              </a:spcBef>
              <a:buClr>
                <a:srgbClr val="009240"/>
              </a:buClr>
              <a:buSzPct val="65000"/>
              <a:buFont typeface="Wingdings" pitchFamily="2" charset="2"/>
              <a:buNone/>
              <a:defRPr/>
            </a:pPr>
            <a:endParaRPr lang="zh-CN" altLang="zh-CN" sz="2000" kern="0" dirty="0">
              <a:solidFill>
                <a:srgbClr val="005F9C"/>
              </a:solidFill>
              <a:latin typeface="华文细黑" pitchFamily="2" charset="-122"/>
              <a:ea typeface="华文细黑" pitchFamily="2" charset="-122"/>
            </a:endParaRPr>
          </a:p>
          <a:p>
            <a:pPr marL="190500" indent="-190500">
              <a:spcBef>
                <a:spcPct val="20000"/>
              </a:spcBef>
              <a:buClr>
                <a:srgbClr val="009240"/>
              </a:buClr>
              <a:buSzPct val="65000"/>
              <a:buFont typeface="Wingdings" pitchFamily="2" charset="2"/>
              <a:buChar char="n"/>
              <a:defRPr/>
            </a:pPr>
            <a:endParaRPr lang="zh-CN" altLang="en-US" sz="2000" kern="0" dirty="0">
              <a:solidFill>
                <a:srgbClr val="005F9C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97" name="组合 96"/>
          <p:cNvGrpSpPr>
            <a:grpSpLocks/>
          </p:cNvGrpSpPr>
          <p:nvPr/>
        </p:nvGrpSpPr>
        <p:grpSpPr bwMode="auto">
          <a:xfrm>
            <a:off x="1358900" y="4243388"/>
            <a:ext cx="1433513" cy="1706562"/>
            <a:chOff x="328613" y="3123575"/>
            <a:chExt cx="1433511" cy="3335510"/>
          </a:xfrm>
        </p:grpSpPr>
        <p:grpSp>
          <p:nvGrpSpPr>
            <p:cNvPr id="98" name="组合 97"/>
            <p:cNvGrpSpPr/>
            <p:nvPr/>
          </p:nvGrpSpPr>
          <p:grpSpPr>
            <a:xfrm>
              <a:off x="328613" y="3123575"/>
              <a:ext cx="1000596" cy="3335510"/>
              <a:chOff x="4" y="1129369"/>
              <a:chExt cx="1000596" cy="3335510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102" name="圆角矩形 101"/>
              <p:cNvSpPr/>
              <p:nvPr/>
            </p:nvSpPr>
            <p:spPr>
              <a:xfrm>
                <a:off x="4" y="1129369"/>
                <a:ext cx="1000596" cy="3335510"/>
              </a:xfrm>
              <a:prstGeom prst="roundRect">
                <a:avLst>
                  <a:gd name="adj" fmla="val 10000"/>
                </a:avLst>
              </a:prstGeom>
              <a:gradFill rotWithShape="1">
                <a:gsLst>
                  <a:gs pos="0">
                    <a:srgbClr val="8064A2">
                      <a:hueOff val="0"/>
                      <a:satOff val="0"/>
                      <a:lumOff val="0"/>
                      <a:alphaOff val="0"/>
                      <a:shade val="51000"/>
                      <a:satMod val="130000"/>
                    </a:srgbClr>
                  </a:gs>
                  <a:gs pos="80000">
                    <a:srgbClr val="8064A2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100000">
                    <a:srgbClr val="8064A2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 prstMaterial="plastic">
                <a:bevelT w="127000" h="25400" prst="relaxedInset"/>
              </a:sp3d>
            </p:spPr>
          </p:sp>
          <p:sp>
            <p:nvSpPr>
              <p:cNvPr id="103" name="圆角矩形 4"/>
              <p:cNvSpPr/>
              <p:nvPr/>
            </p:nvSpPr>
            <p:spPr>
              <a:xfrm>
                <a:off x="4" y="1129369"/>
                <a:ext cx="1000596" cy="482855"/>
              </a:xfrm>
              <a:prstGeom prst="rect">
                <a:avLst/>
              </a:prstGeom>
              <a:noFill/>
              <a:ln>
                <a:noFill/>
              </a:ln>
              <a:effectLst/>
              <a:sp3d/>
            </p:spPr>
            <p:txBody>
              <a:bodyPr lIns="113792" tIns="113792" rIns="113792" bIns="60960" spcCol="1270"/>
              <a:lstStyle/>
              <a:p>
                <a:pPr algn="ctr" defTabSz="71120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endParaRPr lang="zh-CN" altLang="en-US" sz="1600" b="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453047" y="3222698"/>
              <a:ext cx="1309077" cy="2798553"/>
              <a:chOff x="1044866" y="0"/>
              <a:chExt cx="1328951" cy="2798553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100" name="圆角矩形 99"/>
              <p:cNvSpPr/>
              <p:nvPr/>
            </p:nvSpPr>
            <p:spPr>
              <a:xfrm>
                <a:off x="1044866" y="0"/>
                <a:ext cx="1328951" cy="2798553"/>
              </a:xfrm>
              <a:prstGeom prst="roundRect">
                <a:avLst>
                  <a:gd name="adj" fmla="val 10000"/>
                </a:avLst>
              </a:prstGeom>
              <a:solidFill>
                <a:sysClr val="window" lastClr="FFFFFF">
                  <a:alpha val="90000"/>
                  <a:hueOff val="0"/>
                  <a:satOff val="0"/>
                  <a:lumOff val="0"/>
                  <a:alphaOff val="0"/>
                </a:sysClr>
              </a:solidFill>
              <a:ln w="9525" cap="flat" cmpd="sng" algn="ctr">
                <a:solidFill>
                  <a:srgbClr val="8064A2">
                    <a:hueOff val="0"/>
                    <a:satOff val="0"/>
                    <a:lumOff val="0"/>
                    <a:alphaOff val="0"/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 z="152400" extrusionH="63500" prstMaterial="dkEdge">
                <a:bevelT w="135400" h="16350" prst="relaxedInset"/>
                <a:contourClr>
                  <a:sysClr val="window" lastClr="FFFFFF"/>
                </a:contourClr>
              </a:sp3d>
            </p:spPr>
            <p:txBody>
              <a:bodyPr/>
              <a:lstStyle/>
              <a:p>
                <a:pPr>
                  <a:defRPr/>
                </a:pPr>
                <a:r>
                  <a:rPr lang="en-US" altLang="zh-CN" sz="2400" kern="0" dirty="0">
                    <a:solidFill>
                      <a:srgbClr val="009240"/>
                    </a:solidFill>
                    <a:latin typeface="华文中宋" pitchFamily="2" charset="-122"/>
                    <a:ea typeface="华文中宋" pitchFamily="2" charset="-122"/>
                  </a:rPr>
                  <a:t>Model</a:t>
                </a:r>
              </a:p>
              <a:p>
                <a:pPr>
                  <a:defRPr/>
                </a:pPr>
                <a:r>
                  <a:rPr lang="en-US" altLang="zh-CN" kern="0" dirty="0" smtClean="0">
                    <a:solidFill>
                      <a:srgbClr val="000000"/>
                    </a:solidFill>
                    <a:latin typeface="华文中宋" pitchFamily="2" charset="-122"/>
                    <a:ea typeface="华文中宋" pitchFamily="2" charset="-122"/>
                  </a:rPr>
                  <a:t>XHTML</a:t>
                </a:r>
                <a:r>
                  <a:rPr lang="zh-CN" altLang="zh-CN" kern="0" dirty="0">
                    <a:solidFill>
                      <a:srgbClr val="000000"/>
                    </a:solidFill>
                    <a:latin typeface="华文中宋" pitchFamily="2" charset="-122"/>
                    <a:ea typeface="华文中宋" pitchFamily="2" charset="-122"/>
                  </a:rPr>
                  <a:t>作为信息模型</a:t>
                </a:r>
                <a:endParaRPr lang="zh-CN" altLang="en-US" kern="0" dirty="0">
                  <a:solidFill>
                    <a:srgbClr val="000000"/>
                  </a:solidFill>
                  <a:latin typeface="华文中宋" pitchFamily="2" charset="-122"/>
                  <a:ea typeface="华文中宋" pitchFamily="2" charset="-122"/>
                </a:endParaRPr>
              </a:p>
              <a:p>
                <a:pPr>
                  <a:defRPr/>
                </a:pPr>
                <a:endParaRPr lang="en-US" altLang="zh-CN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圆角矩形 4"/>
              <p:cNvSpPr/>
              <p:nvPr/>
            </p:nvSpPr>
            <p:spPr>
              <a:xfrm>
                <a:off x="1083790" y="38924"/>
                <a:ext cx="1251103" cy="2720705"/>
              </a:xfrm>
              <a:prstGeom prst="rect">
                <a:avLst/>
              </a:prstGeom>
              <a:noFill/>
              <a:ln>
                <a:noFill/>
              </a:ln>
              <a:effectLst/>
              <a:sp3d z="152400"/>
            </p:spPr>
            <p:txBody>
              <a:bodyPr lIns="99568" tIns="99568" rIns="99568" bIns="99568" spcCol="1270"/>
              <a:lstStyle/>
              <a:p>
                <a:pPr marL="114300" lvl="1" indent="-114300" defTabSz="62230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1400" b="0" kern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Arial"/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2771800" y="4409172"/>
            <a:ext cx="360000" cy="243964"/>
            <a:chOff x="1191159" y="1783302"/>
            <a:chExt cx="403994" cy="249119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5" name="右箭头 104"/>
            <p:cNvSpPr/>
            <p:nvPr/>
          </p:nvSpPr>
          <p:spPr>
            <a:xfrm>
              <a:off x="1191159" y="1783302"/>
              <a:ext cx="403994" cy="249119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8064A2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z="-70000" extrusionH="63500" prstMaterial="matte">
              <a:bevelT w="25400" h="6350" prst="relaxedInset"/>
              <a:contourClr>
                <a:sysClr val="window" lastClr="FFFFFF"/>
              </a:contourClr>
            </a:sp3d>
          </p:spPr>
        </p:sp>
        <p:sp>
          <p:nvSpPr>
            <p:cNvPr id="106" name="右箭头 4"/>
            <p:cNvSpPr/>
            <p:nvPr/>
          </p:nvSpPr>
          <p:spPr>
            <a:xfrm>
              <a:off x="1191159" y="1833126"/>
              <a:ext cx="329258" cy="149471"/>
            </a:xfrm>
            <a:prstGeom prst="rect">
              <a:avLst/>
            </a:prstGeom>
            <a:noFill/>
            <a:ln>
              <a:noFill/>
            </a:ln>
            <a:effectLst/>
            <a:sp3d z="-70000"/>
          </p:spPr>
          <p:txBody>
            <a:bodyPr lIns="0" tIns="0" rIns="0" bIns="0" spcCol="1270" anchor="ctr"/>
            <a:lstStyle/>
            <a:p>
              <a:pPr algn="ctr" defTabSz="4889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25" name="组合 124"/>
          <p:cNvGrpSpPr>
            <a:grpSpLocks/>
          </p:cNvGrpSpPr>
          <p:nvPr/>
        </p:nvGrpSpPr>
        <p:grpSpPr bwMode="auto">
          <a:xfrm>
            <a:off x="3152775" y="4243388"/>
            <a:ext cx="1435100" cy="1706562"/>
            <a:chOff x="3152750" y="4387751"/>
            <a:chExt cx="1435100" cy="1705545"/>
          </a:xfrm>
        </p:grpSpPr>
        <p:grpSp>
          <p:nvGrpSpPr>
            <p:cNvPr id="108" name="组合 107"/>
            <p:cNvGrpSpPr/>
            <p:nvPr/>
          </p:nvGrpSpPr>
          <p:grpSpPr bwMode="auto">
            <a:xfrm>
              <a:off x="3152750" y="4387751"/>
              <a:ext cx="1000488" cy="1705545"/>
              <a:chOff x="1762849" y="1666433"/>
              <a:chExt cx="1000596" cy="3335510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112" name="圆角矩形 111"/>
              <p:cNvSpPr/>
              <p:nvPr/>
            </p:nvSpPr>
            <p:spPr>
              <a:xfrm>
                <a:off x="1762849" y="1666433"/>
                <a:ext cx="1000596" cy="3335510"/>
              </a:xfrm>
              <a:prstGeom prst="roundRect">
                <a:avLst>
                  <a:gd name="adj" fmla="val 10000"/>
                </a:avLst>
              </a:prstGeom>
              <a:gradFill rotWithShape="1">
                <a:gsLst>
                  <a:gs pos="0">
                    <a:srgbClr val="8064A2">
                      <a:hueOff val="-1116192"/>
                      <a:satOff val="6725"/>
                      <a:lumOff val="539"/>
                      <a:alphaOff val="0"/>
                      <a:shade val="51000"/>
                      <a:satMod val="130000"/>
                    </a:srgbClr>
                  </a:gs>
                  <a:gs pos="80000">
                    <a:srgbClr val="8064A2">
                      <a:hueOff val="-1116192"/>
                      <a:satOff val="6725"/>
                      <a:lumOff val="539"/>
                      <a:alphaOff val="0"/>
                      <a:shade val="93000"/>
                      <a:satMod val="130000"/>
                    </a:srgbClr>
                  </a:gs>
                  <a:gs pos="100000">
                    <a:srgbClr val="8064A2">
                      <a:hueOff val="-1116192"/>
                      <a:satOff val="6725"/>
                      <a:lumOff val="539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 prstMaterial="plastic">
                <a:bevelT w="127000" h="25400" prst="relaxedInset"/>
              </a:sp3d>
            </p:spPr>
          </p:sp>
          <p:sp>
            <p:nvSpPr>
              <p:cNvPr id="113" name="圆角矩形 4"/>
              <p:cNvSpPr/>
              <p:nvPr/>
            </p:nvSpPr>
            <p:spPr>
              <a:xfrm>
                <a:off x="1762849" y="1666433"/>
                <a:ext cx="1000596" cy="482855"/>
              </a:xfrm>
              <a:prstGeom prst="rect">
                <a:avLst/>
              </a:prstGeom>
              <a:noFill/>
              <a:ln>
                <a:noFill/>
              </a:ln>
              <a:effectLst/>
              <a:sp3d/>
            </p:spPr>
            <p:txBody>
              <a:bodyPr lIns="113792" tIns="113792" rIns="113792" bIns="60960" spcCol="1270"/>
              <a:lstStyle/>
              <a:p>
                <a:pPr algn="ctr" defTabSz="71120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endParaRPr lang="zh-CN" altLang="en-US" sz="1600" b="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 bwMode="auto">
            <a:xfrm>
              <a:off x="3277592" y="4438436"/>
              <a:ext cx="1310258" cy="1430983"/>
              <a:chOff x="1798815" y="1724053"/>
              <a:chExt cx="1361120" cy="2798553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110" name="圆角矩形 109"/>
              <p:cNvSpPr/>
              <p:nvPr/>
            </p:nvSpPr>
            <p:spPr>
              <a:xfrm>
                <a:off x="1798815" y="1724053"/>
                <a:ext cx="1361120" cy="2798553"/>
              </a:xfrm>
              <a:prstGeom prst="roundRect">
                <a:avLst>
                  <a:gd name="adj" fmla="val 10000"/>
                </a:avLst>
              </a:prstGeom>
              <a:solidFill>
                <a:sysClr val="window" lastClr="FFFFFF">
                  <a:alpha val="90000"/>
                  <a:hueOff val="0"/>
                  <a:satOff val="0"/>
                  <a:lumOff val="0"/>
                  <a:alphaOff val="0"/>
                </a:sysClr>
              </a:solidFill>
              <a:ln w="9525" cap="flat" cmpd="sng" algn="ctr">
                <a:solidFill>
                  <a:srgbClr val="8064A2">
                    <a:hueOff val="-1116192"/>
                    <a:satOff val="6725"/>
                    <a:lumOff val="539"/>
                    <a:alphaOff val="0"/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 z="152400" extrusionH="63500" prstMaterial="dkEdge">
                <a:bevelT w="135400" h="16350" prst="relaxedInset"/>
                <a:contourClr>
                  <a:sysClr val="window" lastClr="FFFFFF"/>
                </a:contourClr>
              </a:sp3d>
            </p:spPr>
            <p:txBody>
              <a:bodyPr/>
              <a:lstStyle/>
              <a:p>
                <a:pPr>
                  <a:defRPr/>
                </a:pPr>
                <a:r>
                  <a:rPr lang="en-US" altLang="zh-CN" sz="2400" kern="0" dirty="0">
                    <a:solidFill>
                      <a:srgbClr val="009240"/>
                    </a:solidFill>
                    <a:latin typeface="华文中宋" pitchFamily="2" charset="-122"/>
                    <a:ea typeface="华文中宋" pitchFamily="2" charset="-122"/>
                  </a:rPr>
                  <a:t>View</a:t>
                </a:r>
              </a:p>
              <a:p>
                <a:pPr>
                  <a:defRPr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华文中宋" pitchFamily="2" charset="-122"/>
                    <a:ea typeface="华文中宋" pitchFamily="2" charset="-122"/>
                  </a:rPr>
                  <a:t>CSS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华文中宋" pitchFamily="2" charset="-122"/>
                    <a:ea typeface="华文中宋" pitchFamily="2" charset="-122"/>
                  </a:rPr>
                  <a:t>控制样式</a:t>
                </a:r>
              </a:p>
            </p:txBody>
          </p:sp>
          <p:sp>
            <p:nvSpPr>
              <p:cNvPr id="111" name="圆角矩形 4"/>
              <p:cNvSpPr/>
              <p:nvPr/>
            </p:nvSpPr>
            <p:spPr>
              <a:xfrm>
                <a:off x="1838681" y="1763919"/>
                <a:ext cx="1281388" cy="2718821"/>
              </a:xfrm>
              <a:prstGeom prst="rect">
                <a:avLst/>
              </a:prstGeom>
              <a:noFill/>
              <a:ln>
                <a:noFill/>
              </a:ln>
              <a:effectLst/>
              <a:sp3d z="152400"/>
            </p:spPr>
            <p:txBody>
              <a:bodyPr lIns="99568" tIns="99568" rIns="99568" bIns="99568" spcCol="1270"/>
              <a:lstStyle/>
              <a:p>
                <a:pPr marL="114300" lvl="1" indent="-114300" defTabSz="62230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1400" b="0" kern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</p:grpSp>
      <p:grpSp>
        <p:nvGrpSpPr>
          <p:cNvPr id="114" name="组合 113"/>
          <p:cNvGrpSpPr/>
          <p:nvPr/>
        </p:nvGrpSpPr>
        <p:grpSpPr>
          <a:xfrm>
            <a:off x="4555814" y="4409172"/>
            <a:ext cx="360000" cy="243964"/>
            <a:chOff x="2960198" y="1783302"/>
            <a:chExt cx="417114" cy="249119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5" name="右箭头 114"/>
            <p:cNvSpPr/>
            <p:nvPr/>
          </p:nvSpPr>
          <p:spPr>
            <a:xfrm>
              <a:off x="2960198" y="1783302"/>
              <a:ext cx="417114" cy="249119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8064A2">
                <a:hueOff val="-1488257"/>
                <a:satOff val="8966"/>
                <a:lumOff val="719"/>
                <a:alphaOff val="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z="-70000" extrusionH="63500" prstMaterial="matte">
              <a:bevelT w="25400" h="6350" prst="relaxedInset"/>
              <a:contourClr>
                <a:sysClr val="window" lastClr="FFFFFF"/>
              </a:contourClr>
            </a:sp3d>
          </p:spPr>
        </p:sp>
        <p:sp>
          <p:nvSpPr>
            <p:cNvPr id="116" name="右箭头 4"/>
            <p:cNvSpPr/>
            <p:nvPr/>
          </p:nvSpPr>
          <p:spPr>
            <a:xfrm>
              <a:off x="2960198" y="1833126"/>
              <a:ext cx="342378" cy="149471"/>
            </a:xfrm>
            <a:prstGeom prst="rect">
              <a:avLst/>
            </a:prstGeom>
            <a:noFill/>
            <a:ln>
              <a:noFill/>
            </a:ln>
            <a:effectLst/>
            <a:sp3d z="-70000"/>
          </p:spPr>
          <p:txBody>
            <a:bodyPr lIns="0" tIns="0" rIns="0" bIns="0" spcCol="1270" anchor="ctr"/>
            <a:lstStyle/>
            <a:p>
              <a:pPr algn="ctr" defTabSz="4889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26" name="组合 125"/>
          <p:cNvGrpSpPr>
            <a:grpSpLocks/>
          </p:cNvGrpSpPr>
          <p:nvPr/>
        </p:nvGrpSpPr>
        <p:grpSpPr bwMode="auto">
          <a:xfrm>
            <a:off x="4946650" y="4243388"/>
            <a:ext cx="1570038" cy="1922462"/>
            <a:chOff x="4946625" y="4387751"/>
            <a:chExt cx="1569591" cy="1921569"/>
          </a:xfrm>
        </p:grpSpPr>
        <p:grpSp>
          <p:nvGrpSpPr>
            <p:cNvPr id="118" name="组合 117"/>
            <p:cNvGrpSpPr/>
            <p:nvPr/>
          </p:nvGrpSpPr>
          <p:grpSpPr bwMode="auto">
            <a:xfrm>
              <a:off x="4946625" y="4387751"/>
              <a:ext cx="1001640" cy="1921569"/>
              <a:chOff x="3550455" y="1666433"/>
              <a:chExt cx="1000596" cy="3335510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122" name="圆角矩形 121"/>
              <p:cNvSpPr/>
              <p:nvPr/>
            </p:nvSpPr>
            <p:spPr>
              <a:xfrm>
                <a:off x="3550455" y="1666433"/>
                <a:ext cx="1000596" cy="3335510"/>
              </a:xfrm>
              <a:prstGeom prst="roundRect">
                <a:avLst>
                  <a:gd name="adj" fmla="val 10000"/>
                </a:avLst>
              </a:prstGeom>
              <a:gradFill rotWithShape="1">
                <a:gsLst>
                  <a:gs pos="0">
                    <a:srgbClr val="8064A2">
                      <a:hueOff val="-2232385"/>
                      <a:satOff val="13449"/>
                      <a:lumOff val="1078"/>
                      <a:alphaOff val="0"/>
                      <a:shade val="51000"/>
                      <a:satMod val="130000"/>
                    </a:srgbClr>
                  </a:gs>
                  <a:gs pos="80000">
                    <a:srgbClr val="8064A2">
                      <a:hueOff val="-2232385"/>
                      <a:satOff val="13449"/>
                      <a:lumOff val="1078"/>
                      <a:alphaOff val="0"/>
                      <a:shade val="93000"/>
                      <a:satMod val="130000"/>
                    </a:srgbClr>
                  </a:gs>
                  <a:gs pos="100000">
                    <a:srgbClr val="8064A2">
                      <a:hueOff val="-2232385"/>
                      <a:satOff val="13449"/>
                      <a:lumOff val="1078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 prstMaterial="plastic">
                <a:bevelT w="127000" h="25400" prst="relaxedInset"/>
              </a:sp3d>
            </p:spPr>
          </p:sp>
          <p:sp>
            <p:nvSpPr>
              <p:cNvPr id="123" name="圆角矩形 4"/>
              <p:cNvSpPr/>
              <p:nvPr/>
            </p:nvSpPr>
            <p:spPr>
              <a:xfrm>
                <a:off x="3550455" y="1666433"/>
                <a:ext cx="1000596" cy="482855"/>
              </a:xfrm>
              <a:prstGeom prst="rect">
                <a:avLst/>
              </a:prstGeom>
              <a:noFill/>
              <a:ln>
                <a:noFill/>
              </a:ln>
              <a:effectLst/>
              <a:sp3d/>
            </p:spPr>
            <p:txBody>
              <a:bodyPr lIns="113792" tIns="113792" rIns="113792" bIns="60960" spcCol="1270"/>
              <a:lstStyle/>
              <a:p>
                <a:pPr algn="ctr" defTabSz="71120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endParaRPr lang="zh-CN" altLang="en-US" sz="1600" b="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 bwMode="auto">
            <a:xfrm>
              <a:off x="5060433" y="4438436"/>
              <a:ext cx="1455783" cy="1612231"/>
              <a:chOff x="3580737" y="1724053"/>
              <a:chExt cx="1523169" cy="2798553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120" name="圆角矩形 119"/>
              <p:cNvSpPr/>
              <p:nvPr/>
            </p:nvSpPr>
            <p:spPr>
              <a:xfrm>
                <a:off x="3580737" y="1724053"/>
                <a:ext cx="1523169" cy="2798553"/>
              </a:xfrm>
              <a:prstGeom prst="roundRect">
                <a:avLst>
                  <a:gd name="adj" fmla="val 10000"/>
                </a:avLst>
              </a:prstGeom>
              <a:solidFill>
                <a:sysClr val="window" lastClr="FFFFFF">
                  <a:alpha val="90000"/>
                  <a:hueOff val="0"/>
                  <a:satOff val="0"/>
                  <a:lumOff val="0"/>
                  <a:alphaOff val="0"/>
                </a:sysClr>
              </a:solidFill>
              <a:ln w="9525" cap="flat" cmpd="sng" algn="ctr">
                <a:solidFill>
                  <a:srgbClr val="8064A2">
                    <a:hueOff val="-2232385"/>
                    <a:satOff val="13449"/>
                    <a:lumOff val="1078"/>
                    <a:alphaOff val="0"/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 z="152400" extrusionH="63500" prstMaterial="dkEdge">
                <a:bevelT w="135400" h="16350" prst="relaxedInset"/>
                <a:contourClr>
                  <a:sysClr val="window" lastClr="FFFFFF"/>
                </a:contourClr>
              </a:sp3d>
            </p:spPr>
            <p:txBody>
              <a:bodyPr/>
              <a:lstStyle/>
              <a:p>
                <a:pPr>
                  <a:defRPr/>
                </a:pPr>
                <a:r>
                  <a:rPr lang="en-US" altLang="zh-CN" sz="2400" kern="0" spc="-300" dirty="0">
                    <a:solidFill>
                      <a:srgbClr val="009240"/>
                    </a:solidFill>
                    <a:latin typeface="华文中宋" pitchFamily="2" charset="-122"/>
                    <a:ea typeface="华文中宋" pitchFamily="2" charset="-122"/>
                  </a:rPr>
                  <a:t>Controller</a:t>
                </a:r>
              </a:p>
              <a:p>
                <a:pPr>
                  <a:defRPr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华文中宋" pitchFamily="2" charset="-122"/>
                    <a:ea typeface="华文中宋" pitchFamily="2" charset="-122"/>
                  </a:rPr>
                  <a:t>JavaScript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华文中宋" pitchFamily="2" charset="-122"/>
                    <a:ea typeface="华文中宋" pitchFamily="2" charset="-122"/>
                  </a:rPr>
                  <a:t>负责调度数据和实现某种展现逻辑</a:t>
                </a:r>
              </a:p>
            </p:txBody>
          </p:sp>
          <p:sp>
            <p:nvSpPr>
              <p:cNvPr id="121" name="圆角矩形 4"/>
              <p:cNvSpPr/>
              <p:nvPr/>
            </p:nvSpPr>
            <p:spPr>
              <a:xfrm>
                <a:off x="3620936" y="1764252"/>
                <a:ext cx="1292089" cy="2718155"/>
              </a:xfrm>
              <a:prstGeom prst="rect">
                <a:avLst/>
              </a:prstGeom>
              <a:noFill/>
              <a:ln>
                <a:noFill/>
              </a:ln>
              <a:effectLst/>
              <a:sp3d z="152400"/>
            </p:spPr>
            <p:txBody>
              <a:bodyPr lIns="99568" tIns="99568" rIns="99568" bIns="99568" spcCol="1270"/>
              <a:lstStyle/>
              <a:p>
                <a:pPr marL="114300" lvl="1" indent="-114300" defTabSz="62230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1400" b="0" kern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Arial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Web</a:t>
            </a:r>
            <a:r>
              <a:rPr lang="zh-CN" altLang="en-US" smtClean="0">
                <a:solidFill>
                  <a:schemeClr val="bg1"/>
                </a:solidFill>
              </a:rPr>
              <a:t>前端开发简述</a:t>
            </a:r>
          </a:p>
        </p:txBody>
      </p:sp>
      <p:sp>
        <p:nvSpPr>
          <p:cNvPr id="15363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  <p:sp>
        <p:nvSpPr>
          <p:cNvPr id="15364" name="标题 1"/>
          <p:cNvSpPr>
            <a:spLocks/>
          </p:cNvSpPr>
          <p:nvPr/>
        </p:nvSpPr>
        <p:spPr bwMode="auto">
          <a:xfrm>
            <a:off x="323850" y="1125538"/>
            <a:ext cx="496887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320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为什么需要</a:t>
            </a:r>
            <a:r>
              <a:rPr lang="en-US" altLang="zh-CN" sz="320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Web</a:t>
            </a:r>
            <a:r>
              <a:rPr lang="zh-CN" altLang="en-US" sz="320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前端技术？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481980" y="1844824"/>
            <a:ext cx="4824536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X</a:t>
            </a:r>
            <a:r>
              <a:rPr lang="en-US" altLang="zh-CN" dirty="0" smtClean="0">
                <a:solidFill>
                  <a:srgbClr val="FFFFFF"/>
                </a:solidFill>
              </a:rPr>
              <a:t>HTML</a:t>
            </a:r>
            <a:r>
              <a:rPr lang="zh-CN" altLang="zh-CN" dirty="0">
                <a:solidFill>
                  <a:srgbClr val="FFFFFF"/>
                </a:solidFill>
              </a:rPr>
              <a:t>可以让用户的操作更炫，更吸引眼球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481980" y="2420888"/>
            <a:ext cx="6120680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Ajax</a:t>
            </a:r>
            <a:r>
              <a:rPr lang="zh-CN" altLang="zh-CN" dirty="0">
                <a:solidFill>
                  <a:srgbClr val="FFFFFF"/>
                </a:solidFill>
              </a:rPr>
              <a:t>可以实现无刷新的数据交换，让用户的操作更流畅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026596" y="4005064"/>
            <a:ext cx="2577852" cy="1224136"/>
          </a:xfrm>
          <a:prstGeom prst="ellipse">
            <a:avLst/>
          </a:prstGeom>
          <a:gradFill rotWithShape="1">
            <a:gsLst>
              <a:gs pos="0">
                <a:srgbClr val="9BCF3D"/>
              </a:gs>
              <a:gs pos="100000">
                <a:srgbClr val="9BCF3D">
                  <a:gamma/>
                  <a:shade val="46275"/>
                  <a:invGamma/>
                </a:srgbClr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zh-CN" altLang="zh-CN" dirty="0">
                <a:solidFill>
                  <a:srgbClr val="000000"/>
                </a:solidFill>
              </a:rPr>
              <a:t>没有太明显的区别</a:t>
            </a:r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481980" y="3104384"/>
            <a:ext cx="2088232" cy="612648"/>
          </a:xfrm>
          <a:prstGeom prst="wedgeRoundRectCallout">
            <a:avLst>
              <a:gd name="adj1" fmla="val -20098"/>
              <a:gd name="adj2" fmla="val 71828"/>
              <a:gd name="adj3" fmla="val 16667"/>
            </a:avLst>
          </a:prstGeom>
          <a:gradFill rotWithShape="1">
            <a:gsLst>
              <a:gs pos="0">
                <a:srgbClr val="9BCF3D"/>
              </a:gs>
              <a:gs pos="100000">
                <a:srgbClr val="9BCF3D">
                  <a:gamma/>
                  <a:shade val="46275"/>
                  <a:invGamma/>
                </a:srgbClr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txBody>
          <a:bodyPr wrap="none" lIns="90000" tIns="46800" rIns="90000" bIns="46800" anchor="ctr" anchorCtr="1"/>
          <a:lstStyle/>
          <a:p>
            <a:pPr algn="ctr" eaLnBrk="0" hangingPunct="0">
              <a:defRPr/>
            </a:pPr>
            <a:r>
              <a:rPr lang="zh-CN" altLang="en-US" dirty="0">
                <a:solidFill>
                  <a:srgbClr val="000000"/>
                </a:solidFill>
              </a:rPr>
              <a:t>对于普通用户来说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481980" y="4077072"/>
            <a:ext cx="3744416" cy="413756"/>
          </a:xfrm>
          <a:prstGeom prst="roundRect">
            <a:avLst/>
          </a:prstGeom>
          <a:gradFill rotWithShape="1">
            <a:gsLst>
              <a:gs pos="0">
                <a:srgbClr val="9BCF3D"/>
              </a:gs>
              <a:gs pos="100000">
                <a:srgbClr val="9BCF3D">
                  <a:gamma/>
                  <a:shade val="46275"/>
                  <a:invGamma/>
                </a:srgbClr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zh-CN" dirty="0">
                <a:solidFill>
                  <a:srgbClr val="000000"/>
                </a:solidFill>
              </a:rPr>
              <a:t>一个网站是否专业、功能是否强大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481980" y="4676446"/>
            <a:ext cx="4293418" cy="624762"/>
          </a:xfrm>
          <a:prstGeom prst="roundRect">
            <a:avLst/>
          </a:prstGeom>
          <a:gradFill rotWithShape="1">
            <a:gsLst>
              <a:gs pos="0">
                <a:srgbClr val="9BCF3D"/>
              </a:gs>
              <a:gs pos="100000">
                <a:srgbClr val="9BCF3D">
                  <a:gamma/>
                  <a:shade val="46275"/>
                  <a:invGamma/>
                </a:srgbClr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zh-CN" dirty="0">
                <a:solidFill>
                  <a:srgbClr val="000000"/>
                </a:solidFill>
              </a:rPr>
              <a:t>服务器端是用</a:t>
            </a:r>
            <a:r>
              <a:rPr lang="en-US" altLang="zh-CN" dirty="0">
                <a:solidFill>
                  <a:srgbClr val="000000"/>
                </a:solidFill>
              </a:rPr>
              <a:t>J2EE+Oracle</a:t>
            </a:r>
            <a:r>
              <a:rPr lang="zh-CN" altLang="zh-CN" dirty="0">
                <a:solidFill>
                  <a:srgbClr val="000000"/>
                </a:solidFill>
              </a:rPr>
              <a:t>的强大组合，</a:t>
            </a:r>
            <a:endParaRPr lang="en-US" altLang="zh-CN" dirty="0">
              <a:solidFill>
                <a:srgbClr val="000000"/>
              </a:solidFill>
            </a:endParaRPr>
          </a:p>
          <a:p>
            <a:pPr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zh-CN" dirty="0">
                <a:solidFill>
                  <a:srgbClr val="000000"/>
                </a:solidFill>
              </a:rPr>
              <a:t>还是用</a:t>
            </a:r>
            <a:r>
              <a:rPr lang="en-US" altLang="zh-CN" dirty="0">
                <a:solidFill>
                  <a:srgbClr val="000000"/>
                </a:solidFill>
              </a:rPr>
              <a:t>ASP+Access</a:t>
            </a:r>
            <a:r>
              <a:rPr lang="zh-CN" altLang="zh-CN" dirty="0">
                <a:solidFill>
                  <a:srgbClr val="000000"/>
                </a:solidFill>
              </a:rPr>
              <a:t>的简单组合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5018484" y="4296875"/>
            <a:ext cx="792088" cy="644293"/>
          </a:xfrm>
          <a:prstGeom prst="rightArrow">
            <a:avLst/>
          </a:prstGeom>
          <a:gradFill rotWithShape="1">
            <a:gsLst>
              <a:gs pos="0">
                <a:srgbClr val="9BCF3D"/>
              </a:gs>
              <a:gs pos="100000">
                <a:srgbClr val="9BCF3D">
                  <a:gamma/>
                  <a:shade val="46275"/>
                  <a:invGamma/>
                </a:srgbClr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txBody>
          <a:bodyPr wrap="none" lIns="90000" tIns="46800" rIns="90000" bIns="46800" anchor="ctr" anchorCtr="1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圆角矩形标注 53"/>
          <p:cNvSpPr/>
          <p:nvPr/>
        </p:nvSpPr>
        <p:spPr bwMode="auto">
          <a:xfrm>
            <a:off x="468313" y="3105150"/>
            <a:ext cx="1076325" cy="544513"/>
          </a:xfrm>
          <a:prstGeom prst="wedgeRoundRectCallout">
            <a:avLst>
              <a:gd name="adj1" fmla="val -19948"/>
              <a:gd name="adj2" fmla="val 71257"/>
              <a:gd name="adj3" fmla="val 16667"/>
            </a:avLst>
          </a:prstGeom>
          <a:solidFill>
            <a:srgbClr val="8064A2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" lastClr="FFFFFF"/>
                </a:solidFill>
                <a:latin typeface="Arial"/>
              </a:rPr>
              <a:t>但是</a:t>
            </a:r>
          </a:p>
        </p:txBody>
      </p:sp>
      <p:sp>
        <p:nvSpPr>
          <p:cNvPr id="56" name="圆角矩形 55"/>
          <p:cNvSpPr/>
          <p:nvPr/>
        </p:nvSpPr>
        <p:spPr bwMode="auto">
          <a:xfrm>
            <a:off x="481980" y="3951540"/>
            <a:ext cx="4176464" cy="539288"/>
          </a:xfrm>
          <a:prstGeom prst="round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solidFill>
                  <a:srgbClr val="FFFFFF"/>
                </a:solidFill>
                <a:latin typeface="Arial"/>
              </a:rPr>
              <a:t>前端的用户体</a:t>
            </a:r>
            <a:r>
              <a:rPr lang="zh-CN" altLang="zh-CN" dirty="0" smtClean="0">
                <a:solidFill>
                  <a:srgbClr val="FFFFFF"/>
                </a:solidFill>
                <a:latin typeface="Arial"/>
              </a:rPr>
              <a:t>验</a:t>
            </a:r>
            <a:r>
              <a:rPr lang="zh-CN" altLang="en-US" dirty="0" smtClean="0">
                <a:solidFill>
                  <a:srgbClr val="FFFFFF"/>
                </a:solidFill>
                <a:latin typeface="Arial"/>
              </a:rPr>
              <a:t>带给</a:t>
            </a:r>
            <a:r>
              <a:rPr lang="zh-CN" altLang="zh-CN" dirty="0" smtClean="0">
                <a:solidFill>
                  <a:srgbClr val="FFFFFF"/>
                </a:solidFill>
                <a:latin typeface="Arial"/>
              </a:rPr>
              <a:t>用</a:t>
            </a:r>
            <a:r>
              <a:rPr lang="zh-CN" altLang="zh-CN" dirty="0">
                <a:solidFill>
                  <a:srgbClr val="FFFFFF"/>
                </a:solidFill>
                <a:latin typeface="Arial"/>
              </a:rPr>
              <a:t>户直观的印象</a:t>
            </a:r>
            <a:endParaRPr lang="zh-CN" alt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481980" y="4619021"/>
            <a:ext cx="4176464" cy="539288"/>
          </a:xfrm>
          <a:prstGeom prst="round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Arial"/>
              </a:rPr>
              <a:t>我们做的东西需要展示给用户进行收益</a:t>
            </a:r>
          </a:p>
        </p:txBody>
      </p:sp>
      <p:sp>
        <p:nvSpPr>
          <p:cNvPr id="14" name="右箭头 13"/>
          <p:cNvSpPr/>
          <p:nvPr/>
        </p:nvSpPr>
        <p:spPr bwMode="auto">
          <a:xfrm>
            <a:off x="4946476" y="4283950"/>
            <a:ext cx="864096" cy="604715"/>
          </a:xfrm>
          <a:prstGeom prst="rightArrow">
            <a:avLst/>
          </a:prstGeom>
          <a:solidFill>
            <a:srgbClr val="A365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txBody>
          <a:bodyPr wrap="none" lIns="90000" tIns="46800" rIns="90000" bIns="46800" anchor="ctr" anchorCtr="1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爆炸形 2 14"/>
          <p:cNvSpPr/>
          <p:nvPr/>
        </p:nvSpPr>
        <p:spPr bwMode="auto">
          <a:xfrm>
            <a:off x="5730875" y="3105150"/>
            <a:ext cx="3168650" cy="2855913"/>
          </a:xfrm>
          <a:prstGeom prst="irregularSeal2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>
              <a:defRPr/>
            </a:pPr>
            <a:r>
              <a:rPr lang="zh-CN" altLang="zh-CN" dirty="0">
                <a:solidFill>
                  <a:srgbClr val="000000"/>
                </a:solidFill>
              </a:rPr>
              <a:t>用户的直观印象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zh-CN" altLang="zh-CN" dirty="0">
                <a:solidFill>
                  <a:srgbClr val="000000"/>
                </a:solidFill>
              </a:rPr>
              <a:t>非常重要</a:t>
            </a:r>
            <a:r>
              <a:rPr lang="en-US" altLang="zh-CN" dirty="0">
                <a:solidFill>
                  <a:srgbClr val="000000"/>
                </a:solidFill>
              </a:rPr>
              <a:t>!</a:t>
            </a: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Web</a:t>
            </a:r>
            <a:r>
              <a:rPr lang="zh-CN" altLang="en-US" smtClean="0">
                <a:solidFill>
                  <a:schemeClr val="bg1"/>
                </a:solidFill>
              </a:rPr>
              <a:t>前端开发简述</a:t>
            </a:r>
          </a:p>
        </p:txBody>
      </p:sp>
      <p:sp>
        <p:nvSpPr>
          <p:cNvPr id="10243" name="竖排文字占位符 1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1350963"/>
            <a:ext cx="8229600" cy="45259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Web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前端开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发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工程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师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要精于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前端开发这一行，可能先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要“精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于十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行”。对于个人不同的发展方向，有些我们只需要“通”即可。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Web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前端开发人员应具备条件：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1.  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必须掌握基本的开发技术：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xhtml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18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2.  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了解各种工具辅助开发（包括美工方面工具），如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Firework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photoshop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18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除了要掌握技术层面的知识，还要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了解它们在不同浏览器上的兼容情况、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渲      染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原理和存在的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4.  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编码时应同时注意代码的执行性能，及细节的细致</a:t>
            </a:r>
            <a:endParaRPr lang="zh-CN" altLang="en-US" sz="18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2"/>
          <p:cNvSpPr>
            <a:spLocks noChangeArrowheads="1"/>
          </p:cNvSpPr>
          <p:nvPr/>
        </p:nvSpPr>
        <p:spPr bwMode="auto">
          <a:xfrm>
            <a:off x="0" y="9525"/>
            <a:ext cx="9144000" cy="6848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zh-CN" altLang="en-US" b="0">
              <a:solidFill>
                <a:srgbClr val="000000"/>
              </a:solidFill>
              <a:latin typeface="Eras Bold ITC"/>
            </a:endParaRPr>
          </a:p>
        </p:txBody>
      </p:sp>
      <p:sp>
        <p:nvSpPr>
          <p:cNvPr id="17411" name="矩形 6"/>
          <p:cNvSpPr>
            <a:spLocks noChangeArrowheads="1"/>
          </p:cNvSpPr>
          <p:nvPr/>
        </p:nvSpPr>
        <p:spPr bwMode="auto">
          <a:xfrm>
            <a:off x="0" y="1981200"/>
            <a:ext cx="9144000" cy="1435100"/>
          </a:xfrm>
          <a:prstGeom prst="rect">
            <a:avLst/>
          </a:prstGeom>
          <a:solidFill>
            <a:srgbClr val="0092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/>
            <a:endParaRPr lang="zh-CN" altLang="en-US" sz="2000" b="0">
              <a:solidFill>
                <a:srgbClr val="000000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17412" name="Picture 2" descr="E:\武大吉奥\源文件\VIS\VIS201008基础部分\01.标志\标志 反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2058988"/>
            <a:ext cx="17129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组合 9"/>
          <p:cNvGrpSpPr>
            <a:grpSpLocks/>
          </p:cNvGrpSpPr>
          <p:nvPr/>
        </p:nvGrpSpPr>
        <p:grpSpPr bwMode="auto">
          <a:xfrm>
            <a:off x="2779713" y="2157413"/>
            <a:ext cx="3989387" cy="1177925"/>
            <a:chOff x="2780506" y="2157526"/>
            <a:chExt cx="3988594" cy="1177254"/>
          </a:xfrm>
        </p:grpSpPr>
        <p:sp>
          <p:nvSpPr>
            <p:cNvPr id="6" name="矩形 5"/>
            <p:cNvSpPr/>
            <p:nvPr/>
          </p:nvSpPr>
          <p:spPr>
            <a:xfrm>
              <a:off x="3164605" y="2549415"/>
              <a:ext cx="2690277" cy="785365"/>
            </a:xfrm>
            <a:prstGeom prst="rect">
              <a:avLst/>
            </a:prstGeom>
            <a:effectLst>
              <a:outerShdw blurRad="152400" algn="tl" rotWithShape="0">
                <a:prstClr val="black"/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4500" b="0" dirty="0">
                  <a:solidFill>
                    <a:prstClr val="white"/>
                  </a:solidFill>
                  <a:latin typeface="方正大黑简体" pitchFamily="2" charset="-122"/>
                  <a:ea typeface="方正大黑简体" pitchFamily="2" charset="-122"/>
                </a:rPr>
                <a:t>具体内容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0506" y="2157526"/>
              <a:ext cx="3988594" cy="337944"/>
            </a:xfrm>
            <a:prstGeom prst="rect">
              <a:avLst/>
            </a:prstGeom>
            <a:effectLst>
              <a:outerShdw blurRad="1016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1600" kern="800" spc="1000" dirty="0">
                  <a:solidFill>
                    <a:prstClr val="white"/>
                  </a:solidFill>
                  <a:latin typeface="方正中倩简体" pitchFamily="65" charset="-122"/>
                  <a:ea typeface="方正中倩简体" pitchFamily="65" charset="-122"/>
                </a:rPr>
                <a:t>Web</a:t>
              </a:r>
              <a:r>
                <a:rPr lang="zh-CN" altLang="en-US" sz="1600" kern="800" spc="1000" dirty="0">
                  <a:solidFill>
                    <a:prstClr val="white"/>
                  </a:solidFill>
                  <a:latin typeface="方正中倩简体" pitchFamily="65" charset="-122"/>
                  <a:ea typeface="方正中倩简体" pitchFamily="65" charset="-122"/>
                </a:rPr>
                <a:t>前端技术分享交流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Web</a:t>
            </a:r>
            <a:r>
              <a:rPr lang="zh-CN" altLang="en-US" smtClean="0">
                <a:solidFill>
                  <a:schemeClr val="bg1"/>
                </a:solidFill>
              </a:rPr>
              <a:t>前端开发相关技术</a:t>
            </a:r>
          </a:p>
        </p:txBody>
      </p:sp>
      <p:sp>
        <p:nvSpPr>
          <p:cNvPr id="10243" name="竖排文字占位符 1"/>
          <p:cNvSpPr>
            <a:spLocks noGrp="1"/>
          </p:cNvSpPr>
          <p:nvPr>
            <p:ph type="body" orient="vert" idx="1"/>
          </p:nvPr>
        </p:nvSpPr>
        <p:spPr bwMode="auto">
          <a:xfrm>
            <a:off x="479425" y="1350963"/>
            <a:ext cx="2459038" cy="7096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14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2587" lvl="2" indent="0">
              <a:lnSpc>
                <a:spcPct val="150000"/>
              </a:lnSpc>
              <a:buFontTx/>
              <a:buNone/>
              <a:defRPr/>
            </a:pPr>
            <a:r>
              <a:rPr lang="en-US" altLang="zh-CN" sz="1400" kern="12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1400" kern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endParaRPr lang="en-US" altLang="zh-CN" sz="1400" kern="12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43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  <p:sp>
        <p:nvSpPr>
          <p:cNvPr id="8" name="竖排文字占位符 1"/>
          <p:cNvSpPr txBox="1">
            <a:spLocks/>
          </p:cNvSpPr>
          <p:nvPr/>
        </p:nvSpPr>
        <p:spPr bwMode="auto">
          <a:xfrm>
            <a:off x="479425" y="3213100"/>
            <a:ext cx="1246188" cy="86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+mn-lt"/>
              </a:defRPr>
            </a:lvl3pPr>
            <a:lvl4pPr marL="752475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9620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4192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CSS</a:t>
            </a:r>
          </a:p>
          <a:p>
            <a:pPr>
              <a:lnSpc>
                <a:spcPct val="15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2587" lvl="2" indent="0">
              <a:lnSpc>
                <a:spcPct val="150000"/>
              </a:lnSpc>
              <a:buClr>
                <a:srgbClr val="4F81BD"/>
              </a:buClr>
              <a:buFontTx/>
              <a:buNone/>
              <a:defRPr/>
            </a:pPr>
            <a:r>
              <a:rPr lang="en-US" altLang="zh-CN" sz="1400" dirty="0" smtClean="0">
                <a:solidFill>
                  <a:srgbClr val="B2C1DB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1400" dirty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竖排文字占位符 1"/>
          <p:cNvSpPr txBox="1">
            <a:spLocks/>
          </p:cNvSpPr>
          <p:nvPr/>
        </p:nvSpPr>
        <p:spPr bwMode="auto">
          <a:xfrm>
            <a:off x="479425" y="4292600"/>
            <a:ext cx="1339850" cy="7016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+mn-lt"/>
              </a:defRPr>
            </a:lvl3pPr>
            <a:lvl4pPr marL="752475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9620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4192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DOM</a:t>
            </a:r>
            <a:endParaRPr lang="en-US" altLang="zh-CN" dirty="0" smtClean="0">
              <a:solidFill>
                <a:srgbClr val="1F497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2587" lvl="2" indent="0">
              <a:lnSpc>
                <a:spcPct val="150000"/>
              </a:lnSpc>
              <a:buClr>
                <a:srgbClr val="4F81BD"/>
              </a:buClr>
              <a:buFontTx/>
              <a:buNone/>
              <a:defRPr/>
            </a:pPr>
            <a:r>
              <a:rPr lang="en-US" altLang="zh-CN" sz="1400" dirty="0" smtClean="0">
                <a:solidFill>
                  <a:srgbClr val="B2C1DB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1400" dirty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竖排文字占位符 1"/>
          <p:cNvSpPr txBox="1">
            <a:spLocks/>
          </p:cNvSpPr>
          <p:nvPr/>
        </p:nvSpPr>
        <p:spPr bwMode="auto">
          <a:xfrm>
            <a:off x="468313" y="2205038"/>
            <a:ext cx="2016125" cy="709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+mn-lt"/>
              </a:defRPr>
            </a:lvl3pPr>
            <a:lvl4pPr marL="752475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9620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4192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XHTML</a:t>
            </a:r>
          </a:p>
          <a:p>
            <a:pPr>
              <a:lnSpc>
                <a:spcPct val="15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2587" lvl="2" indent="0">
              <a:lnSpc>
                <a:spcPct val="150000"/>
              </a:lnSpc>
              <a:buClr>
                <a:srgbClr val="4F81BD"/>
              </a:buClr>
              <a:buFontTx/>
              <a:buNone/>
              <a:defRPr/>
            </a:pPr>
            <a:r>
              <a:rPr lang="en-US" altLang="zh-CN" sz="1400" dirty="0" smtClean="0">
                <a:solidFill>
                  <a:srgbClr val="B2C1DB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1400" dirty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613" y="1557338"/>
            <a:ext cx="5400675" cy="4000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超文本标记语言，基本的</a:t>
            </a:r>
            <a:r>
              <a:rPr lang="en-US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web</a:t>
            </a:r>
            <a:r>
              <a:rPr lang="zh-CN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网页设计语言</a:t>
            </a:r>
            <a:endParaRPr lang="zh-CN" altLang="en-US" sz="2000" dirty="0">
              <a:solidFill>
                <a:srgbClr val="005F9C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7075" y="2276475"/>
            <a:ext cx="6751638" cy="7080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可扩展超文本置标语言，基于</a:t>
            </a:r>
            <a:r>
              <a:rPr lang="en-US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XML</a:t>
            </a:r>
            <a:r>
              <a:rPr lang="zh-CN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的标记语言，结合了部分</a:t>
            </a:r>
            <a:r>
              <a:rPr lang="en-US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XML</a:t>
            </a:r>
            <a:r>
              <a:rPr lang="zh-CN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的强大功能和大多数</a:t>
            </a:r>
            <a:r>
              <a:rPr lang="en-US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HTML</a:t>
            </a:r>
            <a:r>
              <a:rPr lang="zh-CN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的简单特性</a:t>
            </a:r>
            <a:endParaRPr lang="zh-CN" altLang="en-US" sz="2000" dirty="0">
              <a:solidFill>
                <a:srgbClr val="005F9C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97075" y="3297238"/>
            <a:ext cx="6535738" cy="7080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风格样式表，主要作用就是定义网页的外观。可以和</a:t>
            </a:r>
            <a:r>
              <a:rPr lang="en-US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js</a:t>
            </a:r>
            <a:r>
              <a:rPr lang="zh-CN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结合做出许多动态效果</a:t>
            </a:r>
            <a:endParaRPr lang="zh-CN" altLang="en-US" sz="2000" dirty="0">
              <a:solidFill>
                <a:srgbClr val="005F9C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9613" y="4376738"/>
            <a:ext cx="6121400" cy="7080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文档对象模型，所有的浏览器都支持</a:t>
            </a:r>
            <a:r>
              <a:rPr lang="en-US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DOM</a:t>
            </a:r>
            <a:r>
              <a:rPr lang="zh-CN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，不存在</a:t>
            </a:r>
            <a:r>
              <a:rPr lang="en-US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DOM</a:t>
            </a:r>
            <a:r>
              <a:rPr lang="zh-CN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的兼容性问题</a:t>
            </a:r>
            <a:endParaRPr lang="zh-CN" altLang="en-US" sz="2000" dirty="0">
              <a:solidFill>
                <a:srgbClr val="005F9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Web</a:t>
            </a:r>
            <a:r>
              <a:rPr lang="zh-CN" altLang="en-US" smtClean="0">
                <a:solidFill>
                  <a:schemeClr val="bg1"/>
                </a:solidFill>
              </a:rPr>
              <a:t>前端开发相关技术</a:t>
            </a:r>
            <a:r>
              <a:rPr lang="en-US" altLang="zh-CN" smtClean="0">
                <a:solidFill>
                  <a:schemeClr val="bg1"/>
                </a:solidFill>
              </a:rPr>
              <a:t>——Ajax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9459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de-DE" altLang="zh-CN" smtClean="0">
                <a:solidFill>
                  <a:srgbClr val="005F9C"/>
                </a:solidFill>
              </a:rPr>
              <a:t> </a:t>
            </a:r>
          </a:p>
        </p:txBody>
      </p:sp>
      <p:sp>
        <p:nvSpPr>
          <p:cNvPr id="11" name="竖排文字占位符 1"/>
          <p:cNvSpPr txBox="1">
            <a:spLocks/>
          </p:cNvSpPr>
          <p:nvPr/>
        </p:nvSpPr>
        <p:spPr bwMode="auto">
          <a:xfrm>
            <a:off x="479425" y="1133475"/>
            <a:ext cx="1517650" cy="711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800">
                <a:solidFill>
                  <a:schemeClr val="tx1"/>
                </a:solidFill>
                <a:latin typeface="+mn-lt"/>
              </a:defRPr>
            </a:lvl2pPr>
            <a:lvl3pPr marL="5619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+mn-lt"/>
              </a:defRPr>
            </a:lvl3pPr>
            <a:lvl4pPr marL="752475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9620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4192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Ajax</a:t>
            </a:r>
          </a:p>
          <a:p>
            <a:pPr>
              <a:lnSpc>
                <a:spcPct val="150000"/>
              </a:lnSpc>
              <a:buClr>
                <a:srgbClr val="4F81BD"/>
              </a:buClr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2587" lvl="2" indent="0">
              <a:lnSpc>
                <a:spcPct val="150000"/>
              </a:lnSpc>
              <a:buClr>
                <a:srgbClr val="4F81BD"/>
              </a:buClr>
              <a:buFontTx/>
              <a:buNone/>
              <a:defRPr/>
            </a:pPr>
            <a:r>
              <a:rPr lang="en-US" altLang="zh-CN" sz="1400" dirty="0" smtClean="0">
                <a:solidFill>
                  <a:srgbClr val="B2C1DB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1400" dirty="0">
              <a:solidFill>
                <a:srgbClr val="B2C1DB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2275" y="1196975"/>
            <a:ext cx="6751638" cy="7080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zh-CN" sz="2000" dirty="0">
                <a:solidFill>
                  <a:srgbClr val="005F9C"/>
                </a:solidFill>
                <a:latin typeface="华文中宋" pitchFamily="2" charset="-122"/>
                <a:ea typeface="华文中宋" pitchFamily="2" charset="-122"/>
              </a:rPr>
              <a:t>不是新的技术，是把一些旧的成熟的技术以一种全新的更强大的方式整合在一起</a:t>
            </a:r>
            <a:endParaRPr lang="zh-CN" altLang="en-US" sz="2000" dirty="0">
              <a:solidFill>
                <a:srgbClr val="005F9C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691680" y="2214027"/>
            <a:ext cx="4824536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zh-CN" dirty="0">
                <a:solidFill>
                  <a:srgbClr val="FFFFFF"/>
                </a:solidFill>
              </a:rPr>
              <a:t>使用</a:t>
            </a:r>
            <a:r>
              <a:rPr lang="en-US" altLang="zh-CN" dirty="0">
                <a:solidFill>
                  <a:srgbClr val="FFFFFF"/>
                </a:solidFill>
              </a:rPr>
              <a:t>XHTML/HTML</a:t>
            </a:r>
            <a:r>
              <a:rPr lang="zh-CN" altLang="zh-CN" dirty="0">
                <a:solidFill>
                  <a:srgbClr val="FFFFFF"/>
                </a:solidFill>
              </a:rPr>
              <a:t>和</a:t>
            </a:r>
            <a:r>
              <a:rPr lang="en-US" altLang="zh-CN" dirty="0">
                <a:solidFill>
                  <a:srgbClr val="FFFFFF"/>
                </a:solidFill>
              </a:rPr>
              <a:t>CSS</a:t>
            </a:r>
            <a:r>
              <a:rPr lang="zh-CN" altLang="zh-CN" dirty="0">
                <a:solidFill>
                  <a:srgbClr val="FFFFFF"/>
                </a:solidFill>
              </a:rPr>
              <a:t>构建标准化展示层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691680" y="2884092"/>
            <a:ext cx="4824536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zh-CN" dirty="0">
                <a:solidFill>
                  <a:srgbClr val="FFFFFF"/>
                </a:solidFill>
              </a:rPr>
              <a:t>使用</a:t>
            </a:r>
            <a:r>
              <a:rPr lang="en-US" altLang="zh-CN" dirty="0">
                <a:solidFill>
                  <a:srgbClr val="FFFFFF"/>
                </a:solidFill>
              </a:rPr>
              <a:t>DOM</a:t>
            </a:r>
            <a:r>
              <a:rPr lang="zh-CN" altLang="zh-CN" dirty="0">
                <a:solidFill>
                  <a:srgbClr val="FFFFFF"/>
                </a:solidFill>
              </a:rPr>
              <a:t>进行动态的展示和交互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691680" y="3554157"/>
            <a:ext cx="4824536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zh-CN" dirty="0">
                <a:solidFill>
                  <a:srgbClr val="FFFFFF"/>
                </a:solidFill>
              </a:rPr>
              <a:t>使用</a:t>
            </a:r>
            <a:r>
              <a:rPr lang="en-US" altLang="zh-CN" dirty="0">
                <a:solidFill>
                  <a:srgbClr val="FFFFFF"/>
                </a:solidFill>
              </a:rPr>
              <a:t>XML/XSLT</a:t>
            </a:r>
            <a:r>
              <a:rPr lang="zh-CN" altLang="zh-CN" dirty="0">
                <a:solidFill>
                  <a:srgbClr val="FFFFFF"/>
                </a:solidFill>
              </a:rPr>
              <a:t>进行数据交换和互纵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1691680" y="4224222"/>
            <a:ext cx="4824536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zh-CN" dirty="0">
                <a:solidFill>
                  <a:srgbClr val="FFFFFF"/>
                </a:solidFill>
              </a:rPr>
              <a:t>使用</a:t>
            </a:r>
            <a:r>
              <a:rPr lang="en-US" altLang="zh-CN" dirty="0">
                <a:solidFill>
                  <a:srgbClr val="FFFFFF"/>
                </a:solidFill>
              </a:rPr>
              <a:t>XmlHttpRequest</a:t>
            </a:r>
            <a:r>
              <a:rPr lang="zh-CN" altLang="zh-CN" dirty="0">
                <a:solidFill>
                  <a:srgbClr val="FFFFFF"/>
                </a:solidFill>
              </a:rPr>
              <a:t>异步获取数据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1691680" y="4894287"/>
            <a:ext cx="4824536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zh-CN" dirty="0">
                <a:solidFill>
                  <a:srgbClr val="FFFFFF"/>
                </a:solidFill>
              </a:rPr>
              <a:t>使用</a:t>
            </a:r>
            <a:r>
              <a:rPr lang="en-US" altLang="zh-CN" dirty="0">
                <a:solidFill>
                  <a:srgbClr val="FFFFFF"/>
                </a:solidFill>
              </a:rPr>
              <a:t>JavaScript</a:t>
            </a:r>
            <a:r>
              <a:rPr lang="zh-CN" altLang="zh-CN" dirty="0">
                <a:solidFill>
                  <a:srgbClr val="FFFFFF"/>
                </a:solidFill>
              </a:rPr>
              <a:t>将所有元素绑定在一起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|2.5|22.3|0.5|0.7|0.5"/>
</p:tagLst>
</file>

<file path=ppt/theme/theme1.xml><?xml version="1.0" encoding="utf-8"?>
<a:theme xmlns:a="http://schemas.openxmlformats.org/drawingml/2006/main" name="1_GIS年会用PPT模板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GIS年会用PPT模板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BCF3D"/>
            </a:gs>
            <a:gs pos="100000">
              <a:srgbClr val="9BCF3D">
                <a:gamma/>
                <a:shade val="46275"/>
                <a:invGamma/>
              </a:srgbClr>
            </a:gs>
          </a:gsLst>
          <a:lin ang="2700000" scaled="1"/>
        </a:gra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BCF3D"/>
            </a:gs>
            <a:gs pos="100000">
              <a:srgbClr val="9BCF3D">
                <a:gamma/>
                <a:shade val="46275"/>
                <a:invGamma/>
              </a:srgbClr>
            </a:gs>
          </a:gsLst>
          <a:lin ang="2700000" scaled="1"/>
        </a:gra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GIS年会用PPT模板 1">
        <a:dk1>
          <a:srgbClr val="000000"/>
        </a:dk1>
        <a:lt1>
          <a:srgbClr val="FFFFFF"/>
        </a:lt1>
        <a:dk2>
          <a:srgbClr val="494949"/>
        </a:dk2>
        <a:lt2>
          <a:srgbClr val="3E7EA6"/>
        </a:lt2>
        <a:accent1>
          <a:srgbClr val="6E6E6E"/>
        </a:accent1>
        <a:accent2>
          <a:srgbClr val="9B9B9B"/>
        </a:accent2>
        <a:accent3>
          <a:srgbClr val="FFFFFF"/>
        </a:accent3>
        <a:accent4>
          <a:srgbClr val="000000"/>
        </a:accent4>
        <a:accent5>
          <a:srgbClr val="BABABA"/>
        </a:accent5>
        <a:accent6>
          <a:srgbClr val="8C8C8C"/>
        </a:accent6>
        <a:hlink>
          <a:srgbClr val="C1C1C1"/>
        </a:hlink>
        <a:folHlink>
          <a:srgbClr val="E6E6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IS年会用PPT模板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GIS年会用PPT模板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BCF3D"/>
            </a:gs>
            <a:gs pos="100000">
              <a:srgbClr val="9BCF3D">
                <a:gamma/>
                <a:shade val="46275"/>
                <a:invGamma/>
              </a:srgbClr>
            </a:gs>
          </a:gsLst>
          <a:lin ang="2700000" scaled="1"/>
        </a:gra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BCF3D"/>
            </a:gs>
            <a:gs pos="100000">
              <a:srgbClr val="9BCF3D">
                <a:gamma/>
                <a:shade val="46275"/>
                <a:invGamma/>
              </a:srgbClr>
            </a:gs>
          </a:gsLst>
          <a:lin ang="2700000" scaled="1"/>
        </a:gra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GIS年会用PPT模板 1">
        <a:dk1>
          <a:srgbClr val="000000"/>
        </a:dk1>
        <a:lt1>
          <a:srgbClr val="FFFFFF"/>
        </a:lt1>
        <a:dk2>
          <a:srgbClr val="494949"/>
        </a:dk2>
        <a:lt2>
          <a:srgbClr val="3E7EA6"/>
        </a:lt2>
        <a:accent1>
          <a:srgbClr val="6E6E6E"/>
        </a:accent1>
        <a:accent2>
          <a:srgbClr val="9B9B9B"/>
        </a:accent2>
        <a:accent3>
          <a:srgbClr val="FFFFFF"/>
        </a:accent3>
        <a:accent4>
          <a:srgbClr val="000000"/>
        </a:accent4>
        <a:accent5>
          <a:srgbClr val="BABABA"/>
        </a:accent5>
        <a:accent6>
          <a:srgbClr val="8C8C8C"/>
        </a:accent6>
        <a:hlink>
          <a:srgbClr val="C1C1C1"/>
        </a:hlink>
        <a:folHlink>
          <a:srgbClr val="E6E6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GIS年会用PPT模板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GIS年会用PPT模板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BCF3D"/>
            </a:gs>
            <a:gs pos="100000">
              <a:srgbClr val="9BCF3D">
                <a:gamma/>
                <a:shade val="46275"/>
                <a:invGamma/>
              </a:srgbClr>
            </a:gs>
          </a:gsLst>
          <a:lin ang="2700000" scaled="1"/>
        </a:gra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BCF3D"/>
            </a:gs>
            <a:gs pos="100000">
              <a:srgbClr val="9BCF3D">
                <a:gamma/>
                <a:shade val="46275"/>
                <a:invGamma/>
              </a:srgbClr>
            </a:gs>
          </a:gsLst>
          <a:lin ang="2700000" scaled="1"/>
        </a:gra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GIS年会用PPT模板 1">
        <a:dk1>
          <a:srgbClr val="000000"/>
        </a:dk1>
        <a:lt1>
          <a:srgbClr val="FFFFFF"/>
        </a:lt1>
        <a:dk2>
          <a:srgbClr val="494949"/>
        </a:dk2>
        <a:lt2>
          <a:srgbClr val="3E7EA6"/>
        </a:lt2>
        <a:accent1>
          <a:srgbClr val="6E6E6E"/>
        </a:accent1>
        <a:accent2>
          <a:srgbClr val="9B9B9B"/>
        </a:accent2>
        <a:accent3>
          <a:srgbClr val="FFFFFF"/>
        </a:accent3>
        <a:accent4>
          <a:srgbClr val="000000"/>
        </a:accent4>
        <a:accent5>
          <a:srgbClr val="BABABA"/>
        </a:accent5>
        <a:accent6>
          <a:srgbClr val="8C8C8C"/>
        </a:accent6>
        <a:hlink>
          <a:srgbClr val="C1C1C1"/>
        </a:hlink>
        <a:folHlink>
          <a:srgbClr val="E6E6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GIS年会用PPT模板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GIS年会用PPT模板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BCF3D"/>
            </a:gs>
            <a:gs pos="100000">
              <a:srgbClr val="9BCF3D">
                <a:gamma/>
                <a:shade val="46275"/>
                <a:invGamma/>
              </a:srgbClr>
            </a:gs>
          </a:gsLst>
          <a:lin ang="2700000" scaled="1"/>
        </a:gra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BCF3D"/>
            </a:gs>
            <a:gs pos="100000">
              <a:srgbClr val="9BCF3D">
                <a:gamma/>
                <a:shade val="46275"/>
                <a:invGamma/>
              </a:srgbClr>
            </a:gs>
          </a:gsLst>
          <a:lin ang="2700000" scaled="1"/>
        </a:gra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GIS年会用PPT模板 1">
        <a:dk1>
          <a:srgbClr val="000000"/>
        </a:dk1>
        <a:lt1>
          <a:srgbClr val="FFFFFF"/>
        </a:lt1>
        <a:dk2>
          <a:srgbClr val="494949"/>
        </a:dk2>
        <a:lt2>
          <a:srgbClr val="3E7EA6"/>
        </a:lt2>
        <a:accent1>
          <a:srgbClr val="6E6E6E"/>
        </a:accent1>
        <a:accent2>
          <a:srgbClr val="9B9B9B"/>
        </a:accent2>
        <a:accent3>
          <a:srgbClr val="FFFFFF"/>
        </a:accent3>
        <a:accent4>
          <a:srgbClr val="000000"/>
        </a:accent4>
        <a:accent5>
          <a:srgbClr val="BABABA"/>
        </a:accent5>
        <a:accent6>
          <a:srgbClr val="8C8C8C"/>
        </a:accent6>
        <a:hlink>
          <a:srgbClr val="C1C1C1"/>
        </a:hlink>
        <a:folHlink>
          <a:srgbClr val="E6E6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GIS年会用PPT模板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GIS年会用PPT模板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BCF3D"/>
            </a:gs>
            <a:gs pos="100000">
              <a:srgbClr val="9BCF3D">
                <a:gamma/>
                <a:shade val="46275"/>
                <a:invGamma/>
              </a:srgbClr>
            </a:gs>
          </a:gsLst>
          <a:lin ang="2700000" scaled="1"/>
        </a:gra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BCF3D"/>
            </a:gs>
            <a:gs pos="100000">
              <a:srgbClr val="9BCF3D">
                <a:gamma/>
                <a:shade val="46275"/>
                <a:invGamma/>
              </a:srgbClr>
            </a:gs>
          </a:gsLst>
          <a:lin ang="2700000" scaled="1"/>
        </a:gra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GIS年会用PPT模板 1">
        <a:dk1>
          <a:srgbClr val="000000"/>
        </a:dk1>
        <a:lt1>
          <a:srgbClr val="FFFFFF"/>
        </a:lt1>
        <a:dk2>
          <a:srgbClr val="494949"/>
        </a:dk2>
        <a:lt2>
          <a:srgbClr val="3E7EA6"/>
        </a:lt2>
        <a:accent1>
          <a:srgbClr val="6E6E6E"/>
        </a:accent1>
        <a:accent2>
          <a:srgbClr val="9B9B9B"/>
        </a:accent2>
        <a:accent3>
          <a:srgbClr val="FFFFFF"/>
        </a:accent3>
        <a:accent4>
          <a:srgbClr val="000000"/>
        </a:accent4>
        <a:accent5>
          <a:srgbClr val="BABABA"/>
        </a:accent5>
        <a:accent6>
          <a:srgbClr val="8C8C8C"/>
        </a:accent6>
        <a:hlink>
          <a:srgbClr val="C1C1C1"/>
        </a:hlink>
        <a:folHlink>
          <a:srgbClr val="E6E6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对国土行业的思考-王国峰添加补充</Template>
  <TotalTime>4023</TotalTime>
  <Words>2821</Words>
  <Application>Microsoft Office PowerPoint</Application>
  <PresentationFormat>全屏显示(4:3)</PresentationFormat>
  <Paragraphs>318</Paragraphs>
  <Slides>30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1_GIS年会用PPT模板</vt:lpstr>
      <vt:lpstr>GIS年会用PPT模板</vt:lpstr>
      <vt:lpstr>2_GIS年会用PPT模板</vt:lpstr>
      <vt:lpstr>3_GIS年会用PPT模板</vt:lpstr>
      <vt:lpstr>4_GIS年会用PPT模板</vt:lpstr>
      <vt:lpstr>PowerPoint 演示文稿</vt:lpstr>
      <vt:lpstr>内容目录</vt:lpstr>
      <vt:lpstr>PowerPoint 演示文稿</vt:lpstr>
      <vt:lpstr>Web前端开发简述</vt:lpstr>
      <vt:lpstr>Web前端开发简述</vt:lpstr>
      <vt:lpstr>Web前端开发简述</vt:lpstr>
      <vt:lpstr>PowerPoint 演示文稿</vt:lpstr>
      <vt:lpstr>Web前端开发相关技术</vt:lpstr>
      <vt:lpstr>Web前端开发相关技术——Ajax</vt:lpstr>
      <vt:lpstr>Web前端开发相关技术——JavaScript</vt:lpstr>
      <vt:lpstr>Web前端开发相关技术——JavaScript</vt:lpstr>
      <vt:lpstr>Web前端开发相关技术——JavaScript</vt:lpstr>
      <vt:lpstr>Web前端开发相关技术——JavaScript</vt:lpstr>
      <vt:lpstr>Web前端开发相关技术——JavaScript</vt:lpstr>
      <vt:lpstr>Web前端开发相关技术——JavaScript</vt:lpstr>
      <vt:lpstr>Web前端开发相关技术——JavaScript</vt:lpstr>
      <vt:lpstr>Web前端开发相关技术——JavaScript</vt:lpstr>
      <vt:lpstr>PowerPoint 演示文稿</vt:lpstr>
      <vt:lpstr>常见问题及应用</vt:lpstr>
      <vt:lpstr>常见问题及应用</vt:lpstr>
      <vt:lpstr>常见问题及应用</vt:lpstr>
      <vt:lpstr>常见问题及应用</vt:lpstr>
      <vt:lpstr>常见问题及应用</vt:lpstr>
      <vt:lpstr>常见问题及应用</vt:lpstr>
      <vt:lpstr>常见问题及应用</vt:lpstr>
      <vt:lpstr>常见问题及应用</vt:lpstr>
      <vt:lpstr>常见问题及应用</vt:lpstr>
      <vt:lpstr>PowerPoint 演示文稿</vt:lpstr>
      <vt:lpstr>Web技术展望</vt:lpstr>
      <vt:lpstr>PowerPoint 演示文稿</vt:lpstr>
    </vt:vector>
  </TitlesOfParts>
  <Company>武大吉奥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Web前端技术分享交流</dc:title>
  <dc:creator>pj</dc:creator>
  <cp:lastModifiedBy>pj</cp:lastModifiedBy>
  <cp:revision>650</cp:revision>
  <dcterms:created xsi:type="dcterms:W3CDTF">2010-12-20T01:57:06Z</dcterms:created>
  <dcterms:modified xsi:type="dcterms:W3CDTF">2012-02-09T06:51:01Z</dcterms:modified>
</cp:coreProperties>
</file>