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
  </p:notesMasterIdLst>
  <p:sldIdLst>
    <p:sldId id="256" r:id="rId3"/>
    <p:sldId id="258" r:id="rId4"/>
    <p:sldId id="259" r:id="rId5"/>
    <p:sldId id="268" r:id="rId6"/>
    <p:sldId id="260" r:id="rId7"/>
    <p:sldId id="261" r:id="rId8"/>
    <p:sldId id="262" r:id="rId9"/>
    <p:sldId id="263" r:id="rId10"/>
    <p:sldId id="264" r:id="rId11"/>
    <p:sldId id="265" r:id="rId12"/>
    <p:sldId id="269" r:id="rId13"/>
    <p:sldId id="270" r:id="rId14"/>
    <p:sldId id="266" r:id="rId15"/>
    <p:sldId id="267" r:id="rId16"/>
    <p:sldId id="271"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8" d="100"/>
          <a:sy n="68" d="100"/>
        </p:scale>
        <p:origin x="6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31E93F-495F-4DB9-86A9-13A1151CEB41}" type="datetimeFigureOut">
              <a:rPr kumimoji="1" lang="ja-JP" altLang="en-US" smtClean="0"/>
              <a:t>2020/2/16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8E3F0A-A990-4A24-B713-CF3085E79834}" type="slidenum">
              <a:rPr kumimoji="1" lang="ja-JP" altLang="en-US" smtClean="0"/>
              <a:t>‹#›</a:t>
            </a:fld>
            <a:endParaRPr kumimoji="1" lang="ja-JP" altLang="en-US"/>
          </a:p>
        </p:txBody>
      </p:sp>
    </p:spTree>
    <p:extLst>
      <p:ext uri="{BB962C8B-B14F-4D97-AF65-F5344CB8AC3E}">
        <p14:creationId xmlns:p14="http://schemas.microsoft.com/office/powerpoint/2010/main" val="351508722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66785-8E68-47D5-9A7B-91715DFD1BDA}"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1" lang="ja-JP" altLang="en-US" sz="1200" b="0" i="0" u="none" strike="noStrike" kern="1200" cap="none" spc="0" normalizeH="0" baseline="0" noProof="0">
              <a:ln>
                <a:noFill/>
              </a:ln>
              <a:solidFill>
                <a:prstClr val="black"/>
              </a:solidFill>
              <a:effectLst/>
              <a:uLnTx/>
              <a:uFillTx/>
              <a:latin typeface="Calibri"/>
              <a:ea typeface="ＭＳ Ｐゴシック"/>
              <a:cs typeface="+mn-cs"/>
            </a:endParaRPr>
          </a:p>
        </p:txBody>
      </p:sp>
    </p:spTree>
    <p:extLst>
      <p:ext uri="{BB962C8B-B14F-4D97-AF65-F5344CB8AC3E}">
        <p14:creationId xmlns:p14="http://schemas.microsoft.com/office/powerpoint/2010/main" val="450684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10"/>
          </p:nvPr>
        </p:nvSpPr>
        <p:spPr/>
        <p:txBody>
          <a:bodyPr/>
          <a:lstStyle/>
          <a:p>
            <a:fld id="{AD666785-8E68-47D5-9A7B-91715DFD1BDA}" type="slidenum">
              <a:rPr kumimoji="1" lang="ja-JP" altLang="en-US" smtClean="0"/>
              <a:t>11</a:t>
            </a:fld>
            <a:endParaRPr kumimoji="1" lang="ja-JP" altLang="en-US"/>
          </a:p>
        </p:txBody>
      </p:sp>
    </p:spTree>
    <p:extLst>
      <p:ext uri="{BB962C8B-B14F-4D97-AF65-F5344CB8AC3E}">
        <p14:creationId xmlns:p14="http://schemas.microsoft.com/office/powerpoint/2010/main" val="4209421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10"/>
          </p:nvPr>
        </p:nvSpPr>
        <p:spPr/>
        <p:txBody>
          <a:bodyPr/>
          <a:lstStyle/>
          <a:p>
            <a:fld id="{AD666785-8E68-47D5-9A7B-91715DFD1BDA}" type="slidenum">
              <a:rPr kumimoji="1" lang="ja-JP" altLang="en-US" smtClean="0"/>
              <a:t>12</a:t>
            </a:fld>
            <a:endParaRPr kumimoji="1" lang="ja-JP" altLang="en-US"/>
          </a:p>
        </p:txBody>
      </p:sp>
    </p:spTree>
    <p:extLst>
      <p:ext uri="{BB962C8B-B14F-4D97-AF65-F5344CB8AC3E}">
        <p14:creationId xmlns:p14="http://schemas.microsoft.com/office/powerpoint/2010/main" val="57091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10"/>
          </p:nvPr>
        </p:nvSpPr>
        <p:spPr/>
        <p:txBody>
          <a:bodyPr/>
          <a:lstStyle/>
          <a:p>
            <a:fld id="{AD666785-8E68-47D5-9A7B-91715DFD1BDA}" type="slidenum">
              <a:rPr kumimoji="1" lang="ja-JP" altLang="en-US" smtClean="0"/>
              <a:t>13</a:t>
            </a:fld>
            <a:endParaRPr kumimoji="1" lang="ja-JP" altLang="en-US"/>
          </a:p>
        </p:txBody>
      </p:sp>
    </p:spTree>
    <p:extLst>
      <p:ext uri="{BB962C8B-B14F-4D97-AF65-F5344CB8AC3E}">
        <p14:creationId xmlns:p14="http://schemas.microsoft.com/office/powerpoint/2010/main" val="2461894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66785-8E68-47D5-9A7B-91715DFD1BDA}"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7386694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66785-8E68-47D5-9A7B-91715DFD1BDA}"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407646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66785-8E68-47D5-9A7B-91715DFD1BDA}"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1" lang="ja-JP" altLang="en-US" sz="1200" b="0" i="0" u="none" strike="noStrike" kern="1200" cap="none" spc="0" normalizeH="0" baseline="0" noProof="0">
              <a:ln>
                <a:noFill/>
              </a:ln>
              <a:solidFill>
                <a:prstClr val="black"/>
              </a:solidFill>
              <a:effectLst/>
              <a:uLnTx/>
              <a:uFillTx/>
              <a:latin typeface="Calibri"/>
              <a:ea typeface="ＭＳ Ｐゴシック"/>
              <a:cs typeface="+mn-cs"/>
            </a:endParaRPr>
          </a:p>
        </p:txBody>
      </p:sp>
    </p:spTree>
    <p:extLst>
      <p:ext uri="{BB962C8B-B14F-4D97-AF65-F5344CB8AC3E}">
        <p14:creationId xmlns:p14="http://schemas.microsoft.com/office/powerpoint/2010/main" val="1890754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AD666785-8E68-47D5-9A7B-91715DFD1BDA}" type="slidenum">
              <a:rPr kumimoji="1" lang="ja-JP" altLang="en-US" smtClean="0"/>
              <a:t>4</a:t>
            </a:fld>
            <a:endParaRPr kumimoji="1" lang="ja-JP" altLang="en-US"/>
          </a:p>
        </p:txBody>
      </p:sp>
    </p:spTree>
    <p:extLst>
      <p:ext uri="{BB962C8B-B14F-4D97-AF65-F5344CB8AC3E}">
        <p14:creationId xmlns:p14="http://schemas.microsoft.com/office/powerpoint/2010/main" val="459322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66785-8E68-47D5-9A7B-91715DFD1BDA}"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1" lang="ja-JP" altLang="en-US" sz="1200" b="0" i="0" u="none" strike="noStrike" kern="1200" cap="none" spc="0" normalizeH="0" baseline="0" noProof="0">
              <a:ln>
                <a:noFill/>
              </a:ln>
              <a:solidFill>
                <a:prstClr val="black"/>
              </a:solidFill>
              <a:effectLst/>
              <a:uLnTx/>
              <a:uFillTx/>
              <a:latin typeface="Calibri"/>
              <a:ea typeface="ＭＳ Ｐゴシック"/>
              <a:cs typeface="+mn-cs"/>
            </a:endParaRPr>
          </a:p>
        </p:txBody>
      </p:sp>
    </p:spTree>
    <p:extLst>
      <p:ext uri="{BB962C8B-B14F-4D97-AF65-F5344CB8AC3E}">
        <p14:creationId xmlns:p14="http://schemas.microsoft.com/office/powerpoint/2010/main" val="1503125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10"/>
          </p:nvPr>
        </p:nvSpPr>
        <p:spPr/>
        <p:txBody>
          <a:bodyPr/>
          <a:lstStyle/>
          <a:p>
            <a:fld id="{AD666785-8E68-47D5-9A7B-91715DFD1BDA}" type="slidenum">
              <a:rPr kumimoji="1" lang="ja-JP" altLang="en-US" smtClean="0"/>
              <a:t>6</a:t>
            </a:fld>
            <a:endParaRPr kumimoji="1" lang="ja-JP" altLang="en-US"/>
          </a:p>
        </p:txBody>
      </p:sp>
    </p:spTree>
    <p:extLst>
      <p:ext uri="{BB962C8B-B14F-4D97-AF65-F5344CB8AC3E}">
        <p14:creationId xmlns:p14="http://schemas.microsoft.com/office/powerpoint/2010/main" val="1452627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10"/>
          </p:nvPr>
        </p:nvSpPr>
        <p:spPr/>
        <p:txBody>
          <a:bodyPr/>
          <a:lstStyle/>
          <a:p>
            <a:fld id="{AD666785-8E68-47D5-9A7B-91715DFD1BDA}" type="slidenum">
              <a:rPr kumimoji="1" lang="ja-JP" altLang="en-US" smtClean="0"/>
              <a:t>7</a:t>
            </a:fld>
            <a:endParaRPr kumimoji="1" lang="ja-JP" altLang="en-US"/>
          </a:p>
        </p:txBody>
      </p:sp>
    </p:spTree>
    <p:extLst>
      <p:ext uri="{BB962C8B-B14F-4D97-AF65-F5344CB8AC3E}">
        <p14:creationId xmlns:p14="http://schemas.microsoft.com/office/powerpoint/2010/main" val="979843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10"/>
          </p:nvPr>
        </p:nvSpPr>
        <p:spPr/>
        <p:txBody>
          <a:bodyPr/>
          <a:lstStyle/>
          <a:p>
            <a:fld id="{AD666785-8E68-47D5-9A7B-91715DFD1BDA}" type="slidenum">
              <a:rPr kumimoji="1" lang="ja-JP" altLang="en-US" smtClean="0"/>
              <a:t>8</a:t>
            </a:fld>
            <a:endParaRPr kumimoji="1" lang="ja-JP" altLang="en-US"/>
          </a:p>
        </p:txBody>
      </p:sp>
    </p:spTree>
    <p:extLst>
      <p:ext uri="{BB962C8B-B14F-4D97-AF65-F5344CB8AC3E}">
        <p14:creationId xmlns:p14="http://schemas.microsoft.com/office/powerpoint/2010/main" val="1022457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10"/>
          </p:nvPr>
        </p:nvSpPr>
        <p:spPr/>
        <p:txBody>
          <a:bodyPr/>
          <a:lstStyle/>
          <a:p>
            <a:fld id="{AD666785-8E68-47D5-9A7B-91715DFD1BDA}" type="slidenum">
              <a:rPr kumimoji="1" lang="ja-JP" altLang="en-US" smtClean="0"/>
              <a:t>9</a:t>
            </a:fld>
            <a:endParaRPr kumimoji="1" lang="ja-JP" altLang="en-US"/>
          </a:p>
        </p:txBody>
      </p:sp>
    </p:spTree>
    <p:extLst>
      <p:ext uri="{BB962C8B-B14F-4D97-AF65-F5344CB8AC3E}">
        <p14:creationId xmlns:p14="http://schemas.microsoft.com/office/powerpoint/2010/main" val="954907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10"/>
          </p:nvPr>
        </p:nvSpPr>
        <p:spPr/>
        <p:txBody>
          <a:bodyPr/>
          <a:lstStyle/>
          <a:p>
            <a:fld id="{AD666785-8E68-47D5-9A7B-91715DFD1BDA}" type="slidenum">
              <a:rPr kumimoji="1" lang="ja-JP" altLang="en-US" smtClean="0"/>
              <a:t>10</a:t>
            </a:fld>
            <a:endParaRPr kumimoji="1" lang="ja-JP" altLang="en-US"/>
          </a:p>
        </p:txBody>
      </p:sp>
    </p:spTree>
    <p:extLst>
      <p:ext uri="{BB962C8B-B14F-4D97-AF65-F5344CB8AC3E}">
        <p14:creationId xmlns:p14="http://schemas.microsoft.com/office/powerpoint/2010/main" val="1398201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C4A494FF-5C8D-42BD-8D9E-34FFA6A105F2}" type="datetimeFigureOut">
              <a:rPr kumimoji="1" lang="ja-JP" altLang="en-US" smtClean="0"/>
              <a:t>2020/2/16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B416291-3073-48C8-AAC9-23F96974BF67}" type="slidenum">
              <a:rPr kumimoji="1" lang="ja-JP" altLang="en-US" smtClean="0"/>
              <a:t>‹#›</a:t>
            </a:fld>
            <a:endParaRPr kumimoji="1" lang="ja-JP" altLang="en-US"/>
          </a:p>
        </p:txBody>
      </p:sp>
    </p:spTree>
    <p:extLst>
      <p:ext uri="{BB962C8B-B14F-4D97-AF65-F5344CB8AC3E}">
        <p14:creationId xmlns:p14="http://schemas.microsoft.com/office/powerpoint/2010/main" val="2441041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4A494FF-5C8D-42BD-8D9E-34FFA6A105F2}" type="datetimeFigureOut">
              <a:rPr kumimoji="1" lang="ja-JP" altLang="en-US" smtClean="0"/>
              <a:t>2020/2/16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B416291-3073-48C8-AAC9-23F96974BF67}" type="slidenum">
              <a:rPr kumimoji="1" lang="ja-JP" altLang="en-US" smtClean="0"/>
              <a:t>‹#›</a:t>
            </a:fld>
            <a:endParaRPr kumimoji="1" lang="ja-JP" altLang="en-US"/>
          </a:p>
        </p:txBody>
      </p:sp>
    </p:spTree>
    <p:extLst>
      <p:ext uri="{BB962C8B-B14F-4D97-AF65-F5344CB8AC3E}">
        <p14:creationId xmlns:p14="http://schemas.microsoft.com/office/powerpoint/2010/main" val="1991461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4A494FF-5C8D-42BD-8D9E-34FFA6A105F2}" type="datetimeFigureOut">
              <a:rPr kumimoji="1" lang="ja-JP" altLang="en-US" smtClean="0"/>
              <a:t>2020/2/16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B416291-3073-48C8-AAC9-23F96974BF67}" type="slidenum">
              <a:rPr kumimoji="1" lang="ja-JP" altLang="en-US" smtClean="0"/>
              <a:t>‹#›</a:t>
            </a:fld>
            <a:endParaRPr kumimoji="1" lang="ja-JP" altLang="en-US"/>
          </a:p>
        </p:txBody>
      </p:sp>
    </p:spTree>
    <p:extLst>
      <p:ext uri="{BB962C8B-B14F-4D97-AF65-F5344CB8AC3E}">
        <p14:creationId xmlns:p14="http://schemas.microsoft.com/office/powerpoint/2010/main" val="3646262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A98AB1E-F136-482E-A7F1-D8295048B774}" type="datetime1">
              <a:rPr kumimoji="1" lang="ja-JP" altLang="en-US" smtClean="0"/>
              <a:t>2020/2/16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EB59B8E-5D9C-4A1B-B28E-F361FF527129}" type="slidenum">
              <a:rPr kumimoji="1" lang="ja-JP" altLang="en-US" smtClean="0"/>
              <a:t>‹#›</a:t>
            </a:fld>
            <a:endParaRPr kumimoji="1" lang="ja-JP" altLang="en-US"/>
          </a:p>
        </p:txBody>
      </p:sp>
    </p:spTree>
    <p:extLst>
      <p:ext uri="{BB962C8B-B14F-4D97-AF65-F5344CB8AC3E}">
        <p14:creationId xmlns:p14="http://schemas.microsoft.com/office/powerpoint/2010/main" val="3402257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1CA1C90-4D7E-4A1C-9559-E4ED0340BC5B}" type="datetime1">
              <a:rPr kumimoji="1" lang="ja-JP" altLang="en-US" smtClean="0"/>
              <a:t>2020/2/16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EB59B8E-5D9C-4A1B-B28E-F361FF527129}" type="slidenum">
              <a:rPr kumimoji="1" lang="ja-JP" altLang="en-US" smtClean="0"/>
              <a:t>‹#›</a:t>
            </a:fld>
            <a:endParaRPr kumimoji="1" lang="ja-JP" altLang="en-US"/>
          </a:p>
        </p:txBody>
      </p:sp>
    </p:spTree>
    <p:extLst>
      <p:ext uri="{BB962C8B-B14F-4D97-AF65-F5344CB8AC3E}">
        <p14:creationId xmlns:p14="http://schemas.microsoft.com/office/powerpoint/2010/main" val="10799957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050E3E5-7195-46E0-AC03-8AAB8D962C49}" type="datetime1">
              <a:rPr kumimoji="1" lang="ja-JP" altLang="en-US" smtClean="0"/>
              <a:t>2020/2/16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EB59B8E-5D9C-4A1B-B28E-F361FF527129}" type="slidenum">
              <a:rPr kumimoji="1" lang="ja-JP" altLang="en-US" smtClean="0"/>
              <a:t>‹#›</a:t>
            </a:fld>
            <a:endParaRPr kumimoji="1" lang="ja-JP" altLang="en-US"/>
          </a:p>
        </p:txBody>
      </p:sp>
    </p:spTree>
    <p:extLst>
      <p:ext uri="{BB962C8B-B14F-4D97-AF65-F5344CB8AC3E}">
        <p14:creationId xmlns:p14="http://schemas.microsoft.com/office/powerpoint/2010/main" val="15505117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1ED21320-D40A-463D-946A-A28D200D24C6}" type="datetime1">
              <a:rPr kumimoji="1" lang="ja-JP" altLang="en-US" smtClean="0"/>
              <a:t>2020/2/16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EB59B8E-5D9C-4A1B-B28E-F361FF527129}" type="slidenum">
              <a:rPr kumimoji="1" lang="ja-JP" altLang="en-US" smtClean="0"/>
              <a:t>‹#›</a:t>
            </a:fld>
            <a:endParaRPr kumimoji="1" lang="ja-JP" altLang="en-US"/>
          </a:p>
        </p:txBody>
      </p:sp>
    </p:spTree>
    <p:extLst>
      <p:ext uri="{BB962C8B-B14F-4D97-AF65-F5344CB8AC3E}">
        <p14:creationId xmlns:p14="http://schemas.microsoft.com/office/powerpoint/2010/main" val="1616674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9"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1"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83FB5529-600F-497D-ACF9-9E1BEF50CF55}" type="datetime1">
              <a:rPr kumimoji="1" lang="ja-JP" altLang="en-US" smtClean="0"/>
              <a:t>2020/2/16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EB59B8E-5D9C-4A1B-B28E-F361FF527129}" type="slidenum">
              <a:rPr kumimoji="1" lang="ja-JP" altLang="en-US" smtClean="0"/>
              <a:t>‹#›</a:t>
            </a:fld>
            <a:endParaRPr kumimoji="1" lang="ja-JP" altLang="en-US"/>
          </a:p>
        </p:txBody>
      </p:sp>
    </p:spTree>
    <p:extLst>
      <p:ext uri="{BB962C8B-B14F-4D97-AF65-F5344CB8AC3E}">
        <p14:creationId xmlns:p14="http://schemas.microsoft.com/office/powerpoint/2010/main" val="39307618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292C2FF-E68B-4E21-A2D3-0F714B1A326C}" type="datetime1">
              <a:rPr kumimoji="1" lang="ja-JP" altLang="en-US" smtClean="0"/>
              <a:t>2020/2/16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EB59B8E-5D9C-4A1B-B28E-F361FF527129}" type="slidenum">
              <a:rPr kumimoji="1" lang="ja-JP" altLang="en-US" smtClean="0"/>
              <a:t>‹#›</a:t>
            </a:fld>
            <a:endParaRPr kumimoji="1" lang="ja-JP" altLang="en-US"/>
          </a:p>
        </p:txBody>
      </p:sp>
    </p:spTree>
    <p:extLst>
      <p:ext uri="{BB962C8B-B14F-4D97-AF65-F5344CB8AC3E}">
        <p14:creationId xmlns:p14="http://schemas.microsoft.com/office/powerpoint/2010/main" val="16380398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ADEBCF-4550-4EEC-8E68-01F01B9C8865}" type="datetime1">
              <a:rPr kumimoji="1" lang="ja-JP" altLang="en-US" smtClean="0"/>
              <a:t>2020/2/16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lvl1pPr>
              <a:defRPr sz="3200"/>
            </a:lvl1pPr>
          </a:lstStyle>
          <a:p>
            <a:fld id="{BEB59B8E-5D9C-4A1B-B28E-F361FF527129}" type="slidenum">
              <a:rPr kumimoji="1" lang="ja-JP" altLang="en-US" smtClean="0"/>
              <a:pPr/>
              <a:t>‹#›</a:t>
            </a:fld>
            <a:endParaRPr kumimoji="1" lang="ja-JP" altLang="en-US" dirty="0"/>
          </a:p>
        </p:txBody>
      </p:sp>
    </p:spTree>
    <p:extLst>
      <p:ext uri="{BB962C8B-B14F-4D97-AF65-F5344CB8AC3E}">
        <p14:creationId xmlns:p14="http://schemas.microsoft.com/office/powerpoint/2010/main" val="38502396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9BBB501-86AF-42CF-8AB8-A44E50D25376}" type="datetime1">
              <a:rPr kumimoji="1" lang="ja-JP" altLang="en-US" smtClean="0"/>
              <a:t>2020/2/16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EB59B8E-5D9C-4A1B-B28E-F361FF527129}" type="slidenum">
              <a:rPr kumimoji="1" lang="ja-JP" altLang="en-US" smtClean="0"/>
              <a:t>‹#›</a:t>
            </a:fld>
            <a:endParaRPr kumimoji="1" lang="ja-JP" altLang="en-US"/>
          </a:p>
        </p:txBody>
      </p:sp>
    </p:spTree>
    <p:extLst>
      <p:ext uri="{BB962C8B-B14F-4D97-AF65-F5344CB8AC3E}">
        <p14:creationId xmlns:p14="http://schemas.microsoft.com/office/powerpoint/2010/main" val="52829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4A494FF-5C8D-42BD-8D9E-34FFA6A105F2}" type="datetimeFigureOut">
              <a:rPr kumimoji="1" lang="ja-JP" altLang="en-US" smtClean="0"/>
              <a:t>2020/2/16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B416291-3073-48C8-AAC9-23F96974BF67}" type="slidenum">
              <a:rPr kumimoji="1" lang="ja-JP" altLang="en-US" smtClean="0"/>
              <a:t>‹#›</a:t>
            </a:fld>
            <a:endParaRPr kumimoji="1" lang="ja-JP" altLang="en-US"/>
          </a:p>
        </p:txBody>
      </p:sp>
    </p:spTree>
    <p:extLst>
      <p:ext uri="{BB962C8B-B14F-4D97-AF65-F5344CB8AC3E}">
        <p14:creationId xmlns:p14="http://schemas.microsoft.com/office/powerpoint/2010/main" val="9427445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F6F393B-7066-4A19-8F7B-5DDB19E2EAD8}" type="datetime1">
              <a:rPr kumimoji="1" lang="ja-JP" altLang="en-US" smtClean="0"/>
              <a:t>2020/2/16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EB59B8E-5D9C-4A1B-B28E-F361FF527129}" type="slidenum">
              <a:rPr kumimoji="1" lang="ja-JP" altLang="en-US" smtClean="0"/>
              <a:t>‹#›</a:t>
            </a:fld>
            <a:endParaRPr kumimoji="1" lang="ja-JP" altLang="en-US"/>
          </a:p>
        </p:txBody>
      </p:sp>
    </p:spTree>
    <p:extLst>
      <p:ext uri="{BB962C8B-B14F-4D97-AF65-F5344CB8AC3E}">
        <p14:creationId xmlns:p14="http://schemas.microsoft.com/office/powerpoint/2010/main" val="14461343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B6D9F45-7BC1-4BEC-9EA2-4C71B3125119}" type="datetime1">
              <a:rPr kumimoji="1" lang="ja-JP" altLang="en-US" smtClean="0"/>
              <a:t>2020/2/16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EB59B8E-5D9C-4A1B-B28E-F361FF527129}" type="slidenum">
              <a:rPr kumimoji="1" lang="ja-JP" altLang="en-US" smtClean="0"/>
              <a:t>‹#›</a:t>
            </a:fld>
            <a:endParaRPr kumimoji="1" lang="ja-JP" altLang="en-US"/>
          </a:p>
        </p:txBody>
      </p:sp>
    </p:spTree>
    <p:extLst>
      <p:ext uri="{BB962C8B-B14F-4D97-AF65-F5344CB8AC3E}">
        <p14:creationId xmlns:p14="http://schemas.microsoft.com/office/powerpoint/2010/main" val="30046072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9DDB1E8-D12A-4C2E-AAE5-8D65487B715B}" type="datetime1">
              <a:rPr kumimoji="1" lang="ja-JP" altLang="en-US" smtClean="0"/>
              <a:t>2020/2/16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EB59B8E-5D9C-4A1B-B28E-F361FF527129}" type="slidenum">
              <a:rPr kumimoji="1" lang="ja-JP" altLang="en-US" smtClean="0"/>
              <a:t>‹#›</a:t>
            </a:fld>
            <a:endParaRPr kumimoji="1" lang="ja-JP" altLang="en-US"/>
          </a:p>
        </p:txBody>
      </p:sp>
    </p:spTree>
    <p:extLst>
      <p:ext uri="{BB962C8B-B14F-4D97-AF65-F5344CB8AC3E}">
        <p14:creationId xmlns:p14="http://schemas.microsoft.com/office/powerpoint/2010/main" val="1617350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C4A494FF-5C8D-42BD-8D9E-34FFA6A105F2}" type="datetimeFigureOut">
              <a:rPr kumimoji="1" lang="ja-JP" altLang="en-US" smtClean="0"/>
              <a:t>2020/2/16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B416291-3073-48C8-AAC9-23F96974BF67}" type="slidenum">
              <a:rPr kumimoji="1" lang="ja-JP" altLang="en-US" smtClean="0"/>
              <a:t>‹#›</a:t>
            </a:fld>
            <a:endParaRPr kumimoji="1" lang="ja-JP" altLang="en-US"/>
          </a:p>
        </p:txBody>
      </p:sp>
    </p:spTree>
    <p:extLst>
      <p:ext uri="{BB962C8B-B14F-4D97-AF65-F5344CB8AC3E}">
        <p14:creationId xmlns:p14="http://schemas.microsoft.com/office/powerpoint/2010/main" val="1581587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C4A494FF-5C8D-42BD-8D9E-34FFA6A105F2}" type="datetimeFigureOut">
              <a:rPr kumimoji="1" lang="ja-JP" altLang="en-US" smtClean="0"/>
              <a:t>2020/2/16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B416291-3073-48C8-AAC9-23F96974BF67}" type="slidenum">
              <a:rPr kumimoji="1" lang="ja-JP" altLang="en-US" smtClean="0"/>
              <a:t>‹#›</a:t>
            </a:fld>
            <a:endParaRPr kumimoji="1" lang="ja-JP" altLang="en-US"/>
          </a:p>
        </p:txBody>
      </p:sp>
    </p:spTree>
    <p:extLst>
      <p:ext uri="{BB962C8B-B14F-4D97-AF65-F5344CB8AC3E}">
        <p14:creationId xmlns:p14="http://schemas.microsoft.com/office/powerpoint/2010/main" val="3380782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C4A494FF-5C8D-42BD-8D9E-34FFA6A105F2}" type="datetimeFigureOut">
              <a:rPr kumimoji="1" lang="ja-JP" altLang="en-US" smtClean="0"/>
              <a:t>2020/2/16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EB416291-3073-48C8-AAC9-23F96974BF67}" type="slidenum">
              <a:rPr kumimoji="1" lang="ja-JP" altLang="en-US" smtClean="0"/>
              <a:t>‹#›</a:t>
            </a:fld>
            <a:endParaRPr kumimoji="1" lang="ja-JP" altLang="en-US"/>
          </a:p>
        </p:txBody>
      </p:sp>
    </p:spTree>
    <p:extLst>
      <p:ext uri="{BB962C8B-B14F-4D97-AF65-F5344CB8AC3E}">
        <p14:creationId xmlns:p14="http://schemas.microsoft.com/office/powerpoint/2010/main" val="3155866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4A494FF-5C8D-42BD-8D9E-34FFA6A105F2}" type="datetimeFigureOut">
              <a:rPr kumimoji="1" lang="ja-JP" altLang="en-US" smtClean="0"/>
              <a:t>2020/2/16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EB416291-3073-48C8-AAC9-23F96974BF67}" type="slidenum">
              <a:rPr kumimoji="1" lang="ja-JP" altLang="en-US" smtClean="0"/>
              <a:t>‹#›</a:t>
            </a:fld>
            <a:endParaRPr kumimoji="1" lang="ja-JP" altLang="en-US"/>
          </a:p>
        </p:txBody>
      </p:sp>
    </p:spTree>
    <p:extLst>
      <p:ext uri="{BB962C8B-B14F-4D97-AF65-F5344CB8AC3E}">
        <p14:creationId xmlns:p14="http://schemas.microsoft.com/office/powerpoint/2010/main" val="404010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4A494FF-5C8D-42BD-8D9E-34FFA6A105F2}" type="datetimeFigureOut">
              <a:rPr kumimoji="1" lang="ja-JP" altLang="en-US" smtClean="0"/>
              <a:t>2020/2/16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B416291-3073-48C8-AAC9-23F96974BF67}" type="slidenum">
              <a:rPr kumimoji="1" lang="ja-JP" altLang="en-US" smtClean="0"/>
              <a:t>‹#›</a:t>
            </a:fld>
            <a:endParaRPr kumimoji="1" lang="ja-JP" altLang="en-US"/>
          </a:p>
        </p:txBody>
      </p:sp>
    </p:spTree>
    <p:extLst>
      <p:ext uri="{BB962C8B-B14F-4D97-AF65-F5344CB8AC3E}">
        <p14:creationId xmlns:p14="http://schemas.microsoft.com/office/powerpoint/2010/main" val="3885772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4A494FF-5C8D-42BD-8D9E-34FFA6A105F2}" type="datetimeFigureOut">
              <a:rPr kumimoji="1" lang="ja-JP" altLang="en-US" smtClean="0"/>
              <a:t>2020/2/16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B416291-3073-48C8-AAC9-23F96974BF67}" type="slidenum">
              <a:rPr kumimoji="1" lang="ja-JP" altLang="en-US" smtClean="0"/>
              <a:t>‹#›</a:t>
            </a:fld>
            <a:endParaRPr kumimoji="1" lang="ja-JP" altLang="en-US"/>
          </a:p>
        </p:txBody>
      </p:sp>
    </p:spTree>
    <p:extLst>
      <p:ext uri="{BB962C8B-B14F-4D97-AF65-F5344CB8AC3E}">
        <p14:creationId xmlns:p14="http://schemas.microsoft.com/office/powerpoint/2010/main" val="3623356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4A494FF-5C8D-42BD-8D9E-34FFA6A105F2}" type="datetimeFigureOut">
              <a:rPr kumimoji="1" lang="ja-JP" altLang="en-US" smtClean="0"/>
              <a:t>2020/2/16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B416291-3073-48C8-AAC9-23F96974BF67}" type="slidenum">
              <a:rPr kumimoji="1" lang="ja-JP" altLang="en-US" smtClean="0"/>
              <a:t>‹#›</a:t>
            </a:fld>
            <a:endParaRPr kumimoji="1" lang="ja-JP" altLang="en-US"/>
          </a:p>
        </p:txBody>
      </p:sp>
    </p:spTree>
    <p:extLst>
      <p:ext uri="{BB962C8B-B14F-4D97-AF65-F5344CB8AC3E}">
        <p14:creationId xmlns:p14="http://schemas.microsoft.com/office/powerpoint/2010/main" val="1732124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A494FF-5C8D-42BD-8D9E-34FFA6A105F2}" type="datetimeFigureOut">
              <a:rPr kumimoji="1" lang="ja-JP" altLang="en-US" smtClean="0"/>
              <a:t>2020/2/16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416291-3073-48C8-AAC9-23F96974BF67}" type="slidenum">
              <a:rPr kumimoji="1" lang="ja-JP" altLang="en-US" smtClean="0"/>
              <a:t>‹#›</a:t>
            </a:fld>
            <a:endParaRPr kumimoji="1" lang="ja-JP" altLang="en-US"/>
          </a:p>
        </p:txBody>
      </p:sp>
    </p:spTree>
    <p:extLst>
      <p:ext uri="{BB962C8B-B14F-4D97-AF65-F5344CB8AC3E}">
        <p14:creationId xmlns:p14="http://schemas.microsoft.com/office/powerpoint/2010/main" val="1434962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70139F-3981-4184-8EEA-50A941ECE129}" type="datetime1">
              <a:rPr kumimoji="1" lang="ja-JP" altLang="en-US" smtClean="0"/>
              <a:t>2020/2/16</a:t>
            </a:fld>
            <a:endParaRPr kumimoji="1" lang="ja-JP"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B59B8E-5D9C-4A1B-B28E-F361FF527129}" type="slidenum">
              <a:rPr kumimoji="1" lang="ja-JP" altLang="en-US" smtClean="0"/>
              <a:t>‹#›</a:t>
            </a:fld>
            <a:endParaRPr kumimoji="1" lang="ja-JP" altLang="en-US"/>
          </a:p>
        </p:txBody>
      </p:sp>
    </p:spTree>
    <p:extLst>
      <p:ext uri="{BB962C8B-B14F-4D97-AF65-F5344CB8AC3E}">
        <p14:creationId xmlns:p14="http://schemas.microsoft.com/office/powerpoint/2010/main" val="6420585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2.emf"/><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e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4.emf"/><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3.emf"/><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6.emf"/><Relationship Id="rId2" Type="http://schemas.openxmlformats.org/officeDocument/2006/relationships/slideLayout" Target="../slideLayouts/slideLayout18.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5.emf"/><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8.emf"/><Relationship Id="rId2" Type="http://schemas.openxmlformats.org/officeDocument/2006/relationships/slideLayout" Target="../slideLayouts/slideLayout18.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7.emf"/><Relationship Id="rId4" Type="http://schemas.openxmlformats.org/officeDocument/2006/relationships/oleObject" Target="../embeddings/oleObject7.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en-US" altLang="ja-JP" sz="4800" dirty="0"/>
              <a:t>GitHub</a:t>
            </a:r>
            <a:r>
              <a:rPr kumimoji="1" lang="ja-JP" altLang="en-US" sz="4800" dirty="0"/>
              <a:t>リポジトリの特徴抽出とクラスタリング</a:t>
            </a:r>
          </a:p>
        </p:txBody>
      </p:sp>
      <p:sp>
        <p:nvSpPr>
          <p:cNvPr id="3" name="サブタイトル 2"/>
          <p:cNvSpPr>
            <a:spLocks noGrp="1"/>
          </p:cNvSpPr>
          <p:nvPr>
            <p:ph type="subTitle" idx="1"/>
          </p:nvPr>
        </p:nvSpPr>
        <p:spPr/>
        <p:txBody>
          <a:bodyPr>
            <a:normAutofit/>
          </a:bodyPr>
          <a:lstStyle/>
          <a:p>
            <a:pPr algn="r"/>
            <a:r>
              <a:rPr lang="ja-JP" altLang="en-US" dirty="0">
                <a:latin typeface="ＭＳ ゴシック" panose="020B0609070205080204" pitchFamily="49" charset="-128"/>
                <a:ea typeface="ＭＳ ゴシック" panose="020B0609070205080204" pitchFamily="49" charset="-128"/>
              </a:rPr>
              <a:t>プロジェクトマネジメントコース</a:t>
            </a:r>
            <a:endParaRPr lang="en-US" altLang="ja-JP" dirty="0">
              <a:latin typeface="ＭＳ ゴシック" panose="020B0609070205080204" pitchFamily="49" charset="-128"/>
              <a:ea typeface="ＭＳ ゴシック" panose="020B0609070205080204" pitchFamily="49" charset="-128"/>
            </a:endParaRPr>
          </a:p>
          <a:p>
            <a:pPr algn="r"/>
            <a:r>
              <a:rPr lang="ja-JP" altLang="en-US" dirty="0">
                <a:latin typeface="ＭＳ ゴシック" panose="020B0609070205080204" pitchFamily="49" charset="-128"/>
                <a:ea typeface="ＭＳ ゴシック" panose="020B0609070205080204" pitchFamily="49" charset="-128"/>
              </a:rPr>
              <a:t>矢吹研究室</a:t>
            </a:r>
            <a:endParaRPr lang="en-US" altLang="ja-JP" dirty="0">
              <a:latin typeface="ＭＳ ゴシック" panose="020B0609070205080204" pitchFamily="49" charset="-128"/>
              <a:ea typeface="ＭＳ ゴシック" panose="020B0609070205080204" pitchFamily="49" charset="-128"/>
            </a:endParaRPr>
          </a:p>
          <a:p>
            <a:pPr algn="r"/>
            <a:r>
              <a:rPr lang="ja-JP" altLang="en-US" dirty="0">
                <a:latin typeface="ＭＳ ゴシック" panose="020B0609070205080204" pitchFamily="49" charset="-128"/>
                <a:ea typeface="ＭＳ ゴシック" panose="020B0609070205080204" pitchFamily="49" charset="-128"/>
              </a:rPr>
              <a:t> </a:t>
            </a:r>
            <a:r>
              <a:rPr lang="en-US" altLang="ja-JP" dirty="0">
                <a:latin typeface="ＭＳ ゴシック" panose="020B0609070205080204" pitchFamily="49" charset="-128"/>
                <a:ea typeface="ＭＳ ゴシック" panose="020B0609070205080204" pitchFamily="49" charset="-128"/>
              </a:rPr>
              <a:t>1642112 </a:t>
            </a:r>
            <a:r>
              <a:rPr lang="ja-JP" altLang="en-US" dirty="0">
                <a:latin typeface="ＭＳ ゴシック" panose="020B0609070205080204" pitchFamily="49" charset="-128"/>
                <a:ea typeface="ＭＳ ゴシック" panose="020B0609070205080204" pitchFamily="49" charset="-128"/>
              </a:rPr>
              <a:t>松井 啓</a:t>
            </a:r>
          </a:p>
        </p:txBody>
      </p:sp>
    </p:spTree>
    <p:extLst>
      <p:ext uri="{BB962C8B-B14F-4D97-AF65-F5344CB8AC3E}">
        <p14:creationId xmlns:p14="http://schemas.microsoft.com/office/powerpoint/2010/main" val="1306504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883999" y="720001"/>
            <a:ext cx="9326795" cy="707886"/>
          </a:xfrm>
          <a:prstGeom prst="rect">
            <a:avLst/>
          </a:prstGeom>
          <a:noFill/>
          <a:ln>
            <a:noFill/>
          </a:ln>
        </p:spPr>
        <p:txBody>
          <a:bodyPr wrap="square" rtlCol="0">
            <a:spAutoFit/>
          </a:bodyPr>
          <a:lstStyle/>
          <a:p>
            <a:pPr defTabSz="2113180">
              <a:defRPr/>
            </a:pPr>
            <a:r>
              <a:rPr kumimoji="0" lang="ja-JP" altLang="en-US" sz="4000" kern="0" dirty="0">
                <a:solidFill>
                  <a:prstClr val="black"/>
                </a:solidFill>
                <a:ea typeface="ＭＳ Ｐゴシック" panose="020B0600070205080204" pitchFamily="50" charset="-128"/>
              </a:rPr>
              <a:t>４ ．１．</a:t>
            </a:r>
            <a:r>
              <a:rPr kumimoji="0" lang="ja-JP" altLang="en-US" sz="4000" dirty="0">
                <a:solidFill>
                  <a:prstClr val="black"/>
                </a:solidFill>
              </a:rPr>
              <a:t>主成分分析の結果</a:t>
            </a:r>
            <a:endParaRPr lang="ja-JP" altLang="en-US" sz="4000" kern="0" dirty="0">
              <a:solidFill>
                <a:prstClr val="black"/>
              </a:solidFill>
              <a:ea typeface="ＭＳ Ｐゴシック" panose="020B0600070205080204" pitchFamily="50" charset="-128"/>
            </a:endParaRPr>
          </a:p>
        </p:txBody>
      </p:sp>
      <p:graphicFrame>
        <p:nvGraphicFramePr>
          <p:cNvPr id="3" name="オブジェクト 2"/>
          <p:cNvGraphicFramePr>
            <a:graphicFrameLocks noChangeAspect="1"/>
          </p:cNvGraphicFramePr>
          <p:nvPr>
            <p:extLst>
              <p:ext uri="{D42A27DB-BD31-4B8C-83A1-F6EECF244321}">
                <p14:modId xmlns:p14="http://schemas.microsoft.com/office/powerpoint/2010/main" val="617365374"/>
              </p:ext>
            </p:extLst>
          </p:nvPr>
        </p:nvGraphicFramePr>
        <p:xfrm>
          <a:off x="6025018" y="1577736"/>
          <a:ext cx="4534965" cy="4534965"/>
        </p:xfrm>
        <a:graphic>
          <a:graphicData uri="http://schemas.openxmlformats.org/presentationml/2006/ole">
            <mc:AlternateContent xmlns:mc="http://schemas.openxmlformats.org/markup-compatibility/2006">
              <mc:Choice xmlns:v="urn:schemas-microsoft-com:vml" Requires="v">
                <p:oleObj spid="_x0000_s1044" name="Acrobat Document" r:id="rId4" imgW="4362163" imgH="4362178" progId="AcroExch.Document.7">
                  <p:embed/>
                </p:oleObj>
              </mc:Choice>
              <mc:Fallback>
                <p:oleObj name="Acrobat Document" r:id="rId4" imgW="4362163" imgH="4362178" progId="AcroExch.Document.7">
                  <p:embed/>
                  <p:pic>
                    <p:nvPicPr>
                      <p:cNvPr id="0" name=""/>
                      <p:cNvPicPr/>
                      <p:nvPr/>
                    </p:nvPicPr>
                    <p:blipFill>
                      <a:blip r:embed="rId5"/>
                      <a:stretch>
                        <a:fillRect/>
                      </a:stretch>
                    </p:blipFill>
                    <p:spPr>
                      <a:xfrm>
                        <a:off x="6025018" y="1577736"/>
                        <a:ext cx="4534965" cy="4534965"/>
                      </a:xfrm>
                      <a:prstGeom prst="rect">
                        <a:avLst/>
                      </a:prstGeom>
                    </p:spPr>
                  </p:pic>
                </p:oleObj>
              </mc:Fallback>
            </mc:AlternateContent>
          </a:graphicData>
        </a:graphic>
      </p:graphicFrame>
      <p:graphicFrame>
        <p:nvGraphicFramePr>
          <p:cNvPr id="4" name="オブジェクト 3"/>
          <p:cNvGraphicFramePr>
            <a:graphicFrameLocks noChangeAspect="1"/>
          </p:cNvGraphicFramePr>
          <p:nvPr>
            <p:extLst>
              <p:ext uri="{D42A27DB-BD31-4B8C-83A1-F6EECF244321}">
                <p14:modId xmlns:p14="http://schemas.microsoft.com/office/powerpoint/2010/main" val="3278360477"/>
              </p:ext>
            </p:extLst>
          </p:nvPr>
        </p:nvGraphicFramePr>
        <p:xfrm>
          <a:off x="1315232" y="1577736"/>
          <a:ext cx="4534965" cy="4534965"/>
        </p:xfrm>
        <a:graphic>
          <a:graphicData uri="http://schemas.openxmlformats.org/presentationml/2006/ole">
            <mc:AlternateContent xmlns:mc="http://schemas.openxmlformats.org/markup-compatibility/2006">
              <mc:Choice xmlns:v="urn:schemas-microsoft-com:vml" Requires="v">
                <p:oleObj spid="_x0000_s1045" name="Acrobat Document" r:id="rId6" imgW="4362163" imgH="4362178" progId="AcroExch.Document.7">
                  <p:embed/>
                </p:oleObj>
              </mc:Choice>
              <mc:Fallback>
                <p:oleObj name="Acrobat Document" r:id="rId6" imgW="4362163" imgH="4362178" progId="AcroExch.Document.7">
                  <p:embed/>
                  <p:pic>
                    <p:nvPicPr>
                      <p:cNvPr id="0" name=""/>
                      <p:cNvPicPr/>
                      <p:nvPr/>
                    </p:nvPicPr>
                    <p:blipFill>
                      <a:blip r:embed="rId7"/>
                      <a:stretch>
                        <a:fillRect/>
                      </a:stretch>
                    </p:blipFill>
                    <p:spPr>
                      <a:xfrm>
                        <a:off x="1315232" y="1577736"/>
                        <a:ext cx="4534965" cy="4534965"/>
                      </a:xfrm>
                      <a:prstGeom prst="rect">
                        <a:avLst/>
                      </a:prstGeom>
                    </p:spPr>
                  </p:pic>
                </p:oleObj>
              </mc:Fallback>
            </mc:AlternateContent>
          </a:graphicData>
        </a:graphic>
      </p:graphicFrame>
      <p:sp>
        <p:nvSpPr>
          <p:cNvPr id="5" name="テキスト ボックス 4"/>
          <p:cNvSpPr txBox="1"/>
          <p:nvPr/>
        </p:nvSpPr>
        <p:spPr>
          <a:xfrm>
            <a:off x="2254685" y="6275540"/>
            <a:ext cx="2262158" cy="369332"/>
          </a:xfrm>
          <a:prstGeom prst="rect">
            <a:avLst/>
          </a:prstGeom>
          <a:noFill/>
        </p:spPr>
        <p:txBody>
          <a:bodyPr wrap="none" rtlCol="0">
            <a:spAutoFit/>
          </a:bodyPr>
          <a:lstStyle/>
          <a:p>
            <a:r>
              <a:rPr lang="ja-JP" altLang="en-US" dirty="0"/>
              <a:t>すべてのリポジトリ</a:t>
            </a:r>
            <a:endParaRPr kumimoji="1" lang="ja-JP" altLang="en-US" dirty="0"/>
          </a:p>
        </p:txBody>
      </p:sp>
      <p:sp>
        <p:nvSpPr>
          <p:cNvPr id="7" name="テキスト ボックス 6"/>
          <p:cNvSpPr txBox="1"/>
          <p:nvPr/>
        </p:nvSpPr>
        <p:spPr>
          <a:xfrm>
            <a:off x="6468924" y="6275540"/>
            <a:ext cx="3647152" cy="369332"/>
          </a:xfrm>
          <a:prstGeom prst="rect">
            <a:avLst/>
          </a:prstGeom>
          <a:noFill/>
        </p:spPr>
        <p:txBody>
          <a:bodyPr wrap="none" rtlCol="0">
            <a:spAutoFit/>
          </a:bodyPr>
          <a:lstStyle/>
          <a:p>
            <a:r>
              <a:rPr lang="ja-JP" altLang="en-US" dirty="0"/>
              <a:t>すべての機能を使ったリポジトリ</a:t>
            </a:r>
            <a:endParaRPr kumimoji="1" lang="ja-JP" altLang="en-US" dirty="0"/>
          </a:p>
        </p:txBody>
      </p:sp>
    </p:spTree>
    <p:extLst>
      <p:ext uri="{BB962C8B-B14F-4D97-AF65-F5344CB8AC3E}">
        <p14:creationId xmlns:p14="http://schemas.microsoft.com/office/powerpoint/2010/main" val="3148013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883999" y="720001"/>
            <a:ext cx="9326795" cy="707886"/>
          </a:xfrm>
          <a:prstGeom prst="rect">
            <a:avLst/>
          </a:prstGeom>
          <a:noFill/>
          <a:ln>
            <a:noFill/>
          </a:ln>
        </p:spPr>
        <p:txBody>
          <a:bodyPr wrap="square" rtlCol="0">
            <a:spAutoFit/>
          </a:bodyPr>
          <a:lstStyle/>
          <a:p>
            <a:pPr defTabSz="2113180">
              <a:defRPr/>
            </a:pPr>
            <a:r>
              <a:rPr kumimoji="0" lang="ja-JP" altLang="en-US" sz="4000" kern="0" dirty="0">
                <a:solidFill>
                  <a:prstClr val="black"/>
                </a:solidFill>
                <a:ea typeface="ＭＳ Ｐゴシック" panose="020B0600070205080204" pitchFamily="50" charset="-128"/>
              </a:rPr>
              <a:t>４ ．１．</a:t>
            </a:r>
            <a:r>
              <a:rPr kumimoji="0" lang="ja-JP" altLang="en-US" sz="4000" dirty="0">
                <a:solidFill>
                  <a:prstClr val="black"/>
                </a:solidFill>
              </a:rPr>
              <a:t>主成分分析の結果　</a:t>
            </a:r>
            <a:r>
              <a:rPr kumimoji="0" lang="en-US" altLang="ja-JP" sz="4000" dirty="0">
                <a:solidFill>
                  <a:prstClr val="black"/>
                </a:solidFill>
              </a:rPr>
              <a:t>issues</a:t>
            </a:r>
            <a:endParaRPr lang="ja-JP" altLang="en-US" sz="4000" kern="0" dirty="0">
              <a:solidFill>
                <a:prstClr val="black"/>
              </a:solidFill>
              <a:ea typeface="ＭＳ Ｐゴシック" panose="020B0600070205080204" pitchFamily="50" charset="-128"/>
            </a:endParaRPr>
          </a:p>
        </p:txBody>
      </p:sp>
      <p:sp>
        <p:nvSpPr>
          <p:cNvPr id="5" name="テキスト ボックス 4"/>
          <p:cNvSpPr txBox="1"/>
          <p:nvPr/>
        </p:nvSpPr>
        <p:spPr>
          <a:xfrm>
            <a:off x="2254685" y="6275540"/>
            <a:ext cx="2133918" cy="369332"/>
          </a:xfrm>
          <a:prstGeom prst="rect">
            <a:avLst/>
          </a:prstGeom>
          <a:noFill/>
        </p:spPr>
        <p:txBody>
          <a:bodyPr wrap="none" rtlCol="0">
            <a:spAutoFit/>
          </a:bodyPr>
          <a:lstStyle/>
          <a:p>
            <a:r>
              <a:rPr lang="en-US" altLang="ja-JP" dirty="0"/>
              <a:t>Issues</a:t>
            </a:r>
            <a:r>
              <a:rPr lang="ja-JP" altLang="en-US" dirty="0"/>
              <a:t>を使っている</a:t>
            </a:r>
            <a:endParaRPr kumimoji="1" lang="ja-JP" altLang="en-US" dirty="0"/>
          </a:p>
        </p:txBody>
      </p:sp>
      <p:sp>
        <p:nvSpPr>
          <p:cNvPr id="7" name="テキスト ボックス 6"/>
          <p:cNvSpPr txBox="1"/>
          <p:nvPr/>
        </p:nvSpPr>
        <p:spPr>
          <a:xfrm>
            <a:off x="6935106" y="6275540"/>
            <a:ext cx="2364750" cy="369332"/>
          </a:xfrm>
          <a:prstGeom prst="rect">
            <a:avLst/>
          </a:prstGeom>
          <a:noFill/>
        </p:spPr>
        <p:txBody>
          <a:bodyPr wrap="none" rtlCol="0">
            <a:spAutoFit/>
          </a:bodyPr>
          <a:lstStyle/>
          <a:p>
            <a:r>
              <a:rPr lang="en-US" altLang="ja-JP" dirty="0"/>
              <a:t>Issues</a:t>
            </a:r>
            <a:r>
              <a:rPr lang="ja-JP" altLang="en-US" dirty="0"/>
              <a:t>を使っていない</a:t>
            </a:r>
            <a:endParaRPr kumimoji="1" lang="ja-JP" altLang="en-US" dirty="0"/>
          </a:p>
        </p:txBody>
      </p:sp>
      <p:graphicFrame>
        <p:nvGraphicFramePr>
          <p:cNvPr id="9" name="オブジェクト 8"/>
          <p:cNvGraphicFramePr>
            <a:graphicFrameLocks noChangeAspect="1"/>
          </p:cNvGraphicFramePr>
          <p:nvPr>
            <p:extLst>
              <p:ext uri="{D42A27DB-BD31-4B8C-83A1-F6EECF244321}">
                <p14:modId xmlns:p14="http://schemas.microsoft.com/office/powerpoint/2010/main" val="3747856678"/>
              </p:ext>
            </p:extLst>
          </p:nvPr>
        </p:nvGraphicFramePr>
        <p:xfrm>
          <a:off x="926106" y="1484465"/>
          <a:ext cx="4791075" cy="4791075"/>
        </p:xfrm>
        <a:graphic>
          <a:graphicData uri="http://schemas.openxmlformats.org/presentationml/2006/ole">
            <mc:AlternateContent xmlns:mc="http://schemas.openxmlformats.org/markup-compatibility/2006">
              <mc:Choice xmlns:v="urn:schemas-microsoft-com:vml" Requires="v">
                <p:oleObj spid="_x0000_s2064" name="Acrobat Document" r:id="rId4" imgW="4791027" imgH="4790803" progId="AcroExch.Document.7">
                  <p:embed/>
                </p:oleObj>
              </mc:Choice>
              <mc:Fallback>
                <p:oleObj name="Acrobat Document" r:id="rId4" imgW="4791027" imgH="4790803" progId="AcroExch.Document.7">
                  <p:embed/>
                  <p:pic>
                    <p:nvPicPr>
                      <p:cNvPr id="0" name=""/>
                      <p:cNvPicPr/>
                      <p:nvPr/>
                    </p:nvPicPr>
                    <p:blipFill>
                      <a:blip r:embed="rId5"/>
                      <a:stretch>
                        <a:fillRect/>
                      </a:stretch>
                    </p:blipFill>
                    <p:spPr>
                      <a:xfrm>
                        <a:off x="926106" y="1484465"/>
                        <a:ext cx="4791075" cy="4791075"/>
                      </a:xfrm>
                      <a:prstGeom prst="rect">
                        <a:avLst/>
                      </a:prstGeom>
                    </p:spPr>
                  </p:pic>
                </p:oleObj>
              </mc:Fallback>
            </mc:AlternateContent>
          </a:graphicData>
        </a:graphic>
      </p:graphicFrame>
      <p:graphicFrame>
        <p:nvGraphicFramePr>
          <p:cNvPr id="10" name="オブジェクト 9"/>
          <p:cNvGraphicFramePr>
            <a:graphicFrameLocks noChangeAspect="1"/>
          </p:cNvGraphicFramePr>
          <p:nvPr>
            <p:extLst>
              <p:ext uri="{D42A27DB-BD31-4B8C-83A1-F6EECF244321}">
                <p14:modId xmlns:p14="http://schemas.microsoft.com/office/powerpoint/2010/main" val="3991901474"/>
              </p:ext>
            </p:extLst>
          </p:nvPr>
        </p:nvGraphicFramePr>
        <p:xfrm>
          <a:off x="5721943" y="1484465"/>
          <a:ext cx="4791075" cy="4791075"/>
        </p:xfrm>
        <a:graphic>
          <a:graphicData uri="http://schemas.openxmlformats.org/presentationml/2006/ole">
            <mc:AlternateContent xmlns:mc="http://schemas.openxmlformats.org/markup-compatibility/2006">
              <mc:Choice xmlns:v="urn:schemas-microsoft-com:vml" Requires="v">
                <p:oleObj spid="_x0000_s2065" name="Acrobat Document" r:id="rId6" imgW="4791027" imgH="4790803" progId="AcroExch.Document.7">
                  <p:embed/>
                </p:oleObj>
              </mc:Choice>
              <mc:Fallback>
                <p:oleObj name="Acrobat Document" r:id="rId6" imgW="4791027" imgH="4790803" progId="AcroExch.Document.7">
                  <p:embed/>
                  <p:pic>
                    <p:nvPicPr>
                      <p:cNvPr id="0" name=""/>
                      <p:cNvPicPr/>
                      <p:nvPr/>
                    </p:nvPicPr>
                    <p:blipFill>
                      <a:blip r:embed="rId7"/>
                      <a:stretch>
                        <a:fillRect/>
                      </a:stretch>
                    </p:blipFill>
                    <p:spPr>
                      <a:xfrm>
                        <a:off x="5721943" y="1484465"/>
                        <a:ext cx="4791075" cy="4791075"/>
                      </a:xfrm>
                      <a:prstGeom prst="rect">
                        <a:avLst/>
                      </a:prstGeom>
                    </p:spPr>
                  </p:pic>
                </p:oleObj>
              </mc:Fallback>
            </mc:AlternateContent>
          </a:graphicData>
        </a:graphic>
      </p:graphicFrame>
    </p:spTree>
    <p:extLst>
      <p:ext uri="{BB962C8B-B14F-4D97-AF65-F5344CB8AC3E}">
        <p14:creationId xmlns:p14="http://schemas.microsoft.com/office/powerpoint/2010/main" val="2135119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883999" y="720001"/>
            <a:ext cx="9326795" cy="707886"/>
          </a:xfrm>
          <a:prstGeom prst="rect">
            <a:avLst/>
          </a:prstGeom>
          <a:noFill/>
          <a:ln>
            <a:noFill/>
          </a:ln>
        </p:spPr>
        <p:txBody>
          <a:bodyPr wrap="square" rtlCol="0">
            <a:spAutoFit/>
          </a:bodyPr>
          <a:lstStyle/>
          <a:p>
            <a:pPr defTabSz="2113180">
              <a:defRPr/>
            </a:pPr>
            <a:r>
              <a:rPr kumimoji="0" lang="ja-JP" altLang="en-US" sz="4000" kern="0" dirty="0">
                <a:solidFill>
                  <a:prstClr val="black"/>
                </a:solidFill>
                <a:ea typeface="ＭＳ Ｐゴシック" panose="020B0600070205080204" pitchFamily="50" charset="-128"/>
              </a:rPr>
              <a:t>４ ．１．</a:t>
            </a:r>
            <a:r>
              <a:rPr kumimoji="0" lang="ja-JP" altLang="en-US" sz="4000" dirty="0">
                <a:solidFill>
                  <a:prstClr val="black"/>
                </a:solidFill>
              </a:rPr>
              <a:t>主成分分析の結果　</a:t>
            </a:r>
            <a:r>
              <a:rPr kumimoji="0" lang="en-US" altLang="ja-JP" sz="4000" dirty="0">
                <a:solidFill>
                  <a:prstClr val="black"/>
                </a:solidFill>
              </a:rPr>
              <a:t>projects</a:t>
            </a:r>
            <a:endParaRPr lang="ja-JP" altLang="en-US" sz="4000" kern="0" dirty="0">
              <a:solidFill>
                <a:prstClr val="black"/>
              </a:solidFill>
              <a:ea typeface="ＭＳ Ｐゴシック" panose="020B0600070205080204" pitchFamily="50" charset="-128"/>
            </a:endParaRPr>
          </a:p>
        </p:txBody>
      </p:sp>
      <p:sp>
        <p:nvSpPr>
          <p:cNvPr id="5" name="テキスト ボックス 4"/>
          <p:cNvSpPr txBox="1"/>
          <p:nvPr/>
        </p:nvSpPr>
        <p:spPr>
          <a:xfrm>
            <a:off x="2451635" y="6262550"/>
            <a:ext cx="2320956" cy="369332"/>
          </a:xfrm>
          <a:prstGeom prst="rect">
            <a:avLst/>
          </a:prstGeom>
          <a:noFill/>
        </p:spPr>
        <p:txBody>
          <a:bodyPr wrap="none" rtlCol="0">
            <a:spAutoFit/>
          </a:bodyPr>
          <a:lstStyle/>
          <a:p>
            <a:r>
              <a:rPr kumimoji="1" lang="en-US" altLang="ja-JP" dirty="0"/>
              <a:t>Projects</a:t>
            </a:r>
            <a:r>
              <a:rPr kumimoji="1" lang="ja-JP" altLang="en-US" dirty="0"/>
              <a:t>を使っている</a:t>
            </a:r>
          </a:p>
        </p:txBody>
      </p:sp>
      <p:sp>
        <p:nvSpPr>
          <p:cNvPr id="7" name="テキスト ボックス 6"/>
          <p:cNvSpPr txBox="1"/>
          <p:nvPr/>
        </p:nvSpPr>
        <p:spPr>
          <a:xfrm>
            <a:off x="6821754" y="6262550"/>
            <a:ext cx="2551789" cy="369332"/>
          </a:xfrm>
          <a:prstGeom prst="rect">
            <a:avLst/>
          </a:prstGeom>
          <a:noFill/>
        </p:spPr>
        <p:txBody>
          <a:bodyPr wrap="none" rtlCol="0">
            <a:spAutoFit/>
          </a:bodyPr>
          <a:lstStyle/>
          <a:p>
            <a:r>
              <a:rPr lang="en-US" altLang="ja-JP" dirty="0"/>
              <a:t>Projects</a:t>
            </a:r>
            <a:r>
              <a:rPr lang="ja-JP" altLang="en-US" dirty="0"/>
              <a:t>を使っていない</a:t>
            </a:r>
            <a:endParaRPr kumimoji="1" lang="ja-JP" altLang="en-US" dirty="0"/>
          </a:p>
        </p:txBody>
      </p:sp>
      <p:graphicFrame>
        <p:nvGraphicFramePr>
          <p:cNvPr id="3" name="オブジェクト 2"/>
          <p:cNvGraphicFramePr>
            <a:graphicFrameLocks noChangeAspect="1"/>
          </p:cNvGraphicFramePr>
          <p:nvPr>
            <p:extLst>
              <p:ext uri="{D42A27DB-BD31-4B8C-83A1-F6EECF244321}">
                <p14:modId xmlns:p14="http://schemas.microsoft.com/office/powerpoint/2010/main" val="2642881333"/>
              </p:ext>
            </p:extLst>
          </p:nvPr>
        </p:nvGraphicFramePr>
        <p:xfrm>
          <a:off x="1166471" y="1471475"/>
          <a:ext cx="4791075" cy="4791075"/>
        </p:xfrm>
        <a:graphic>
          <a:graphicData uri="http://schemas.openxmlformats.org/presentationml/2006/ole">
            <mc:AlternateContent xmlns:mc="http://schemas.openxmlformats.org/markup-compatibility/2006">
              <mc:Choice xmlns:v="urn:schemas-microsoft-com:vml" Requires="v">
                <p:oleObj spid="_x0000_s3092" name="Acrobat Document" r:id="rId4" imgW="4791027" imgH="4790803" progId="AcroExch.Document.7">
                  <p:embed/>
                </p:oleObj>
              </mc:Choice>
              <mc:Fallback>
                <p:oleObj name="Acrobat Document" r:id="rId4" imgW="4791027" imgH="4790803" progId="AcroExch.Document.7">
                  <p:embed/>
                  <p:pic>
                    <p:nvPicPr>
                      <p:cNvPr id="0" name=""/>
                      <p:cNvPicPr/>
                      <p:nvPr/>
                    </p:nvPicPr>
                    <p:blipFill>
                      <a:blip r:embed="rId5"/>
                      <a:stretch>
                        <a:fillRect/>
                      </a:stretch>
                    </p:blipFill>
                    <p:spPr>
                      <a:xfrm>
                        <a:off x="1166471" y="1471475"/>
                        <a:ext cx="4791075" cy="4791075"/>
                      </a:xfrm>
                      <a:prstGeom prst="rect">
                        <a:avLst/>
                      </a:prstGeom>
                    </p:spPr>
                  </p:pic>
                </p:oleObj>
              </mc:Fallback>
            </mc:AlternateContent>
          </a:graphicData>
        </a:graphic>
      </p:graphicFrame>
      <p:graphicFrame>
        <p:nvGraphicFramePr>
          <p:cNvPr id="4" name="オブジェクト 3"/>
          <p:cNvGraphicFramePr>
            <a:graphicFrameLocks noChangeAspect="1"/>
          </p:cNvGraphicFramePr>
          <p:nvPr>
            <p:extLst>
              <p:ext uri="{D42A27DB-BD31-4B8C-83A1-F6EECF244321}">
                <p14:modId xmlns:p14="http://schemas.microsoft.com/office/powerpoint/2010/main" val="3210761827"/>
              </p:ext>
            </p:extLst>
          </p:nvPr>
        </p:nvGraphicFramePr>
        <p:xfrm>
          <a:off x="5802318" y="1471475"/>
          <a:ext cx="4791075" cy="4791075"/>
        </p:xfrm>
        <a:graphic>
          <a:graphicData uri="http://schemas.openxmlformats.org/presentationml/2006/ole">
            <mc:AlternateContent xmlns:mc="http://schemas.openxmlformats.org/markup-compatibility/2006">
              <mc:Choice xmlns:v="urn:schemas-microsoft-com:vml" Requires="v">
                <p:oleObj spid="_x0000_s3093" name="Acrobat Document" r:id="rId6" imgW="4791027" imgH="4790803" progId="AcroExch.Document.7">
                  <p:embed/>
                </p:oleObj>
              </mc:Choice>
              <mc:Fallback>
                <p:oleObj name="Acrobat Document" r:id="rId6" imgW="4791027" imgH="4790803" progId="AcroExch.Document.7">
                  <p:embed/>
                  <p:pic>
                    <p:nvPicPr>
                      <p:cNvPr id="0" name=""/>
                      <p:cNvPicPr/>
                      <p:nvPr/>
                    </p:nvPicPr>
                    <p:blipFill>
                      <a:blip r:embed="rId7"/>
                      <a:stretch>
                        <a:fillRect/>
                      </a:stretch>
                    </p:blipFill>
                    <p:spPr>
                      <a:xfrm>
                        <a:off x="5802318" y="1471475"/>
                        <a:ext cx="4791075" cy="4791075"/>
                      </a:xfrm>
                      <a:prstGeom prst="rect">
                        <a:avLst/>
                      </a:prstGeom>
                    </p:spPr>
                  </p:pic>
                </p:oleObj>
              </mc:Fallback>
            </mc:AlternateContent>
          </a:graphicData>
        </a:graphic>
      </p:graphicFrame>
    </p:spTree>
    <p:extLst>
      <p:ext uri="{BB962C8B-B14F-4D97-AF65-F5344CB8AC3E}">
        <p14:creationId xmlns:p14="http://schemas.microsoft.com/office/powerpoint/2010/main" val="1814475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883999" y="720001"/>
            <a:ext cx="9326795" cy="707886"/>
          </a:xfrm>
          <a:prstGeom prst="rect">
            <a:avLst/>
          </a:prstGeom>
          <a:noFill/>
          <a:ln>
            <a:noFill/>
          </a:ln>
        </p:spPr>
        <p:txBody>
          <a:bodyPr wrap="square" rtlCol="0">
            <a:spAutoFit/>
          </a:bodyPr>
          <a:lstStyle/>
          <a:p>
            <a:pPr defTabSz="2113180">
              <a:defRPr/>
            </a:pPr>
            <a:r>
              <a:rPr kumimoji="0" lang="ja-JP" altLang="en-US" sz="4000" kern="0" dirty="0">
                <a:solidFill>
                  <a:prstClr val="black"/>
                </a:solidFill>
                <a:ea typeface="ＭＳ Ｐゴシック" panose="020B0600070205080204" pitchFamily="50" charset="-128"/>
              </a:rPr>
              <a:t>４ ．</a:t>
            </a:r>
            <a:r>
              <a:rPr lang="ja-JP" altLang="en-US" sz="4000" kern="0" dirty="0">
                <a:solidFill>
                  <a:prstClr val="black"/>
                </a:solidFill>
                <a:ea typeface="ＭＳ Ｐゴシック" panose="020B0600070205080204" pitchFamily="50" charset="-128"/>
              </a:rPr>
              <a:t> ２ </a:t>
            </a:r>
            <a:r>
              <a:rPr kumimoji="0" lang="ja-JP" altLang="en-US" sz="4000" kern="0" dirty="0">
                <a:solidFill>
                  <a:prstClr val="black"/>
                </a:solidFill>
                <a:ea typeface="ＭＳ Ｐゴシック" panose="020B0600070205080204" pitchFamily="50" charset="-128"/>
              </a:rPr>
              <a:t>．</a:t>
            </a:r>
            <a:r>
              <a:rPr kumimoji="0" lang="ja-JP" altLang="en-US" sz="4000" dirty="0">
                <a:solidFill>
                  <a:prstClr val="black"/>
                </a:solidFill>
              </a:rPr>
              <a:t>クラスター分析の結果</a:t>
            </a:r>
            <a:endParaRPr lang="ja-JP" altLang="en-US" sz="4000" kern="0" dirty="0">
              <a:solidFill>
                <a:prstClr val="black"/>
              </a:solidFill>
              <a:ea typeface="ＭＳ Ｐゴシック" panose="020B0600070205080204" pitchFamily="50" charset="-128"/>
            </a:endParaRPr>
          </a:p>
        </p:txBody>
      </p:sp>
      <p:graphicFrame>
        <p:nvGraphicFramePr>
          <p:cNvPr id="2" name="オブジェクト 1"/>
          <p:cNvGraphicFramePr>
            <a:graphicFrameLocks noChangeAspect="1"/>
          </p:cNvGraphicFramePr>
          <p:nvPr>
            <p:extLst>
              <p:ext uri="{D42A27DB-BD31-4B8C-83A1-F6EECF244321}">
                <p14:modId xmlns:p14="http://schemas.microsoft.com/office/powerpoint/2010/main" val="1522952633"/>
              </p:ext>
            </p:extLst>
          </p:nvPr>
        </p:nvGraphicFramePr>
        <p:xfrm>
          <a:off x="1683583" y="1427887"/>
          <a:ext cx="4362450" cy="4362450"/>
        </p:xfrm>
        <a:graphic>
          <a:graphicData uri="http://schemas.openxmlformats.org/presentationml/2006/ole">
            <mc:AlternateContent xmlns:mc="http://schemas.openxmlformats.org/markup-compatibility/2006">
              <mc:Choice xmlns:v="urn:schemas-microsoft-com:vml" Requires="v">
                <p:oleObj spid="_x0000_s4114" name="Acrobat Document" r:id="rId4" imgW="4362163" imgH="4362178" progId="AcroExch.Document.7">
                  <p:embed/>
                </p:oleObj>
              </mc:Choice>
              <mc:Fallback>
                <p:oleObj name="Acrobat Document" r:id="rId4" imgW="4362163" imgH="4362178" progId="AcroExch.Document.7">
                  <p:embed/>
                  <p:pic>
                    <p:nvPicPr>
                      <p:cNvPr id="0" name=""/>
                      <p:cNvPicPr/>
                      <p:nvPr/>
                    </p:nvPicPr>
                    <p:blipFill>
                      <a:blip r:embed="rId5"/>
                      <a:stretch>
                        <a:fillRect/>
                      </a:stretch>
                    </p:blipFill>
                    <p:spPr>
                      <a:xfrm>
                        <a:off x="1683583" y="1427887"/>
                        <a:ext cx="4362450" cy="4362450"/>
                      </a:xfrm>
                      <a:prstGeom prst="rect">
                        <a:avLst/>
                      </a:prstGeom>
                    </p:spPr>
                  </p:pic>
                </p:oleObj>
              </mc:Fallback>
            </mc:AlternateContent>
          </a:graphicData>
        </a:graphic>
      </p:graphicFrame>
      <p:graphicFrame>
        <p:nvGraphicFramePr>
          <p:cNvPr id="3" name="オブジェクト 2"/>
          <p:cNvGraphicFramePr>
            <a:graphicFrameLocks noChangeAspect="1"/>
          </p:cNvGraphicFramePr>
          <p:nvPr>
            <p:extLst>
              <p:ext uri="{D42A27DB-BD31-4B8C-83A1-F6EECF244321}">
                <p14:modId xmlns:p14="http://schemas.microsoft.com/office/powerpoint/2010/main" val="2638184145"/>
              </p:ext>
            </p:extLst>
          </p:nvPr>
        </p:nvGraphicFramePr>
        <p:xfrm>
          <a:off x="6046033" y="1427887"/>
          <a:ext cx="4362450" cy="4362450"/>
        </p:xfrm>
        <a:graphic>
          <a:graphicData uri="http://schemas.openxmlformats.org/presentationml/2006/ole">
            <mc:AlternateContent xmlns:mc="http://schemas.openxmlformats.org/markup-compatibility/2006">
              <mc:Choice xmlns:v="urn:schemas-microsoft-com:vml" Requires="v">
                <p:oleObj spid="_x0000_s4115" name="Acrobat Document" r:id="rId6" imgW="4362163" imgH="4362178" progId="AcroExch.Document.7">
                  <p:embed/>
                </p:oleObj>
              </mc:Choice>
              <mc:Fallback>
                <p:oleObj name="Acrobat Document" r:id="rId6" imgW="4362163" imgH="4362178" progId="AcroExch.Document.7">
                  <p:embed/>
                  <p:pic>
                    <p:nvPicPr>
                      <p:cNvPr id="0" name=""/>
                      <p:cNvPicPr/>
                      <p:nvPr/>
                    </p:nvPicPr>
                    <p:blipFill>
                      <a:blip r:embed="rId7"/>
                      <a:stretch>
                        <a:fillRect/>
                      </a:stretch>
                    </p:blipFill>
                    <p:spPr>
                      <a:xfrm>
                        <a:off x="6046033" y="1427887"/>
                        <a:ext cx="4362450" cy="4362450"/>
                      </a:xfrm>
                      <a:prstGeom prst="rect">
                        <a:avLst/>
                      </a:prstGeom>
                    </p:spPr>
                  </p:pic>
                </p:oleObj>
              </mc:Fallback>
            </mc:AlternateContent>
          </a:graphicData>
        </a:graphic>
      </p:graphicFrame>
      <p:sp>
        <p:nvSpPr>
          <p:cNvPr id="5" name="テキスト ボックス 4"/>
          <p:cNvSpPr txBox="1"/>
          <p:nvPr/>
        </p:nvSpPr>
        <p:spPr>
          <a:xfrm>
            <a:off x="2704330" y="5949399"/>
            <a:ext cx="2262158" cy="369332"/>
          </a:xfrm>
          <a:prstGeom prst="rect">
            <a:avLst/>
          </a:prstGeom>
          <a:noFill/>
        </p:spPr>
        <p:txBody>
          <a:bodyPr wrap="none" rtlCol="0">
            <a:spAutoFit/>
          </a:bodyPr>
          <a:lstStyle/>
          <a:p>
            <a:r>
              <a:rPr kumimoji="1" lang="ja-JP" altLang="en-US" dirty="0"/>
              <a:t>すべてのリポジトリ</a:t>
            </a:r>
          </a:p>
        </p:txBody>
      </p:sp>
      <p:sp>
        <p:nvSpPr>
          <p:cNvPr id="7" name="テキスト ボックス 6"/>
          <p:cNvSpPr txBox="1"/>
          <p:nvPr/>
        </p:nvSpPr>
        <p:spPr>
          <a:xfrm>
            <a:off x="6403682" y="5949399"/>
            <a:ext cx="3647152" cy="369332"/>
          </a:xfrm>
          <a:prstGeom prst="rect">
            <a:avLst/>
          </a:prstGeom>
          <a:noFill/>
        </p:spPr>
        <p:txBody>
          <a:bodyPr wrap="none" rtlCol="0">
            <a:spAutoFit/>
          </a:bodyPr>
          <a:lstStyle/>
          <a:p>
            <a:r>
              <a:rPr lang="ja-JP" altLang="en-US" dirty="0"/>
              <a:t>すべての機能を使ったリポジトリ</a:t>
            </a:r>
          </a:p>
        </p:txBody>
      </p:sp>
    </p:spTree>
    <p:extLst>
      <p:ext uri="{BB962C8B-B14F-4D97-AF65-F5344CB8AC3E}">
        <p14:creationId xmlns:p14="http://schemas.microsoft.com/office/powerpoint/2010/main" val="1682030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884000" y="720000"/>
            <a:ext cx="2262418" cy="707886"/>
          </a:xfrm>
          <a:prstGeom prst="rect">
            <a:avLst/>
          </a:prstGeom>
          <a:noFill/>
          <a:ln>
            <a:noFill/>
          </a:ln>
        </p:spPr>
        <p:txBody>
          <a:bodyPr wrap="square" rtlCol="0">
            <a:spAutoFit/>
          </a:bodyPr>
          <a:lstStyle/>
          <a:p>
            <a:pPr algn="ctr" defTabSz="2113180">
              <a:defRPr/>
            </a:pPr>
            <a:r>
              <a:rPr lang="ja-JP" altLang="en-US" sz="4000" kern="0" dirty="0">
                <a:solidFill>
                  <a:prstClr val="black"/>
                </a:solidFill>
                <a:ea typeface="ＭＳ Ｐゴシック" panose="020B0600070205080204" pitchFamily="50" charset="-128"/>
              </a:rPr>
              <a:t>５ </a:t>
            </a:r>
            <a:r>
              <a:rPr kumimoji="0" lang="ja-JP" altLang="en-US" sz="4000" kern="0" dirty="0">
                <a:solidFill>
                  <a:prstClr val="black"/>
                </a:solidFill>
                <a:latin typeface="Calibri"/>
                <a:ea typeface="ＭＳ Ｐゴシック" panose="020B0600070205080204" pitchFamily="50" charset="-128"/>
              </a:rPr>
              <a:t>． 考察</a:t>
            </a:r>
          </a:p>
        </p:txBody>
      </p:sp>
      <p:sp>
        <p:nvSpPr>
          <p:cNvPr id="4" name="テキスト ボックス 3"/>
          <p:cNvSpPr txBox="1"/>
          <p:nvPr/>
        </p:nvSpPr>
        <p:spPr>
          <a:xfrm>
            <a:off x="2448910" y="2049518"/>
            <a:ext cx="7279552" cy="1569660"/>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機能が使われているほど </a:t>
            </a:r>
            <a:r>
              <a:rPr lang="en-US" altLang="ja-JP" sz="2400" dirty="0"/>
              <a:t>size </a:t>
            </a:r>
            <a:r>
              <a:rPr lang="ja-JP" altLang="en-US" sz="2400" dirty="0"/>
              <a:t>と </a:t>
            </a:r>
            <a:r>
              <a:rPr lang="en-US" altLang="ja-JP" sz="2400" dirty="0"/>
              <a:t>issues, star </a:t>
            </a:r>
            <a:r>
              <a:rPr lang="ja-JP" altLang="en-US" sz="2400" dirty="0"/>
              <a:t>と </a:t>
            </a:r>
            <a:r>
              <a:rPr lang="en-US" altLang="ja-JP" sz="2400" dirty="0"/>
              <a:t>fork </a:t>
            </a:r>
            <a:r>
              <a:rPr lang="ja-JP" altLang="en-US" sz="2400" dirty="0"/>
              <a:t>が近くなることが考えられる．</a:t>
            </a:r>
            <a:endParaRPr lang="en-US" altLang="ja-JP" sz="2400" dirty="0"/>
          </a:p>
          <a:p>
            <a:pPr marL="342900" indent="-342900">
              <a:buFont typeface="Arial" panose="020B0604020202020204" pitchFamily="34" charset="0"/>
              <a:buChar char="•"/>
            </a:pPr>
            <a:r>
              <a:rPr lang="ja-JP" altLang="en-US" sz="2400" dirty="0"/>
              <a:t>機能が使われているほど</a:t>
            </a:r>
            <a:r>
              <a:rPr lang="en-US" altLang="ja-JP" sz="2400" dirty="0"/>
              <a:t>forks</a:t>
            </a:r>
            <a:r>
              <a:rPr lang="ja-JP" altLang="en-US" sz="2400" dirty="0"/>
              <a:t>平均的リポジトリでは</a:t>
            </a:r>
            <a:r>
              <a:rPr lang="en-US" altLang="ja-JP" sz="2400" dirty="0"/>
              <a:t>forks</a:t>
            </a:r>
            <a:r>
              <a:rPr lang="ja-JP" altLang="en-US" sz="2400" dirty="0"/>
              <a:t>と</a:t>
            </a:r>
            <a:r>
              <a:rPr lang="en-US" altLang="ja-JP" sz="2400" dirty="0"/>
              <a:t>size</a:t>
            </a:r>
            <a:r>
              <a:rPr lang="ja-JP" altLang="en-US" sz="2400" dirty="0"/>
              <a:t>に正の相関がみられる．</a:t>
            </a:r>
            <a:endParaRPr lang="en-US" altLang="ja-JP" sz="2400" dirty="0"/>
          </a:p>
        </p:txBody>
      </p:sp>
    </p:spTree>
    <p:extLst>
      <p:ext uri="{BB962C8B-B14F-4D97-AF65-F5344CB8AC3E}">
        <p14:creationId xmlns:p14="http://schemas.microsoft.com/office/powerpoint/2010/main" val="2394383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884000" y="720000"/>
            <a:ext cx="2262418" cy="707886"/>
          </a:xfrm>
          <a:prstGeom prst="rect">
            <a:avLst/>
          </a:prstGeom>
          <a:noFill/>
          <a:ln>
            <a:noFill/>
          </a:ln>
        </p:spPr>
        <p:txBody>
          <a:bodyPr wrap="square" rtlCol="0">
            <a:spAutoFit/>
          </a:bodyPr>
          <a:lstStyle/>
          <a:p>
            <a:pPr algn="ctr" defTabSz="2113180">
              <a:defRPr/>
            </a:pPr>
            <a:r>
              <a:rPr lang="ja-JP" altLang="en-US" sz="4000" kern="0" dirty="0">
                <a:solidFill>
                  <a:prstClr val="black"/>
                </a:solidFill>
                <a:ea typeface="ＭＳ Ｐゴシック" panose="020B0600070205080204" pitchFamily="50" charset="-128"/>
              </a:rPr>
              <a:t>６ </a:t>
            </a:r>
            <a:r>
              <a:rPr kumimoji="0" lang="ja-JP" altLang="en-US" sz="4000" kern="0" dirty="0">
                <a:solidFill>
                  <a:prstClr val="black"/>
                </a:solidFill>
                <a:latin typeface="Calibri"/>
                <a:ea typeface="ＭＳ Ｐゴシック" panose="020B0600070205080204" pitchFamily="50" charset="-128"/>
              </a:rPr>
              <a:t>． 結論</a:t>
            </a:r>
          </a:p>
        </p:txBody>
      </p:sp>
      <p:sp>
        <p:nvSpPr>
          <p:cNvPr id="4" name="テキスト ボックス 3"/>
          <p:cNvSpPr txBox="1"/>
          <p:nvPr/>
        </p:nvSpPr>
        <p:spPr>
          <a:xfrm>
            <a:off x="2448910" y="2049518"/>
            <a:ext cx="7279552" cy="1569660"/>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様々な機能を使ったほうが問題点や改善点の発見につながる．</a:t>
            </a:r>
            <a:endParaRPr lang="en-US" altLang="ja-JP" sz="2400" dirty="0"/>
          </a:p>
          <a:p>
            <a:pPr marL="342900" indent="-342900">
              <a:buFont typeface="Arial" panose="020B0604020202020204" pitchFamily="34" charset="0"/>
              <a:buChar char="•"/>
            </a:pPr>
            <a:r>
              <a:rPr lang="ja-JP" altLang="en-US" sz="2400" dirty="0"/>
              <a:t>機能が使われているほど参加人数が増加しやすいと考えられる．</a:t>
            </a:r>
            <a:endParaRPr lang="en-US" altLang="ja-JP" sz="2400" dirty="0"/>
          </a:p>
        </p:txBody>
      </p:sp>
    </p:spTree>
    <p:extLst>
      <p:ext uri="{BB962C8B-B14F-4D97-AF65-F5344CB8AC3E}">
        <p14:creationId xmlns:p14="http://schemas.microsoft.com/office/powerpoint/2010/main" val="1533642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テキスト ボックス 35"/>
          <p:cNvSpPr txBox="1"/>
          <p:nvPr/>
        </p:nvSpPr>
        <p:spPr>
          <a:xfrm>
            <a:off x="1884000" y="720000"/>
            <a:ext cx="2262418" cy="707886"/>
          </a:xfrm>
          <a:prstGeom prst="rect">
            <a:avLst/>
          </a:prstGeom>
          <a:noFill/>
          <a:ln>
            <a:noFill/>
          </a:ln>
        </p:spPr>
        <p:txBody>
          <a:bodyPr wrap="square" rtlCol="0">
            <a:spAutoFit/>
          </a:bodyPr>
          <a:lstStyle/>
          <a:p>
            <a:pPr algn="ctr" defTabSz="2113180"/>
            <a:r>
              <a:rPr kumimoji="0" lang="ja-JP" altLang="en-US" sz="4000" kern="0" dirty="0">
                <a:solidFill>
                  <a:prstClr val="black"/>
                </a:solidFill>
                <a:latin typeface="Calibri" panose="020F0502020204030204"/>
                <a:ea typeface="ＭＳ Ｐゴシック" panose="020B0600070205080204" pitchFamily="50" charset="-128"/>
              </a:rPr>
              <a:t>１． 序 論</a:t>
            </a:r>
          </a:p>
        </p:txBody>
      </p:sp>
      <p:sp>
        <p:nvSpPr>
          <p:cNvPr id="2" name="正方形/長方形 1"/>
          <p:cNvSpPr/>
          <p:nvPr/>
        </p:nvSpPr>
        <p:spPr>
          <a:xfrm>
            <a:off x="3294345" y="1691014"/>
            <a:ext cx="5724395" cy="951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システム開発の大規模化</a:t>
            </a:r>
          </a:p>
        </p:txBody>
      </p:sp>
      <p:sp>
        <p:nvSpPr>
          <p:cNvPr id="3" name="下矢印 2"/>
          <p:cNvSpPr/>
          <p:nvPr/>
        </p:nvSpPr>
        <p:spPr>
          <a:xfrm>
            <a:off x="5749446" y="2755808"/>
            <a:ext cx="814192" cy="789058"/>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3294345" y="3657682"/>
            <a:ext cx="5724395" cy="951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開発が困難に</a:t>
            </a:r>
          </a:p>
        </p:txBody>
      </p:sp>
      <p:sp>
        <p:nvSpPr>
          <p:cNvPr id="38" name="下矢印 37"/>
          <p:cNvSpPr/>
          <p:nvPr/>
        </p:nvSpPr>
        <p:spPr>
          <a:xfrm>
            <a:off x="5749446" y="4722476"/>
            <a:ext cx="814192" cy="789058"/>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3294345" y="5624350"/>
            <a:ext cx="5724395" cy="951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バージョン管理システムが広く使われるように</a:t>
            </a:r>
          </a:p>
        </p:txBody>
      </p:sp>
    </p:spTree>
    <p:extLst>
      <p:ext uri="{BB962C8B-B14F-4D97-AF65-F5344CB8AC3E}">
        <p14:creationId xmlns:p14="http://schemas.microsoft.com/office/powerpoint/2010/main" val="2122512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テキスト ボックス 35"/>
          <p:cNvSpPr txBox="1"/>
          <p:nvPr/>
        </p:nvSpPr>
        <p:spPr>
          <a:xfrm>
            <a:off x="1884000" y="720000"/>
            <a:ext cx="2262418" cy="707886"/>
          </a:xfrm>
          <a:prstGeom prst="rect">
            <a:avLst/>
          </a:prstGeom>
          <a:noFill/>
          <a:ln>
            <a:noFill/>
          </a:ln>
        </p:spPr>
        <p:txBody>
          <a:bodyPr wrap="square" rtlCol="0">
            <a:spAutoFit/>
          </a:bodyPr>
          <a:lstStyle/>
          <a:p>
            <a:pPr algn="ctr" defTabSz="2113180"/>
            <a:r>
              <a:rPr kumimoji="0" lang="ja-JP" altLang="en-US" sz="4000" kern="0" dirty="0">
                <a:solidFill>
                  <a:prstClr val="black"/>
                </a:solidFill>
                <a:latin typeface="Calibri" panose="020F0502020204030204"/>
                <a:ea typeface="ＭＳ Ｐゴシック" panose="020B0600070205080204" pitchFamily="50" charset="-128"/>
              </a:rPr>
              <a:t>１． 序 論</a:t>
            </a:r>
          </a:p>
        </p:txBody>
      </p:sp>
      <p:sp>
        <p:nvSpPr>
          <p:cNvPr id="21" name="楕円 20"/>
          <p:cNvSpPr/>
          <p:nvPr/>
        </p:nvSpPr>
        <p:spPr>
          <a:xfrm>
            <a:off x="814496" y="2517732"/>
            <a:ext cx="3331922" cy="232984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GitHub</a:t>
            </a:r>
            <a:r>
              <a:rPr kumimoji="1" lang="ja-JP" altLang="en-US" dirty="0">
                <a:solidFill>
                  <a:schemeClr val="tx1"/>
                </a:solidFill>
              </a:rPr>
              <a:t>のソーシャルコーディングを助ける機能</a:t>
            </a:r>
          </a:p>
        </p:txBody>
      </p:sp>
      <p:sp>
        <p:nvSpPr>
          <p:cNvPr id="45" name="右矢印 44"/>
          <p:cNvSpPr/>
          <p:nvPr/>
        </p:nvSpPr>
        <p:spPr>
          <a:xfrm>
            <a:off x="4709786" y="3306871"/>
            <a:ext cx="2505205" cy="7515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135670" y="4233797"/>
            <a:ext cx="1653436" cy="413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調べる</a:t>
            </a:r>
            <a:endParaRPr kumimoji="1" lang="ja-JP" altLang="en-US" dirty="0">
              <a:solidFill>
                <a:schemeClr val="tx1"/>
              </a:solidFill>
            </a:endParaRPr>
          </a:p>
        </p:txBody>
      </p:sp>
      <p:sp>
        <p:nvSpPr>
          <p:cNvPr id="47" name="楕円 46"/>
          <p:cNvSpPr/>
          <p:nvPr/>
        </p:nvSpPr>
        <p:spPr>
          <a:xfrm>
            <a:off x="7778358" y="2517732"/>
            <a:ext cx="3331922" cy="232984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ソーシャルコーディングをどう助けているか分かる</a:t>
            </a:r>
          </a:p>
        </p:txBody>
      </p:sp>
    </p:spTree>
    <p:extLst>
      <p:ext uri="{BB962C8B-B14F-4D97-AF65-F5344CB8AC3E}">
        <p14:creationId xmlns:p14="http://schemas.microsoft.com/office/powerpoint/2010/main" val="842668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311045" y="2963243"/>
            <a:ext cx="7829165" cy="1200329"/>
          </a:xfrm>
          <a:prstGeom prst="rect">
            <a:avLst/>
          </a:prstGeom>
          <a:noFill/>
        </p:spPr>
        <p:txBody>
          <a:bodyPr wrap="square" rtlCol="0">
            <a:spAutoFit/>
          </a:bodyPr>
          <a:lstStyle/>
          <a:p>
            <a:pPr marL="285750" indent="-285750">
              <a:buFont typeface="Arial" panose="020B0604020202020204" pitchFamily="34" charset="0"/>
              <a:buChar char="•"/>
            </a:pPr>
            <a:r>
              <a:rPr lang="en-US" altLang="ja-JP" sz="2400" dirty="0" err="1"/>
              <a:t>Github</a:t>
            </a:r>
            <a:r>
              <a:rPr lang="ja-JP" altLang="en-US" sz="2400" dirty="0"/>
              <a:t>の機能ごとにリポジトリを分析することでソーシャルコーディングにおいて有用だと考えられる機能がどんな影響をしているかを知る．</a:t>
            </a:r>
          </a:p>
        </p:txBody>
      </p:sp>
      <p:sp>
        <p:nvSpPr>
          <p:cNvPr id="8" name="テキスト ボックス 7"/>
          <p:cNvSpPr txBox="1"/>
          <p:nvPr/>
        </p:nvSpPr>
        <p:spPr>
          <a:xfrm>
            <a:off x="1884000" y="720000"/>
            <a:ext cx="2262418" cy="707886"/>
          </a:xfrm>
          <a:prstGeom prst="rect">
            <a:avLst/>
          </a:prstGeom>
          <a:noFill/>
          <a:ln>
            <a:noFill/>
          </a:ln>
        </p:spPr>
        <p:txBody>
          <a:bodyPr wrap="square" rtlCol="0">
            <a:spAutoFit/>
          </a:bodyPr>
          <a:lstStyle/>
          <a:p>
            <a:pPr algn="ctr" defTabSz="2113180"/>
            <a:r>
              <a:rPr lang="ja-JP" altLang="en-US" sz="4000" kern="0" dirty="0">
                <a:solidFill>
                  <a:prstClr val="black"/>
                </a:solidFill>
                <a:latin typeface="Calibri"/>
                <a:ea typeface="ＭＳ Ｐゴシック" panose="020B0600070205080204" pitchFamily="50" charset="-128"/>
              </a:rPr>
              <a:t>２． 目 的</a:t>
            </a:r>
            <a:endParaRPr kumimoji="0" lang="ja-JP" altLang="en-US" sz="4000" kern="0" dirty="0">
              <a:solidFill>
                <a:prstClr val="black"/>
              </a:solidFill>
              <a:latin typeface="Calibri"/>
              <a:ea typeface="ＭＳ Ｐゴシック" panose="020B0600070205080204" pitchFamily="50" charset="-128"/>
            </a:endParaRPr>
          </a:p>
        </p:txBody>
      </p:sp>
    </p:spTree>
    <p:extLst>
      <p:ext uri="{BB962C8B-B14F-4D97-AF65-F5344CB8AC3E}">
        <p14:creationId xmlns:p14="http://schemas.microsoft.com/office/powerpoint/2010/main" val="242256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テキスト ボックス 35"/>
          <p:cNvSpPr txBox="1"/>
          <p:nvPr/>
        </p:nvSpPr>
        <p:spPr>
          <a:xfrm>
            <a:off x="1884000" y="720000"/>
            <a:ext cx="2262418" cy="707886"/>
          </a:xfrm>
          <a:prstGeom prst="rect">
            <a:avLst/>
          </a:prstGeom>
          <a:noFill/>
          <a:ln>
            <a:noFill/>
          </a:ln>
        </p:spPr>
        <p:txBody>
          <a:bodyPr wrap="square" rtlCol="0">
            <a:spAutoFit/>
          </a:bodyPr>
          <a:lstStyle/>
          <a:p>
            <a:pPr lvl="0" algn="ctr" defTabSz="2113180"/>
            <a:r>
              <a:rPr kumimoji="0" lang="ja-JP" altLang="en-US" sz="4000" kern="0" dirty="0">
                <a:solidFill>
                  <a:prstClr val="black"/>
                </a:solidFill>
                <a:ea typeface="ＭＳ Ｐゴシック" panose="020B0600070205080204" pitchFamily="50" charset="-128"/>
              </a:rPr>
              <a:t>３</a:t>
            </a:r>
            <a:r>
              <a:rPr lang="ja-JP" altLang="en-US" sz="4000" kern="0" dirty="0">
                <a:solidFill>
                  <a:prstClr val="black"/>
                </a:solidFill>
                <a:ea typeface="ＭＳ Ｐゴシック" panose="020B0600070205080204" pitchFamily="50" charset="-128"/>
              </a:rPr>
              <a:t> </a:t>
            </a:r>
            <a:r>
              <a:rPr kumimoji="0" lang="ja-JP" altLang="en-US" sz="4000" kern="0" dirty="0">
                <a:solidFill>
                  <a:prstClr val="black"/>
                </a:solidFill>
                <a:ea typeface="ＭＳ Ｐゴシック" panose="020B0600070205080204" pitchFamily="50" charset="-128"/>
              </a:rPr>
              <a:t>．</a:t>
            </a:r>
            <a:r>
              <a:rPr kumimoji="0" lang="ja-JP" altLang="en-US" sz="4000" kern="0" noProof="0" dirty="0">
                <a:solidFill>
                  <a:prstClr val="black"/>
                </a:solidFill>
                <a:latin typeface="Calibri" panose="020F0502020204030204"/>
                <a:ea typeface="ＭＳ Ｐゴシック" panose="020B0600070205080204" pitchFamily="50" charset="-128"/>
              </a:rPr>
              <a:t>手法</a:t>
            </a:r>
            <a:endParaRPr kumimoji="0" lang="ja-JP" altLang="en-US" sz="40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7" name="テキスト ボックス 6"/>
          <p:cNvSpPr txBox="1"/>
          <p:nvPr/>
        </p:nvSpPr>
        <p:spPr>
          <a:xfrm>
            <a:off x="2510731" y="2741637"/>
            <a:ext cx="8088658" cy="1938992"/>
          </a:xfrm>
          <a:prstGeom prst="rect">
            <a:avLst/>
          </a:prstGeom>
          <a:noFill/>
        </p:spPr>
        <p:txBody>
          <a:bodyPr wrap="square" rtlCol="0">
            <a:spAutoFit/>
          </a:bodyPr>
          <a:lstStyle/>
          <a:p>
            <a:pPr marL="457200" indent="-457200">
              <a:buFont typeface="+mj-lt"/>
              <a:buAutoNum type="arabicPeriod"/>
            </a:pPr>
            <a:r>
              <a:rPr kumimoji="1" lang="en-US" altLang="ja-JP" sz="2400" dirty="0" err="1"/>
              <a:t>GitHubAPI</a:t>
            </a:r>
            <a:r>
              <a:rPr kumimoji="1" lang="ja-JP" altLang="en-US" sz="2400" dirty="0"/>
              <a:t>を使いデータを集める．</a:t>
            </a:r>
            <a:endParaRPr lang="en-US" altLang="ja-JP" sz="2400" dirty="0"/>
          </a:p>
          <a:p>
            <a:pPr marL="457200" indent="-457200">
              <a:buFont typeface="+mj-lt"/>
              <a:buAutoNum type="arabicPeriod"/>
            </a:pPr>
            <a:endParaRPr kumimoji="1" lang="en-US" altLang="ja-JP" sz="2400" dirty="0"/>
          </a:p>
          <a:p>
            <a:pPr marL="457200" indent="-457200">
              <a:buFont typeface="+mj-lt"/>
              <a:buAutoNum type="arabicPeriod"/>
            </a:pPr>
            <a:r>
              <a:rPr lang="ja-JP" altLang="en-US" sz="2400" dirty="0"/>
              <a:t>機能使用不使用ごとに分ける．</a:t>
            </a:r>
            <a:endParaRPr kumimoji="1" lang="en-US" altLang="ja-JP" sz="2400" dirty="0"/>
          </a:p>
          <a:p>
            <a:pPr marL="457200" indent="-457200">
              <a:buFont typeface="+mj-lt"/>
              <a:buAutoNum type="arabicPeriod"/>
            </a:pPr>
            <a:endParaRPr kumimoji="1" lang="en-US" altLang="ja-JP" sz="2400" dirty="0"/>
          </a:p>
          <a:p>
            <a:pPr marL="457200" indent="-457200">
              <a:buFont typeface="+mj-lt"/>
              <a:buAutoNum type="arabicPeriod"/>
            </a:pPr>
            <a:r>
              <a:rPr lang="ja-JP" altLang="en-US" sz="2400" dirty="0"/>
              <a:t>主成分分析，クラスター分析を行う．</a:t>
            </a:r>
            <a:endParaRPr kumimoji="1" lang="ja-JP" altLang="en-US" sz="2400" dirty="0"/>
          </a:p>
        </p:txBody>
      </p:sp>
    </p:spTree>
    <p:extLst>
      <p:ext uri="{BB962C8B-B14F-4D97-AF65-F5344CB8AC3E}">
        <p14:creationId xmlns:p14="http://schemas.microsoft.com/office/powerpoint/2010/main" val="128671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2046618" y="2054912"/>
            <a:ext cx="8423674" cy="1200329"/>
          </a:xfrm>
          <a:prstGeom prst="rect">
            <a:avLst/>
          </a:prstGeom>
        </p:spPr>
        <p:txBody>
          <a:bodyPr wrap="square">
            <a:spAutoFit/>
          </a:bodyPr>
          <a:lstStyle/>
          <a:p>
            <a:pPr marL="342900" indent="-342900" defTabSz="457200">
              <a:buFont typeface="Arial" panose="020B0604020202020204" pitchFamily="34" charset="0"/>
              <a:buChar char="•"/>
              <a:defRPr/>
            </a:pPr>
            <a:r>
              <a:rPr kumimoji="0" lang="en-US" altLang="ja-JP" sz="2400" dirty="0">
                <a:solidFill>
                  <a:prstClr val="black"/>
                </a:solidFill>
                <a:latin typeface="Calibri" panose="020F0502020204030204"/>
                <a:ea typeface="游ゴシック" panose="020B0400000000000000" pitchFamily="50" charset="-128"/>
              </a:rPr>
              <a:t>API</a:t>
            </a:r>
            <a:r>
              <a:rPr kumimoji="0" lang="ja-JP" altLang="en-US" sz="2400" dirty="0">
                <a:solidFill>
                  <a:prstClr val="black"/>
                </a:solidFill>
                <a:latin typeface="Calibri" panose="020F0502020204030204"/>
                <a:ea typeface="游ゴシック" panose="020B0400000000000000" pitchFamily="50" charset="-128"/>
              </a:rPr>
              <a:t>を使い</a:t>
            </a:r>
            <a:r>
              <a:rPr kumimoji="0" lang="en-US" altLang="ja-JP" sz="2400" dirty="0">
                <a:solidFill>
                  <a:prstClr val="black"/>
                </a:solidFill>
                <a:latin typeface="Calibri" panose="020F0502020204030204"/>
                <a:ea typeface="游ゴシック" panose="020B0400000000000000" pitchFamily="50" charset="-128"/>
              </a:rPr>
              <a:t>2017</a:t>
            </a:r>
            <a:r>
              <a:rPr kumimoji="0" lang="ja-JP" altLang="en-US" sz="2400" dirty="0">
                <a:solidFill>
                  <a:prstClr val="black"/>
                </a:solidFill>
                <a:latin typeface="Calibri" panose="020F0502020204030204"/>
                <a:ea typeface="游ゴシック" panose="020B0400000000000000" pitchFamily="50" charset="-128"/>
              </a:rPr>
              <a:t>年から</a:t>
            </a:r>
            <a:r>
              <a:rPr kumimoji="0" lang="en-US" altLang="ja-JP" sz="2400" dirty="0">
                <a:solidFill>
                  <a:prstClr val="black"/>
                </a:solidFill>
                <a:latin typeface="Calibri" panose="020F0502020204030204"/>
                <a:ea typeface="游ゴシック" panose="020B0400000000000000" pitchFamily="50" charset="-128"/>
              </a:rPr>
              <a:t>2019</a:t>
            </a:r>
            <a:r>
              <a:rPr kumimoji="0" lang="ja-JP" altLang="en-US" sz="2400" dirty="0">
                <a:solidFill>
                  <a:prstClr val="black"/>
                </a:solidFill>
                <a:latin typeface="Calibri" panose="020F0502020204030204"/>
                <a:ea typeface="游ゴシック" panose="020B0400000000000000" pitchFamily="50" charset="-128"/>
              </a:rPr>
              <a:t>年のトレンドリポジトリを取得．</a:t>
            </a:r>
            <a:endParaRPr kumimoji="0" lang="en-US" altLang="ja-JP" sz="2400" dirty="0">
              <a:solidFill>
                <a:prstClr val="black"/>
              </a:solidFill>
              <a:latin typeface="Calibri" panose="020F0502020204030204"/>
              <a:ea typeface="游ゴシック" panose="020B0400000000000000" pitchFamily="50" charset="-128"/>
            </a:endParaRPr>
          </a:p>
          <a:p>
            <a:pPr marL="342900" indent="-342900" defTabSz="457200">
              <a:buFont typeface="Arial" panose="020B0604020202020204" pitchFamily="34" charset="0"/>
              <a:buChar char="•"/>
              <a:defRPr/>
            </a:pPr>
            <a:endParaRPr lang="en-US" altLang="ja-JP" sz="2400" dirty="0">
              <a:solidFill>
                <a:prstClr val="black"/>
              </a:solidFill>
              <a:latin typeface="Calibri" panose="020F0502020204030204"/>
              <a:ea typeface="游ゴシック" panose="020B0400000000000000" pitchFamily="50" charset="-128"/>
            </a:endParaRPr>
          </a:p>
          <a:p>
            <a:pPr marL="342900" indent="-342900" defTabSz="457200">
              <a:buFont typeface="Arial" panose="020B0604020202020204" pitchFamily="34" charset="0"/>
              <a:buChar char="•"/>
              <a:defRPr/>
            </a:pPr>
            <a:r>
              <a:rPr kumimoji="0" lang="en-US" altLang="ja-JP" sz="2400" dirty="0">
                <a:solidFill>
                  <a:prstClr val="black"/>
                </a:solidFill>
                <a:latin typeface="Calibri" panose="020F0502020204030204"/>
                <a:ea typeface="游ゴシック" panose="020B0400000000000000" pitchFamily="50" charset="-128"/>
              </a:rPr>
              <a:t>Stars500</a:t>
            </a:r>
            <a:r>
              <a:rPr kumimoji="0" lang="ja-JP" altLang="en-US" sz="2400" dirty="0">
                <a:solidFill>
                  <a:prstClr val="black"/>
                </a:solidFill>
                <a:latin typeface="Calibri" panose="020F0502020204030204"/>
                <a:ea typeface="游ゴシック" panose="020B0400000000000000" pitchFamily="50" charset="-128"/>
              </a:rPr>
              <a:t>以上．</a:t>
            </a:r>
            <a:endParaRPr kumimoji="0" lang="en-US" altLang="ja-JP" sz="2400" dirty="0">
              <a:solidFill>
                <a:prstClr val="black"/>
              </a:solidFill>
              <a:latin typeface="Calibri" panose="020F0502020204030204"/>
              <a:ea typeface="游ゴシック" panose="020B0400000000000000" pitchFamily="50" charset="-128"/>
            </a:endParaRPr>
          </a:p>
        </p:txBody>
      </p:sp>
      <p:sp>
        <p:nvSpPr>
          <p:cNvPr id="6" name="テキスト ボックス 5"/>
          <p:cNvSpPr txBox="1"/>
          <p:nvPr/>
        </p:nvSpPr>
        <p:spPr>
          <a:xfrm>
            <a:off x="1884000" y="720001"/>
            <a:ext cx="9063748" cy="707886"/>
          </a:xfrm>
          <a:prstGeom prst="rect">
            <a:avLst/>
          </a:prstGeom>
          <a:noFill/>
          <a:ln>
            <a:noFill/>
          </a:ln>
        </p:spPr>
        <p:txBody>
          <a:bodyPr wrap="square" rtlCol="0">
            <a:spAutoFit/>
          </a:bodyPr>
          <a:lstStyle/>
          <a:p>
            <a:pPr defTabSz="2113180">
              <a:defRPr/>
            </a:pPr>
            <a:r>
              <a:rPr kumimoji="0" lang="ja-JP" altLang="en-US" sz="4000" kern="0" dirty="0">
                <a:solidFill>
                  <a:prstClr val="black"/>
                </a:solidFill>
                <a:ea typeface="ＭＳ Ｐゴシック" panose="020B0600070205080204" pitchFamily="50" charset="-128"/>
              </a:rPr>
              <a:t>３</a:t>
            </a:r>
            <a:r>
              <a:rPr lang="ja-JP" altLang="en-US" sz="4000" kern="0" dirty="0">
                <a:solidFill>
                  <a:prstClr val="black"/>
                </a:solidFill>
                <a:ea typeface="ＭＳ Ｐゴシック" panose="020B0600070205080204" pitchFamily="50" charset="-128"/>
              </a:rPr>
              <a:t> </a:t>
            </a:r>
            <a:r>
              <a:rPr kumimoji="0" lang="ja-JP" altLang="en-US" sz="4000" kern="0" dirty="0">
                <a:solidFill>
                  <a:prstClr val="black"/>
                </a:solidFill>
                <a:ea typeface="ＭＳ Ｐゴシック" panose="020B0600070205080204" pitchFamily="50" charset="-128"/>
              </a:rPr>
              <a:t>．１． </a:t>
            </a:r>
            <a:r>
              <a:rPr lang="en-US" altLang="ja-JP" sz="4000" dirty="0" err="1"/>
              <a:t>GitHubAPI</a:t>
            </a:r>
            <a:r>
              <a:rPr lang="ja-JP" altLang="en-US" sz="4000" dirty="0"/>
              <a:t>を使いデータを集める</a:t>
            </a:r>
            <a:endParaRPr lang="ja-JP" altLang="en-US" sz="4000" kern="0" dirty="0">
              <a:solidFill>
                <a:prstClr val="black"/>
              </a:solidFill>
              <a:ea typeface="ＭＳ Ｐゴシック" panose="020B0600070205080204" pitchFamily="50" charset="-128"/>
            </a:endParaRPr>
          </a:p>
        </p:txBody>
      </p:sp>
    </p:spTree>
    <p:extLst>
      <p:ext uri="{BB962C8B-B14F-4D97-AF65-F5344CB8AC3E}">
        <p14:creationId xmlns:p14="http://schemas.microsoft.com/office/powerpoint/2010/main" val="164985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2046618" y="2897898"/>
            <a:ext cx="8423674" cy="461665"/>
          </a:xfrm>
          <a:prstGeom prst="rect">
            <a:avLst/>
          </a:prstGeom>
        </p:spPr>
        <p:txBody>
          <a:bodyPr wrap="square">
            <a:spAutoFit/>
          </a:bodyPr>
          <a:lstStyle/>
          <a:p>
            <a:pPr marL="342900" indent="-342900" defTabSz="457200">
              <a:buFont typeface="Arial" panose="020B0604020202020204" pitchFamily="34" charset="0"/>
              <a:buChar char="•"/>
              <a:defRPr/>
            </a:pPr>
            <a:r>
              <a:rPr kumimoji="0" lang="ja-JP" altLang="en-US" sz="2400" dirty="0">
                <a:solidFill>
                  <a:prstClr val="black"/>
                </a:solidFill>
                <a:latin typeface="Calibri" panose="020F0502020204030204"/>
                <a:ea typeface="游ゴシック" panose="020B0400000000000000" pitchFamily="50" charset="-128"/>
              </a:rPr>
              <a:t>機能の使用，不使用ごとに取得したデータを分ける．</a:t>
            </a:r>
            <a:endParaRPr kumimoji="0" lang="en-US" altLang="ja-JP" sz="2400" dirty="0">
              <a:solidFill>
                <a:prstClr val="black"/>
              </a:solidFill>
              <a:latin typeface="Calibri" panose="020F0502020204030204"/>
              <a:ea typeface="游ゴシック" panose="020B0400000000000000" pitchFamily="50" charset="-128"/>
            </a:endParaRPr>
          </a:p>
        </p:txBody>
      </p:sp>
      <p:sp>
        <p:nvSpPr>
          <p:cNvPr id="6" name="テキスト ボックス 5"/>
          <p:cNvSpPr txBox="1"/>
          <p:nvPr/>
        </p:nvSpPr>
        <p:spPr>
          <a:xfrm>
            <a:off x="1883999" y="720001"/>
            <a:ext cx="9326795" cy="707886"/>
          </a:xfrm>
          <a:prstGeom prst="rect">
            <a:avLst/>
          </a:prstGeom>
          <a:noFill/>
          <a:ln>
            <a:noFill/>
          </a:ln>
        </p:spPr>
        <p:txBody>
          <a:bodyPr wrap="square" rtlCol="0">
            <a:spAutoFit/>
          </a:bodyPr>
          <a:lstStyle/>
          <a:p>
            <a:pPr defTabSz="2113180">
              <a:defRPr/>
            </a:pPr>
            <a:r>
              <a:rPr kumimoji="0" lang="ja-JP" altLang="en-US" sz="4000" kern="0" dirty="0">
                <a:solidFill>
                  <a:prstClr val="black"/>
                </a:solidFill>
                <a:ea typeface="ＭＳ Ｐゴシック" panose="020B0600070205080204" pitchFamily="50" charset="-128"/>
              </a:rPr>
              <a:t>３ ．</a:t>
            </a:r>
            <a:r>
              <a:rPr lang="ja-JP" altLang="en-US" sz="4000" kern="0" dirty="0">
                <a:solidFill>
                  <a:prstClr val="black"/>
                </a:solidFill>
                <a:ea typeface="ＭＳ Ｐゴシック" panose="020B0600070205080204" pitchFamily="50" charset="-128"/>
              </a:rPr>
              <a:t> ２ </a:t>
            </a:r>
            <a:r>
              <a:rPr kumimoji="0" lang="ja-JP" altLang="en-US" sz="4000" kern="0" dirty="0">
                <a:solidFill>
                  <a:prstClr val="black"/>
                </a:solidFill>
                <a:ea typeface="ＭＳ Ｐゴシック" panose="020B0600070205080204" pitchFamily="50" charset="-128"/>
              </a:rPr>
              <a:t>．</a:t>
            </a:r>
            <a:r>
              <a:rPr lang="ja-JP" altLang="en-US" sz="4000" dirty="0"/>
              <a:t>機能使用不使用ごとに分ける</a:t>
            </a:r>
            <a:endParaRPr lang="ja-JP" altLang="en-US" sz="4000" kern="0" dirty="0">
              <a:solidFill>
                <a:prstClr val="black"/>
              </a:solidFill>
              <a:ea typeface="ＭＳ Ｐゴシック" panose="020B0600070205080204" pitchFamily="50" charset="-128"/>
            </a:endParaRPr>
          </a:p>
        </p:txBody>
      </p:sp>
      <p:sp>
        <p:nvSpPr>
          <p:cNvPr id="2" name="楕円 1"/>
          <p:cNvSpPr/>
          <p:nvPr/>
        </p:nvSpPr>
        <p:spPr>
          <a:xfrm>
            <a:off x="519297" y="4471060"/>
            <a:ext cx="1911927" cy="19119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kumimoji="0" lang="en-US" altLang="ja-JP" dirty="0">
                <a:solidFill>
                  <a:prstClr val="black"/>
                </a:solidFill>
              </a:rPr>
              <a:t>Issues</a:t>
            </a:r>
            <a:endParaRPr kumimoji="1" lang="ja-JP" altLang="en-US" dirty="0"/>
          </a:p>
        </p:txBody>
      </p:sp>
      <p:sp>
        <p:nvSpPr>
          <p:cNvPr id="8" name="楕円 7"/>
          <p:cNvSpPr/>
          <p:nvPr/>
        </p:nvSpPr>
        <p:spPr>
          <a:xfrm>
            <a:off x="4899307" y="4471059"/>
            <a:ext cx="1911927" cy="19119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kumimoji="0" lang="en-US" altLang="ja-JP" dirty="0" err="1">
                <a:solidFill>
                  <a:prstClr val="black"/>
                </a:solidFill>
              </a:rPr>
              <a:t>downlods</a:t>
            </a:r>
            <a:endParaRPr kumimoji="1" lang="ja-JP" altLang="en-US" dirty="0"/>
          </a:p>
        </p:txBody>
      </p:sp>
      <p:sp>
        <p:nvSpPr>
          <p:cNvPr id="9" name="楕円 8"/>
          <p:cNvSpPr/>
          <p:nvPr/>
        </p:nvSpPr>
        <p:spPr>
          <a:xfrm>
            <a:off x="7089312" y="4471058"/>
            <a:ext cx="1911927" cy="19119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kumimoji="0" lang="en-US" altLang="ja-JP" dirty="0">
                <a:solidFill>
                  <a:prstClr val="black"/>
                </a:solidFill>
              </a:rPr>
              <a:t>wiki</a:t>
            </a:r>
            <a:endParaRPr kumimoji="1" lang="ja-JP" altLang="en-US" dirty="0"/>
          </a:p>
        </p:txBody>
      </p:sp>
      <p:sp>
        <p:nvSpPr>
          <p:cNvPr id="10" name="楕円 9"/>
          <p:cNvSpPr/>
          <p:nvPr/>
        </p:nvSpPr>
        <p:spPr>
          <a:xfrm>
            <a:off x="9279317" y="4471058"/>
            <a:ext cx="1911927" cy="19119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kumimoji="0" lang="en-US" altLang="ja-JP" dirty="0">
                <a:solidFill>
                  <a:prstClr val="black"/>
                </a:solidFill>
              </a:rPr>
              <a:t>pages</a:t>
            </a:r>
            <a:endParaRPr kumimoji="1" lang="ja-JP" altLang="en-US" dirty="0"/>
          </a:p>
        </p:txBody>
      </p:sp>
      <p:sp>
        <p:nvSpPr>
          <p:cNvPr id="11" name="楕円 10"/>
          <p:cNvSpPr/>
          <p:nvPr/>
        </p:nvSpPr>
        <p:spPr>
          <a:xfrm>
            <a:off x="2709302" y="4471060"/>
            <a:ext cx="1911927" cy="19119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kumimoji="0" lang="en-US" altLang="ja-JP" dirty="0">
                <a:solidFill>
                  <a:prstClr val="black"/>
                </a:solidFill>
              </a:rPr>
              <a:t>projects</a:t>
            </a:r>
            <a:endParaRPr kumimoji="1" lang="ja-JP" altLang="en-US" dirty="0"/>
          </a:p>
        </p:txBody>
      </p:sp>
    </p:spTree>
    <p:extLst>
      <p:ext uri="{BB962C8B-B14F-4D97-AF65-F5344CB8AC3E}">
        <p14:creationId xmlns:p14="http://schemas.microsoft.com/office/powerpoint/2010/main" val="4011963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2046618" y="2643635"/>
            <a:ext cx="8423674" cy="1200329"/>
          </a:xfrm>
          <a:prstGeom prst="rect">
            <a:avLst/>
          </a:prstGeom>
        </p:spPr>
        <p:txBody>
          <a:bodyPr wrap="square">
            <a:spAutoFit/>
          </a:bodyPr>
          <a:lstStyle/>
          <a:p>
            <a:pPr marL="342900" indent="-342900" defTabSz="457200">
              <a:buFont typeface="Arial" panose="020B0604020202020204" pitchFamily="34" charset="0"/>
              <a:buChar char="•"/>
              <a:defRPr/>
            </a:pPr>
            <a:r>
              <a:rPr kumimoji="0" lang="ja-JP" altLang="en-US" sz="2400" dirty="0">
                <a:solidFill>
                  <a:prstClr val="black"/>
                </a:solidFill>
                <a:latin typeface="Calibri" panose="020F0502020204030204"/>
                <a:ea typeface="游ゴシック" panose="020B0400000000000000" pitchFamily="50" charset="-128"/>
              </a:rPr>
              <a:t>分けたデータを主成分分析する．</a:t>
            </a:r>
            <a:endParaRPr kumimoji="0" lang="en-US" altLang="ja-JP" sz="2400" dirty="0">
              <a:solidFill>
                <a:prstClr val="black"/>
              </a:solidFill>
              <a:latin typeface="Calibri" panose="020F0502020204030204"/>
              <a:ea typeface="游ゴシック" panose="020B0400000000000000" pitchFamily="50" charset="-128"/>
            </a:endParaRPr>
          </a:p>
          <a:p>
            <a:pPr marL="342900" indent="-342900" defTabSz="457200">
              <a:buFont typeface="Arial" panose="020B0604020202020204" pitchFamily="34" charset="0"/>
              <a:buChar char="•"/>
              <a:defRPr/>
            </a:pPr>
            <a:endParaRPr kumimoji="0" lang="en-US" altLang="ja-JP" sz="2400" dirty="0">
              <a:solidFill>
                <a:prstClr val="black"/>
              </a:solidFill>
              <a:latin typeface="Calibri" panose="020F0502020204030204"/>
              <a:ea typeface="游ゴシック" panose="020B0400000000000000" pitchFamily="50" charset="-128"/>
            </a:endParaRPr>
          </a:p>
          <a:p>
            <a:pPr marL="342900" indent="-342900" defTabSz="457200">
              <a:buFont typeface="Arial" panose="020B0604020202020204" pitchFamily="34" charset="0"/>
              <a:buChar char="•"/>
              <a:defRPr/>
            </a:pPr>
            <a:r>
              <a:rPr kumimoji="0" lang="ja-JP" altLang="en-US" sz="2400" dirty="0">
                <a:solidFill>
                  <a:prstClr val="black"/>
                </a:solidFill>
                <a:latin typeface="Calibri" panose="020F0502020204030204"/>
                <a:ea typeface="游ゴシック" panose="020B0400000000000000" pitchFamily="50" charset="-128"/>
              </a:rPr>
              <a:t>分けたデータをクラスター分析する．</a:t>
            </a:r>
            <a:endParaRPr kumimoji="0" lang="en-US" altLang="ja-JP" sz="2400" dirty="0">
              <a:solidFill>
                <a:prstClr val="black"/>
              </a:solidFill>
              <a:latin typeface="Calibri" panose="020F0502020204030204"/>
              <a:ea typeface="游ゴシック" panose="020B0400000000000000" pitchFamily="50" charset="-128"/>
            </a:endParaRPr>
          </a:p>
        </p:txBody>
      </p:sp>
      <p:sp>
        <p:nvSpPr>
          <p:cNvPr id="6" name="テキスト ボックス 5"/>
          <p:cNvSpPr txBox="1"/>
          <p:nvPr/>
        </p:nvSpPr>
        <p:spPr>
          <a:xfrm>
            <a:off x="1883999" y="720001"/>
            <a:ext cx="9326795" cy="1323439"/>
          </a:xfrm>
          <a:prstGeom prst="rect">
            <a:avLst/>
          </a:prstGeom>
          <a:noFill/>
          <a:ln>
            <a:noFill/>
          </a:ln>
        </p:spPr>
        <p:txBody>
          <a:bodyPr wrap="square" rtlCol="0">
            <a:spAutoFit/>
          </a:bodyPr>
          <a:lstStyle/>
          <a:p>
            <a:pPr defTabSz="2113180">
              <a:defRPr/>
            </a:pPr>
            <a:r>
              <a:rPr kumimoji="0" lang="ja-JP" altLang="en-US" sz="4000" kern="0" dirty="0">
                <a:solidFill>
                  <a:prstClr val="black"/>
                </a:solidFill>
                <a:ea typeface="ＭＳ Ｐゴシック" panose="020B0600070205080204" pitchFamily="50" charset="-128"/>
              </a:rPr>
              <a:t>３ ．</a:t>
            </a:r>
            <a:r>
              <a:rPr lang="ja-JP" altLang="en-US" sz="4000" kern="0" dirty="0">
                <a:solidFill>
                  <a:prstClr val="black"/>
                </a:solidFill>
                <a:ea typeface="ＭＳ Ｐゴシック" panose="020B0600070205080204" pitchFamily="50" charset="-128"/>
              </a:rPr>
              <a:t> </a:t>
            </a:r>
            <a:r>
              <a:rPr kumimoji="0" lang="ja-JP" altLang="en-US" sz="4000" kern="0" dirty="0">
                <a:solidFill>
                  <a:prstClr val="black"/>
                </a:solidFill>
                <a:ea typeface="ＭＳ Ｐゴシック" panose="020B0600070205080204" pitchFamily="50" charset="-128"/>
              </a:rPr>
              <a:t>３</a:t>
            </a:r>
            <a:r>
              <a:rPr lang="ja-JP" altLang="en-US" sz="4000" kern="0" dirty="0">
                <a:solidFill>
                  <a:prstClr val="black"/>
                </a:solidFill>
                <a:ea typeface="ＭＳ Ｐゴシック" panose="020B0600070205080204" pitchFamily="50" charset="-128"/>
              </a:rPr>
              <a:t> </a:t>
            </a:r>
            <a:r>
              <a:rPr kumimoji="0" lang="ja-JP" altLang="en-US" sz="4000" kern="0" dirty="0">
                <a:solidFill>
                  <a:prstClr val="black"/>
                </a:solidFill>
                <a:ea typeface="ＭＳ Ｐゴシック" panose="020B0600070205080204" pitchFamily="50" charset="-128"/>
              </a:rPr>
              <a:t>．</a:t>
            </a:r>
            <a:r>
              <a:rPr lang="ja-JP" altLang="en-US" sz="4000" dirty="0"/>
              <a:t>主成分分析，クラスター分析を行う</a:t>
            </a:r>
            <a:endParaRPr lang="ja-JP" altLang="en-US" sz="4000" kern="0" dirty="0">
              <a:solidFill>
                <a:prstClr val="black"/>
              </a:solidFill>
              <a:ea typeface="ＭＳ Ｐゴシック" panose="020B0600070205080204" pitchFamily="50" charset="-128"/>
            </a:endParaRPr>
          </a:p>
        </p:txBody>
      </p:sp>
    </p:spTree>
    <p:extLst>
      <p:ext uri="{BB962C8B-B14F-4D97-AF65-F5344CB8AC3E}">
        <p14:creationId xmlns:p14="http://schemas.microsoft.com/office/powerpoint/2010/main" val="49478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2046618" y="2643635"/>
            <a:ext cx="8423674" cy="1200329"/>
          </a:xfrm>
          <a:prstGeom prst="rect">
            <a:avLst/>
          </a:prstGeom>
        </p:spPr>
        <p:txBody>
          <a:bodyPr wrap="square">
            <a:spAutoFit/>
          </a:bodyPr>
          <a:lstStyle/>
          <a:p>
            <a:pPr marL="457200" indent="-457200" defTabSz="457200">
              <a:buFont typeface="+mj-lt"/>
              <a:buAutoNum type="arabicPeriod"/>
              <a:defRPr/>
            </a:pPr>
            <a:r>
              <a:rPr kumimoji="0" lang="ja-JP" altLang="en-US" sz="2400" dirty="0">
                <a:solidFill>
                  <a:prstClr val="black"/>
                </a:solidFill>
                <a:latin typeface="Calibri" panose="020F0502020204030204"/>
                <a:ea typeface="游ゴシック" panose="020B0400000000000000" pitchFamily="50" charset="-128"/>
              </a:rPr>
              <a:t>主成分分析の結果．</a:t>
            </a:r>
            <a:endParaRPr kumimoji="0" lang="en-US" altLang="ja-JP" sz="2400" dirty="0">
              <a:solidFill>
                <a:prstClr val="black"/>
              </a:solidFill>
              <a:latin typeface="Calibri" panose="020F0502020204030204"/>
              <a:ea typeface="游ゴシック" panose="020B0400000000000000" pitchFamily="50" charset="-128"/>
            </a:endParaRPr>
          </a:p>
          <a:p>
            <a:pPr marL="457200" indent="-457200" defTabSz="457200">
              <a:buFont typeface="+mj-lt"/>
              <a:buAutoNum type="arabicPeriod"/>
              <a:defRPr/>
            </a:pPr>
            <a:endParaRPr kumimoji="0" lang="en-US" altLang="ja-JP" sz="2400" dirty="0">
              <a:solidFill>
                <a:prstClr val="black"/>
              </a:solidFill>
              <a:latin typeface="Calibri" panose="020F0502020204030204"/>
              <a:ea typeface="游ゴシック" panose="020B0400000000000000" pitchFamily="50" charset="-128"/>
            </a:endParaRPr>
          </a:p>
          <a:p>
            <a:pPr marL="457200" indent="-457200" defTabSz="457200">
              <a:buFont typeface="+mj-lt"/>
              <a:buAutoNum type="arabicPeriod"/>
              <a:defRPr/>
            </a:pPr>
            <a:r>
              <a:rPr kumimoji="0" lang="ja-JP" altLang="en-US" sz="2400" dirty="0">
                <a:solidFill>
                  <a:prstClr val="black"/>
                </a:solidFill>
                <a:latin typeface="Calibri" panose="020F0502020204030204"/>
                <a:ea typeface="游ゴシック" panose="020B0400000000000000" pitchFamily="50" charset="-128"/>
              </a:rPr>
              <a:t>クラスター分析の結果．</a:t>
            </a:r>
            <a:endParaRPr kumimoji="0" lang="en-US" altLang="ja-JP" sz="2400" dirty="0">
              <a:solidFill>
                <a:prstClr val="black"/>
              </a:solidFill>
              <a:latin typeface="Calibri" panose="020F0502020204030204"/>
              <a:ea typeface="游ゴシック" panose="020B0400000000000000" pitchFamily="50" charset="-128"/>
            </a:endParaRPr>
          </a:p>
        </p:txBody>
      </p:sp>
      <p:sp>
        <p:nvSpPr>
          <p:cNvPr id="6" name="テキスト ボックス 5"/>
          <p:cNvSpPr txBox="1"/>
          <p:nvPr/>
        </p:nvSpPr>
        <p:spPr>
          <a:xfrm>
            <a:off x="1883999" y="720001"/>
            <a:ext cx="9326795" cy="707886"/>
          </a:xfrm>
          <a:prstGeom prst="rect">
            <a:avLst/>
          </a:prstGeom>
          <a:noFill/>
          <a:ln>
            <a:noFill/>
          </a:ln>
        </p:spPr>
        <p:txBody>
          <a:bodyPr wrap="square" rtlCol="0">
            <a:spAutoFit/>
          </a:bodyPr>
          <a:lstStyle/>
          <a:p>
            <a:pPr defTabSz="2113180">
              <a:defRPr/>
            </a:pPr>
            <a:r>
              <a:rPr kumimoji="0" lang="ja-JP" altLang="en-US" sz="4000" kern="0" dirty="0">
                <a:solidFill>
                  <a:prstClr val="black"/>
                </a:solidFill>
                <a:ea typeface="ＭＳ Ｐゴシック" panose="020B0600070205080204" pitchFamily="50" charset="-128"/>
              </a:rPr>
              <a:t>４</a:t>
            </a:r>
            <a:r>
              <a:rPr lang="ja-JP" altLang="en-US" sz="4000" kern="0" dirty="0">
                <a:solidFill>
                  <a:prstClr val="black"/>
                </a:solidFill>
                <a:ea typeface="ＭＳ Ｐゴシック" panose="020B0600070205080204" pitchFamily="50" charset="-128"/>
              </a:rPr>
              <a:t> </a:t>
            </a:r>
            <a:r>
              <a:rPr kumimoji="0" lang="ja-JP" altLang="en-US" sz="4000" kern="0" dirty="0">
                <a:solidFill>
                  <a:prstClr val="black"/>
                </a:solidFill>
                <a:ea typeface="ＭＳ Ｐゴシック" panose="020B0600070205080204" pitchFamily="50" charset="-128"/>
              </a:rPr>
              <a:t>．結果</a:t>
            </a:r>
            <a:endParaRPr lang="ja-JP" altLang="en-US" sz="4000" kern="0" dirty="0">
              <a:solidFill>
                <a:prstClr val="black"/>
              </a:solidFill>
              <a:ea typeface="ＭＳ Ｐゴシック" panose="020B0600070205080204" pitchFamily="50" charset="-128"/>
            </a:endParaRPr>
          </a:p>
        </p:txBody>
      </p:sp>
    </p:spTree>
    <p:extLst>
      <p:ext uri="{BB962C8B-B14F-4D97-AF65-F5344CB8AC3E}">
        <p14:creationId xmlns:p14="http://schemas.microsoft.com/office/powerpoint/2010/main" val="63253067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651</TotalTime>
  <Words>355</Words>
  <Application>Microsoft Office PowerPoint</Application>
  <PresentationFormat>ワイド画面</PresentationFormat>
  <Paragraphs>71</Paragraphs>
  <Slides>15</Slides>
  <Notes>14</Notes>
  <HiddenSlides>0</HiddenSlides>
  <MMClips>0</MMClips>
  <ScaleCrop>false</ScaleCrop>
  <HeadingPairs>
    <vt:vector size="8" baseType="variant">
      <vt:variant>
        <vt:lpstr>使用されているフォント</vt:lpstr>
      </vt:variant>
      <vt:variant>
        <vt:i4>6</vt:i4>
      </vt:variant>
      <vt:variant>
        <vt:lpstr>テーマ</vt:lpstr>
      </vt:variant>
      <vt:variant>
        <vt:i4>2</vt:i4>
      </vt:variant>
      <vt:variant>
        <vt:lpstr>埋め込まれた OLE サーバー</vt:lpstr>
      </vt:variant>
      <vt:variant>
        <vt:i4>1</vt:i4>
      </vt:variant>
      <vt:variant>
        <vt:lpstr>スライド タイトル</vt:lpstr>
      </vt:variant>
      <vt:variant>
        <vt:i4>15</vt:i4>
      </vt:variant>
    </vt:vector>
  </HeadingPairs>
  <TitlesOfParts>
    <vt:vector size="24" baseType="lpstr">
      <vt:lpstr>ＭＳ ゴシック</vt:lpstr>
      <vt:lpstr>游ゴシック</vt:lpstr>
      <vt:lpstr>游ゴシック Light</vt:lpstr>
      <vt:lpstr>Arial</vt:lpstr>
      <vt:lpstr>Calibri</vt:lpstr>
      <vt:lpstr>Calibri Light</vt:lpstr>
      <vt:lpstr>Office テーマ</vt:lpstr>
      <vt:lpstr>1_Office テーマ</vt:lpstr>
      <vt:lpstr>Acrobat Document</vt:lpstr>
      <vt:lpstr>GitHubリポジトリの特徴抽出とクラスタリング</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GitHubリポジトリの特徴抽出とクラスタリング</dc:title>
  <dc:creator>matsui</dc:creator>
  <cp:lastModifiedBy>松井　啓</cp:lastModifiedBy>
  <cp:revision>31</cp:revision>
  <dcterms:created xsi:type="dcterms:W3CDTF">2020-02-15T03:15:08Z</dcterms:created>
  <dcterms:modified xsi:type="dcterms:W3CDTF">2020-02-16T08:39:42Z</dcterms:modified>
</cp:coreProperties>
</file>