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notesMasterIdLst>
    <p:notesMasterId r:id="rId3"/>
  </p:notesMasterIdLst>
  <p:sldIdLst>
    <p:sldId id="257" r:id="rId2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838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97E8B-26F7-4514-9BC4-D74C8C7A881C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2405-4C41-427E-A310-6B595F5EA4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24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C2405-4C41-427E-A310-6B595F5EA47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0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88533"/>
            <a:ext cx="5143500" cy="3183467"/>
          </a:xfrm>
        </p:spPr>
        <p:txBody>
          <a:bodyPr anchor="b"/>
          <a:lstStyle>
            <a:lvl1pPr algn="ctr">
              <a:defRPr sz="3038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79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366184"/>
            <a:ext cx="1478756" cy="786341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366184"/>
            <a:ext cx="4350544" cy="786341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9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875867"/>
            <a:ext cx="5915025" cy="1816100"/>
          </a:xfrm>
        </p:spPr>
        <p:txBody>
          <a:bodyPr anchor="t"/>
          <a:lstStyle>
            <a:lvl1pPr>
              <a:defRPr sz="22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875618"/>
            <a:ext cx="5915025" cy="2000249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17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27818"/>
            <a:ext cx="2914650" cy="580178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27818"/>
            <a:ext cx="2914650" cy="580178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66184"/>
            <a:ext cx="5915025" cy="1524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5" y="2046817"/>
            <a:ext cx="2900363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15" y="2899834"/>
            <a:ext cx="2900363" cy="5329767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686" y="2046817"/>
            <a:ext cx="2901255" cy="853016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686" y="2899834"/>
            <a:ext cx="2901255" cy="5329767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85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0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77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4401"/>
            <a:ext cx="2257425" cy="1547284"/>
          </a:xfrm>
        </p:spPr>
        <p:txBody>
          <a:bodyPr anchor="b"/>
          <a:lstStyle>
            <a:lvl1pPr>
              <a:defRPr sz="1125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748" y="914400"/>
            <a:ext cx="3544193" cy="7315200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16" y="2461685"/>
            <a:ext cx="2257425" cy="5767916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8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105" y="6400800"/>
            <a:ext cx="4037112" cy="755651"/>
          </a:xfrm>
        </p:spPr>
        <p:txBody>
          <a:bodyPr anchor="b"/>
          <a:lstStyle>
            <a:lvl1pPr>
              <a:defRPr sz="1125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9105" y="914401"/>
            <a:ext cx="4037112" cy="538903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9105" y="7156451"/>
            <a:ext cx="4037112" cy="1073149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4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6184"/>
            <a:ext cx="5915025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27818"/>
            <a:ext cx="5915025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4"/>
            <a:ext cx="18430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461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3425" y="8475134"/>
            <a:ext cx="18430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defTabSz="514350" rtl="0" eaLnBrk="1" latinLnBrk="0" hangingPunct="1"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070" y="69901"/>
            <a:ext cx="7061031" cy="805445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経常</a:t>
            </a:r>
            <a:r>
              <a:rPr lang="ja-JP" altLang="en-US" sz="2400" dirty="0" smtClean="0"/>
              <a:t>利益の予測的中度合と株価変動の相関分析</a:t>
            </a:r>
            <a:endParaRPr kumimoji="1" lang="ja-JP" altLang="en-US" sz="2400" dirty="0"/>
          </a:p>
        </p:txBody>
      </p:sp>
      <p:sp>
        <p:nvSpPr>
          <p:cNvPr id="6" name="円/楕円 5"/>
          <p:cNvSpPr/>
          <p:nvPr/>
        </p:nvSpPr>
        <p:spPr>
          <a:xfrm>
            <a:off x="131423" y="984449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背景</a:t>
            </a:r>
            <a:endParaRPr kumimoji="1" lang="ja-JP" altLang="en-US" sz="1200" dirty="0"/>
          </a:p>
        </p:txBody>
      </p:sp>
      <p:sp>
        <p:nvSpPr>
          <p:cNvPr id="15" name="雲形吹き出し 14"/>
          <p:cNvSpPr/>
          <p:nvPr/>
        </p:nvSpPr>
        <p:spPr>
          <a:xfrm>
            <a:off x="47597" y="2443129"/>
            <a:ext cx="1440160" cy="1022429"/>
          </a:xfrm>
          <a:prstGeom prst="cloudCallout">
            <a:avLst>
              <a:gd name="adj1" fmla="val 34614"/>
              <a:gd name="adj2" fmla="val -103381"/>
            </a:avLst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経常利益とは？</a:t>
            </a:r>
            <a:endParaRPr kumimoji="1" lang="ja-JP" altLang="en-US" sz="1400" dirty="0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4678220" y="771494"/>
            <a:ext cx="2232248" cy="460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100" dirty="0" smtClean="0"/>
              <a:t>矢吹研究室　</a:t>
            </a:r>
            <a:r>
              <a:rPr lang="en-US" altLang="ja-JP" sz="1100" dirty="0" smtClean="0"/>
              <a:t>1442020  </a:t>
            </a:r>
            <a:r>
              <a:rPr lang="ja-JP" altLang="en-US" sz="1100" dirty="0" smtClean="0"/>
              <a:t>大木崇雅</a:t>
            </a:r>
            <a:endParaRPr lang="ja-JP" altLang="en-US" sz="11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021935" y="2482935"/>
            <a:ext cx="2326094" cy="905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2147013" y="2697867"/>
            <a:ext cx="630345" cy="59574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売上</a:t>
            </a:r>
            <a:endParaRPr kumimoji="1" lang="ja-JP" altLang="en-US" sz="800" dirty="0"/>
          </a:p>
        </p:txBody>
      </p:sp>
      <p:sp>
        <p:nvSpPr>
          <p:cNvPr id="21" name="フローチャート: 磁気ディスク 20"/>
          <p:cNvSpPr/>
          <p:nvPr/>
        </p:nvSpPr>
        <p:spPr>
          <a:xfrm>
            <a:off x="3092135" y="2724916"/>
            <a:ext cx="1216549" cy="541643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コスト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人件費、材料費</a:t>
            </a:r>
            <a:r>
              <a:rPr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23" name="加算記号 22"/>
          <p:cNvSpPr/>
          <p:nvPr/>
        </p:nvSpPr>
        <p:spPr>
          <a:xfrm>
            <a:off x="4342486" y="2820703"/>
            <a:ext cx="345447" cy="35007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減算記号 23"/>
          <p:cNvSpPr/>
          <p:nvPr/>
        </p:nvSpPr>
        <p:spPr>
          <a:xfrm>
            <a:off x="2787619" y="2851172"/>
            <a:ext cx="270714" cy="289132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678220" y="2700008"/>
            <a:ext cx="778732" cy="545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営業外収益</a:t>
            </a:r>
            <a:r>
              <a:rPr kumimoji="1" lang="en-US" altLang="ja-JP" sz="800" dirty="0" smtClean="0"/>
              <a:t>(</a:t>
            </a:r>
            <a:r>
              <a:rPr kumimoji="1" lang="ja-JP" altLang="en-US" sz="800" dirty="0" smtClean="0"/>
              <a:t>受取利息</a:t>
            </a:r>
            <a:r>
              <a:rPr kumimoji="1"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28" name="角丸四角形 27"/>
          <p:cNvSpPr/>
          <p:nvPr/>
        </p:nvSpPr>
        <p:spPr>
          <a:xfrm>
            <a:off x="5744793" y="2683819"/>
            <a:ext cx="778732" cy="545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営業外費用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借入</a:t>
            </a:r>
            <a:r>
              <a:rPr lang="ja-JP" altLang="en-US" sz="800" dirty="0"/>
              <a:t>利息</a:t>
            </a:r>
            <a:r>
              <a:rPr lang="en-US" altLang="ja-JP" sz="800" dirty="0" smtClean="0"/>
              <a:t>)</a:t>
            </a:r>
            <a:endParaRPr kumimoji="1" lang="ja-JP" altLang="en-US" sz="800" dirty="0"/>
          </a:p>
        </p:txBody>
      </p:sp>
      <p:sp>
        <p:nvSpPr>
          <p:cNvPr id="30" name="減算記号 29"/>
          <p:cNvSpPr/>
          <p:nvPr/>
        </p:nvSpPr>
        <p:spPr>
          <a:xfrm>
            <a:off x="5451005" y="2864673"/>
            <a:ext cx="299735" cy="289132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1683947" y="2649020"/>
            <a:ext cx="299735" cy="46345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761756" y="2497889"/>
            <a:ext cx="7526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営業利益</a:t>
            </a:r>
            <a:endParaRPr kumimoji="1" lang="ja-JP" altLang="en-US" sz="1050" dirty="0"/>
          </a:p>
        </p:txBody>
      </p:sp>
      <p:sp>
        <p:nvSpPr>
          <p:cNvPr id="41" name="円/楕円 40"/>
          <p:cNvSpPr/>
          <p:nvPr/>
        </p:nvSpPr>
        <p:spPr>
          <a:xfrm>
            <a:off x="131423" y="3546943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目的</a:t>
            </a:r>
            <a:endParaRPr kumimoji="1" lang="ja-JP" altLang="en-US" sz="1200" dirty="0"/>
          </a:p>
        </p:txBody>
      </p:sp>
      <p:sp>
        <p:nvSpPr>
          <p:cNvPr id="42" name="円/楕円 41"/>
          <p:cNvSpPr/>
          <p:nvPr/>
        </p:nvSpPr>
        <p:spPr>
          <a:xfrm>
            <a:off x="131423" y="4351259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研究</a:t>
            </a:r>
            <a:r>
              <a:rPr lang="ja-JP" altLang="en-US" sz="1200" dirty="0"/>
              <a:t>方法</a:t>
            </a:r>
            <a:endParaRPr kumimoji="1" lang="ja-JP" altLang="en-US" sz="1200" dirty="0"/>
          </a:p>
        </p:txBody>
      </p:sp>
      <p:sp>
        <p:nvSpPr>
          <p:cNvPr id="43" name="円/楕円 42"/>
          <p:cNvSpPr/>
          <p:nvPr/>
        </p:nvSpPr>
        <p:spPr>
          <a:xfrm>
            <a:off x="131423" y="5464643"/>
            <a:ext cx="1218316" cy="3907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進捗</a:t>
            </a:r>
            <a:r>
              <a:rPr lang="ja-JP" altLang="en-US" sz="1200" dirty="0"/>
              <a:t>状況</a:t>
            </a:r>
            <a:endParaRPr kumimoji="1" lang="ja-JP" altLang="en-US" sz="1200" dirty="0"/>
          </a:p>
        </p:txBody>
      </p:sp>
      <p:sp>
        <p:nvSpPr>
          <p:cNvPr id="49" name="横巻き 48"/>
          <p:cNvSpPr/>
          <p:nvPr/>
        </p:nvSpPr>
        <p:spPr>
          <a:xfrm>
            <a:off x="1487757" y="1150244"/>
            <a:ext cx="5094832" cy="1100830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株価は企業全体の利益であ</a:t>
            </a:r>
            <a:r>
              <a:rPr lang="ja-JP" altLang="en-US" sz="1200" dirty="0"/>
              <a:t>る</a:t>
            </a:r>
            <a:r>
              <a:rPr lang="ja-JP" altLang="en-US" sz="1200" dirty="0" smtClean="0"/>
              <a:t>経常利益に大きく影響している。経常利益を予測することで、企業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株価も予測できるのではないかと考えた。</a:t>
            </a:r>
            <a:endParaRPr lang="ja-JP" altLang="en-US" sz="1200" dirty="0"/>
          </a:p>
        </p:txBody>
      </p:sp>
      <p:sp>
        <p:nvSpPr>
          <p:cNvPr id="48" name="横巻き 47"/>
          <p:cNvSpPr/>
          <p:nvPr/>
        </p:nvSpPr>
        <p:spPr>
          <a:xfrm>
            <a:off x="1397407" y="3546943"/>
            <a:ext cx="5094832" cy="731998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経常</a:t>
            </a:r>
            <a:r>
              <a:rPr lang="ja-JP" altLang="en-US" sz="1200" dirty="0"/>
              <a:t>利益の予測値と実際の数値と</a:t>
            </a:r>
            <a:r>
              <a:rPr lang="ja-JP" altLang="en-US" sz="1200" dirty="0" smtClean="0"/>
              <a:t>の乖離が少ない企業を調べる。</a:t>
            </a:r>
            <a:endParaRPr lang="en-US" altLang="ja-JP" sz="1200" dirty="0" smtClean="0"/>
          </a:p>
        </p:txBody>
      </p:sp>
      <p:sp>
        <p:nvSpPr>
          <p:cNvPr id="55" name="円/楕円 54"/>
          <p:cNvSpPr/>
          <p:nvPr/>
        </p:nvSpPr>
        <p:spPr>
          <a:xfrm>
            <a:off x="95291" y="7831248"/>
            <a:ext cx="1344772" cy="390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今後の課題</a:t>
            </a:r>
            <a:endParaRPr kumimoji="1" lang="ja-JP" altLang="en-US" sz="1200" dirty="0"/>
          </a:p>
        </p:txBody>
      </p:sp>
      <p:pic>
        <p:nvPicPr>
          <p:cNvPr id="57" name="図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8" y="5742799"/>
            <a:ext cx="1602974" cy="105248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40" y="5742799"/>
            <a:ext cx="1479441" cy="1052488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40" y="7026261"/>
            <a:ext cx="1479442" cy="1019285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17" y="7032367"/>
            <a:ext cx="1602975" cy="1027072"/>
          </a:xfrm>
          <a:prstGeom prst="rect">
            <a:avLst/>
          </a:prstGeom>
        </p:spPr>
      </p:pic>
      <p:sp>
        <p:nvSpPr>
          <p:cNvPr id="63" name="フローチャート: 代替処理 62"/>
          <p:cNvSpPr/>
          <p:nvPr/>
        </p:nvSpPr>
        <p:spPr>
          <a:xfrm>
            <a:off x="5786277" y="5495732"/>
            <a:ext cx="432048" cy="21602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株価</a:t>
            </a:r>
            <a:endParaRPr kumimoji="1" lang="ja-JP" altLang="en-US" sz="800" dirty="0"/>
          </a:p>
        </p:txBody>
      </p:sp>
      <p:sp>
        <p:nvSpPr>
          <p:cNvPr id="64" name="フローチャート: 代替処理 63"/>
          <p:cNvSpPr/>
          <p:nvPr/>
        </p:nvSpPr>
        <p:spPr>
          <a:xfrm>
            <a:off x="3948188" y="5493537"/>
            <a:ext cx="1000180" cy="20329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/>
              <a:t>経常利益</a:t>
            </a:r>
            <a:r>
              <a:rPr lang="ja-JP" altLang="en-US" sz="800" dirty="0" smtClean="0"/>
              <a:t>と予測値</a:t>
            </a:r>
            <a:endParaRPr kumimoji="1" lang="ja-JP" altLang="en-US" sz="800" dirty="0"/>
          </a:p>
        </p:txBody>
      </p:sp>
      <p:sp>
        <p:nvSpPr>
          <p:cNvPr id="72" name="横巻き 71"/>
          <p:cNvSpPr/>
          <p:nvPr/>
        </p:nvSpPr>
        <p:spPr>
          <a:xfrm>
            <a:off x="1397407" y="4245613"/>
            <a:ext cx="5094832" cy="1350010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200" dirty="0"/>
          </a:p>
        </p:txBody>
      </p:sp>
      <p:sp>
        <p:nvSpPr>
          <p:cNvPr id="73" name="横巻き 72"/>
          <p:cNvSpPr/>
          <p:nvPr/>
        </p:nvSpPr>
        <p:spPr>
          <a:xfrm>
            <a:off x="40377" y="5632476"/>
            <a:ext cx="3613464" cy="2278006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65</a:t>
            </a:r>
            <a:r>
              <a:rPr lang="ja-JP" altLang="en-US" sz="1200" dirty="0" smtClean="0"/>
              <a:t>社の</a:t>
            </a:r>
            <a:r>
              <a:rPr lang="en-US" altLang="ja-JP" sz="1200" dirty="0" smtClean="0"/>
              <a:t>26</a:t>
            </a:r>
            <a:r>
              <a:rPr lang="ja-JP" altLang="en-US" sz="1200" dirty="0" smtClean="0"/>
              <a:t>年間の平均誤差結果</a:t>
            </a:r>
            <a:endParaRPr lang="en-US" altLang="ja-JP" sz="1200" dirty="0" smtClean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0.0001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0.00099</a:t>
            </a:r>
            <a:r>
              <a:rPr lang="ja-JP" altLang="en-US" sz="1200" dirty="0"/>
              <a:t>間の</a:t>
            </a:r>
            <a:r>
              <a:rPr lang="ja-JP" altLang="en-US" sz="1200" dirty="0" smtClean="0"/>
              <a:t>企業・・・</a:t>
            </a:r>
            <a:r>
              <a:rPr lang="en-US" altLang="ja-JP" sz="1200" b="1" u="sng" dirty="0" smtClean="0"/>
              <a:t>2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0.001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0.0099</a:t>
            </a:r>
            <a:r>
              <a:rPr lang="ja-JP" altLang="en-US" sz="1200" dirty="0" smtClean="0"/>
              <a:t>間の企業・・・・・</a:t>
            </a:r>
            <a:r>
              <a:rPr lang="en-US" altLang="ja-JP" sz="1200" b="1" u="sng" dirty="0" smtClean="0"/>
              <a:t>9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</a:t>
            </a:r>
            <a:r>
              <a:rPr lang="ja-JP" altLang="en-US" sz="1200" dirty="0"/>
              <a:t>平均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0.01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0.099</a:t>
            </a:r>
            <a:r>
              <a:rPr lang="ja-JP" altLang="en-US" sz="1200" dirty="0" smtClean="0"/>
              <a:t>間の企業・・・・・・</a:t>
            </a:r>
            <a:r>
              <a:rPr lang="en-US" altLang="ja-JP" sz="1200" b="1" u="sng" dirty="0" smtClean="0"/>
              <a:t>27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r>
              <a:rPr lang="ja-JP" altLang="en-US" sz="1200" dirty="0" smtClean="0"/>
              <a:t>誤差</a:t>
            </a:r>
            <a:r>
              <a:rPr lang="ja-JP" altLang="en-US" sz="1200" dirty="0"/>
              <a:t>平均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0.1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0.99</a:t>
            </a:r>
            <a:r>
              <a:rPr lang="ja-JP" altLang="en-US" sz="1200" dirty="0" smtClean="0"/>
              <a:t>間の企業・・・・・・・・</a:t>
            </a:r>
            <a:r>
              <a:rPr lang="en-US" altLang="ja-JP" sz="1200" b="1" u="sng" dirty="0" smtClean="0"/>
              <a:t>29</a:t>
            </a:r>
            <a:r>
              <a:rPr lang="ja-JP" altLang="en-US" sz="1200" dirty="0" smtClean="0"/>
              <a:t>社。</a:t>
            </a:r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誤差平均が</a:t>
            </a:r>
            <a:r>
              <a:rPr lang="en-US" altLang="ja-JP" sz="1200" dirty="0" smtClean="0"/>
              <a:t>0.01</a:t>
            </a:r>
            <a:r>
              <a:rPr lang="ja-JP" altLang="en-US" sz="1200" dirty="0"/>
              <a:t>～</a:t>
            </a:r>
            <a:r>
              <a:rPr lang="en-US" altLang="ja-JP" sz="1200" dirty="0" smtClean="0"/>
              <a:t>0.099</a:t>
            </a:r>
            <a:r>
              <a:rPr lang="ja-JP" altLang="en-US" sz="1200" dirty="0" smtClean="0"/>
              <a:t>間にある小型モーターを造っている</a:t>
            </a:r>
            <a:r>
              <a:rPr lang="en-US" altLang="ja-JP" sz="1200" dirty="0" smtClean="0"/>
              <a:t>2</a:t>
            </a:r>
            <a:r>
              <a:rPr lang="ja-JP" altLang="en-US" sz="1200" smtClean="0"/>
              <a:t>社は、経常</a:t>
            </a:r>
            <a:r>
              <a:rPr lang="ja-JP" altLang="en-US" sz="1200" dirty="0" smtClean="0"/>
              <a:t>利益と株価の動き方が似て</a:t>
            </a:r>
            <a:r>
              <a:rPr lang="ja-JP" altLang="en-US" sz="1200" smtClean="0"/>
              <a:t>いる傾向にある</a:t>
            </a:r>
            <a:r>
              <a:rPr lang="ja-JP" altLang="en-US" sz="1200" dirty="0" smtClean="0"/>
              <a:t>。</a:t>
            </a:r>
            <a:endParaRPr lang="en-US" altLang="ja-JP" sz="1200" dirty="0"/>
          </a:p>
        </p:txBody>
      </p:sp>
      <p:sp>
        <p:nvSpPr>
          <p:cNvPr id="74" name="横巻き 73"/>
          <p:cNvSpPr/>
          <p:nvPr/>
        </p:nvSpPr>
        <p:spPr>
          <a:xfrm>
            <a:off x="454030" y="8205172"/>
            <a:ext cx="5645728" cy="731998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 smtClean="0"/>
              <a:t>経常利益と予測データの取得効率が向上する手法を考え、サンプル数を増やす</a:t>
            </a:r>
            <a:r>
              <a:rPr lang="ja-JP" altLang="en-US" sz="1200" dirty="0"/>
              <a:t>必要</a:t>
            </a:r>
            <a:r>
              <a:rPr lang="ja-JP" altLang="en-US" sz="1200" dirty="0" smtClean="0"/>
              <a:t>があ</a:t>
            </a:r>
            <a:r>
              <a:rPr lang="ja-JP" altLang="en-US" sz="1200" dirty="0"/>
              <a:t>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51843" y="677793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 smtClean="0"/>
              <a:t>1</a:t>
            </a:r>
            <a:endParaRPr kumimoji="1" lang="ja-JP" altLang="en-US" sz="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144087" y="803736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/>
              <a:t>3</a:t>
            </a:r>
            <a:endParaRPr kumimoji="1" lang="ja-JP" altLang="en-US" sz="6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799676" y="678050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/>
              <a:t>2</a:t>
            </a:r>
            <a:endParaRPr kumimoji="1" lang="ja-JP" altLang="en-US" sz="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64126" y="802340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" dirty="0" smtClean="0"/>
              <a:t>図</a:t>
            </a:r>
            <a:r>
              <a:rPr lang="en-US" altLang="ja-JP" sz="600" dirty="0" smtClean="0"/>
              <a:t>4</a:t>
            </a:r>
            <a:endParaRPr lang="ja-JP" altLang="en-US" sz="600" dirty="0"/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2000" y="4418154"/>
            <a:ext cx="4765645" cy="1139467"/>
          </a:xfrm>
        </p:spPr>
        <p:txBody>
          <a:bodyPr/>
          <a:lstStyle/>
          <a:p>
            <a:r>
              <a:rPr lang="ja-JP" altLang="en-US" sz="1200" dirty="0"/>
              <a:t>東証一部に上場している企業約</a:t>
            </a:r>
            <a:r>
              <a:rPr lang="en-US" altLang="ja-JP" sz="1200" b="1" u="sng" dirty="0"/>
              <a:t>2000</a:t>
            </a:r>
            <a:r>
              <a:rPr lang="ja-JP" altLang="en-US" sz="1200" dirty="0"/>
              <a:t>の中から</a:t>
            </a:r>
            <a:r>
              <a:rPr lang="en-US" altLang="ja-JP" sz="1200" b="1" u="sng" dirty="0"/>
              <a:t>500</a:t>
            </a:r>
            <a:r>
              <a:rPr lang="ja-JP" altLang="en-US" sz="1200" dirty="0"/>
              <a:t>社を選択</a:t>
            </a:r>
            <a:r>
              <a:rPr lang="ja-JP" altLang="en-US" sz="1200" dirty="0" smtClean="0"/>
              <a:t>する</a:t>
            </a:r>
            <a:r>
              <a:rPr lang="ja-JP" altLang="en-US" sz="1200" dirty="0"/>
              <a:t>。</a:t>
            </a:r>
            <a:endParaRPr lang="en-US" altLang="ja-JP" sz="1200" dirty="0"/>
          </a:p>
          <a:p>
            <a:r>
              <a:rPr lang="ja-JP" altLang="en-US" sz="1200" dirty="0"/>
              <a:t>選んだ企業の</a:t>
            </a:r>
            <a:r>
              <a:rPr lang="en-US" altLang="ja-JP" sz="1200" b="1" u="sng" dirty="0"/>
              <a:t>26</a:t>
            </a:r>
            <a:r>
              <a:rPr lang="ja-JP" altLang="en-US" sz="1200" dirty="0"/>
              <a:t>年間の経常利益と、予測データを取得する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  <a:p>
            <a:r>
              <a:rPr lang="ja-JP" altLang="en-US" sz="1200" dirty="0"/>
              <a:t>予測データから経常利益を割り、その値の平均が</a:t>
            </a:r>
            <a:r>
              <a:rPr lang="en-US" altLang="ja-JP" sz="1200" b="1" u="sng" dirty="0"/>
              <a:t>1</a:t>
            </a:r>
            <a:r>
              <a:rPr lang="ja-JP" altLang="en-US" sz="1200" dirty="0"/>
              <a:t>に</a:t>
            </a:r>
            <a:r>
              <a:rPr lang="ja-JP" altLang="en-US" sz="1200" dirty="0" smtClean="0"/>
              <a:t>近かった企業を集計する。</a:t>
            </a: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3622" y="8882390"/>
            <a:ext cx="4522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出典</a:t>
            </a:r>
            <a:r>
              <a:rPr lang="en-US" altLang="ja-JP" sz="1100" dirty="0" smtClean="0"/>
              <a:t>:</a:t>
            </a:r>
            <a:r>
              <a:rPr lang="ja-JP" altLang="en-US" sz="1100" dirty="0" smtClean="0"/>
              <a:t>図</a:t>
            </a:r>
            <a:r>
              <a:rPr lang="en-US" altLang="ja-JP" sz="1100" dirty="0" smtClean="0"/>
              <a:t>1.</a:t>
            </a:r>
            <a:r>
              <a:rPr lang="ja-JP" altLang="en-US" sz="1100" dirty="0" smtClean="0"/>
              <a:t>図</a:t>
            </a:r>
            <a:r>
              <a:rPr lang="en-US" altLang="ja-JP" sz="1100" dirty="0"/>
              <a:t>3 </a:t>
            </a:r>
            <a:r>
              <a:rPr lang="en-US" altLang="ja-JP" sz="1100" dirty="0" smtClean="0"/>
              <a:t>{https</a:t>
            </a:r>
            <a:r>
              <a:rPr lang="en-US" altLang="ja-JP" sz="1100" dirty="0"/>
              <a:t>://shikiho.jp/tk/archive</a:t>
            </a:r>
            <a:r>
              <a:rPr lang="en-US" altLang="ja-JP" sz="1100" dirty="0" smtClean="0"/>
              <a:t>/}  </a:t>
            </a:r>
            <a:r>
              <a:rPr lang="ja-JP" altLang="en-US" sz="1100" dirty="0" smtClean="0"/>
              <a:t>図</a:t>
            </a:r>
            <a:r>
              <a:rPr lang="en-US" altLang="ja-JP" sz="1100" dirty="0" smtClean="0"/>
              <a:t>2.</a:t>
            </a:r>
            <a:r>
              <a:rPr lang="ja-JP" altLang="en-US" sz="1100" dirty="0" smtClean="0"/>
              <a:t>図</a:t>
            </a:r>
            <a:r>
              <a:rPr lang="en-US" altLang="ja-JP" sz="1100" dirty="0"/>
              <a:t>4 </a:t>
            </a:r>
            <a:r>
              <a:rPr lang="en-US" altLang="ja-JP" sz="1100" dirty="0" smtClean="0"/>
              <a:t>{https</a:t>
            </a:r>
            <a:r>
              <a:rPr lang="en-US" altLang="ja-JP" sz="1100" dirty="0"/>
              <a:t>://kabutan.jp</a:t>
            </a:r>
            <a:r>
              <a:rPr lang="en-US" altLang="ja-JP" sz="1100" dirty="0" smtClean="0"/>
              <a:t>/}</a:t>
            </a:r>
          </a:p>
        </p:txBody>
      </p:sp>
    </p:spTree>
    <p:extLst>
      <p:ext uri="{BB962C8B-B14F-4D97-AF65-F5344CB8AC3E}">
        <p14:creationId xmlns:p14="http://schemas.microsoft.com/office/powerpoint/2010/main" val="3744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1894</TotalTime>
  <Words>327</Words>
  <Application>Microsoft Office PowerPoint</Application>
  <PresentationFormat>画面に合わせる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Blank</vt:lpstr>
      <vt:lpstr>経常利益の予測的中度合と株価変動の相関分析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oki</cp:lastModifiedBy>
  <cp:revision>87</cp:revision>
  <cp:lastPrinted>2016-12-13T12:37:14Z</cp:lastPrinted>
  <dcterms:created xsi:type="dcterms:W3CDTF">2012-12-05T03:44:33Z</dcterms:created>
  <dcterms:modified xsi:type="dcterms:W3CDTF">2016-12-15T12:20:39Z</dcterms:modified>
</cp:coreProperties>
</file>