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121">
  <p:sldMasterIdLst>
    <p:sldMasterId id="2147483648" r:id="rId1"/>
  </p:sldMasterIdLst>
  <p:notesMasterIdLst>
    <p:notesMasterId r:id="rId19"/>
  </p:notesMasterIdLst>
  <p:sldIdLst>
    <p:sldId id="259" r:id="rId2"/>
    <p:sldId id="262" r:id="rId3"/>
    <p:sldId id="282" r:id="rId4"/>
    <p:sldId id="279" r:id="rId5"/>
    <p:sldId id="263" r:id="rId6"/>
    <p:sldId id="288" r:id="rId7"/>
    <p:sldId id="278" r:id="rId8"/>
    <p:sldId id="268" r:id="rId9"/>
    <p:sldId id="280" r:id="rId10"/>
    <p:sldId id="272" r:id="rId11"/>
    <p:sldId id="273" r:id="rId12"/>
    <p:sldId id="274" r:id="rId13"/>
    <p:sldId id="284" r:id="rId14"/>
    <p:sldId id="281" r:id="rId15"/>
    <p:sldId id="287" r:id="rId16"/>
    <p:sldId id="285" r:id="rId17"/>
    <p:sldId id="286" r:id="rId1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62"/>
            <p14:sldId id="282"/>
            <p14:sldId id="279"/>
            <p14:sldId id="263"/>
            <p14:sldId id="288"/>
            <p14:sldId id="278"/>
            <p14:sldId id="268"/>
            <p14:sldId id="280"/>
            <p14:sldId id="272"/>
            <p14:sldId id="273"/>
            <p14:sldId id="274"/>
            <p14:sldId id="284"/>
            <p14:sldId id="281"/>
            <p14:sldId id="287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330" y="-12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73032197316901E-2"/>
          <c:y val="9.8110284311286391E-2"/>
          <c:w val="0.41953252824979109"/>
          <c:h val="0.745508057049867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パターン割合</c:v>
                </c:pt>
              </c:strCache>
            </c:strRef>
          </c:tx>
          <c:dPt>
            <c:idx val="2"/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txPr>
              <a:bodyPr/>
              <a:lstStyle/>
              <a:p>
                <a:pPr>
                  <a:defRPr sz="1600" b="1"/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メインコードよりテストコードのほうが多い傾向</c:v>
                </c:pt>
                <c:pt idx="1">
                  <c:v>メインコードとテストコードが共に成長する傾向</c:v>
                </c:pt>
                <c:pt idx="2">
                  <c:v>テストコードが殆ど書かれていない傾向</c:v>
                </c:pt>
                <c:pt idx="3">
                  <c:v>テストコードが初期状態から殆ど変化がない傾向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464695758349848"/>
          <c:y val="9.2585974493146123E-2"/>
          <c:w val="0.42442235930044775"/>
          <c:h val="0.76950587098116152"/>
        </c:manualLayout>
      </c:layout>
      <c:overlay val="0"/>
      <c:txPr>
        <a:bodyPr/>
        <a:lstStyle/>
        <a:p>
          <a:pPr>
            <a:defRPr sz="18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2014/2/3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手法ならべて駆動開発だけ残す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79.4</a:t>
            </a:r>
            <a:r>
              <a:rPr kumimoji="1" lang="ja-JP" altLang="en-US" smtClean="0"/>
              <a:t>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現状調べてみたい．</a:t>
            </a:r>
          </a:p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だけど，何でもかんでも調べるわけにはいかないのでテストを調べる</a:t>
            </a:r>
          </a:p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抽象的だから，コード量でテストの位置付けがわかる．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316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64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ヘッダー＆フッター無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2"/>
          <p:cNvSpPr>
            <a:spLocks noGrp="1"/>
          </p:cNvSpPr>
          <p:nvPr>
            <p:ph idx="14" hasCustomPrompt="1"/>
          </p:nvPr>
        </p:nvSpPr>
        <p:spPr>
          <a:xfrm>
            <a:off x="612000" y="1016732"/>
            <a:ext cx="7920000" cy="4824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 b="1" kern="12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0" indent="0" algn="ctr">
              <a:buNone/>
              <a:defRPr sz="3200" b="1" kern="1200" baseline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</a:defRPr>
            </a:lvl2pPr>
            <a:lvl3pPr marL="914400" indent="0" algn="l">
              <a:buNone/>
              <a:defRPr sz="3600">
                <a:solidFill>
                  <a:schemeClr val="tx1"/>
                </a:solidFill>
              </a:defRPr>
            </a:lvl3pPr>
            <a:lvl4pPr marL="1371600" indent="0" algn="l">
              <a:buNone/>
              <a:defRPr sz="3200">
                <a:solidFill>
                  <a:schemeClr val="tx1"/>
                </a:solidFill>
              </a:defRPr>
            </a:lvl4pPr>
            <a:lvl5pPr marL="1828800" indent="0" algn="l">
              <a:buNone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565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gif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②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メインコードとテストコードが共に成長する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"/>
          <p:cNvSpPr txBox="1"/>
          <p:nvPr/>
        </p:nvSpPr>
        <p:spPr>
          <a:xfrm>
            <a:off x="4650892" y="1924476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2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5122" name="Picture 2" descr="C:\Users\Air\Desktop\bower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57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11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③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テストコードが殆ど書かれていない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"/>
          <p:cNvSpPr txBox="1"/>
          <p:nvPr/>
        </p:nvSpPr>
        <p:spPr>
          <a:xfrm>
            <a:off x="1435185" y="4149080"/>
            <a:ext cx="652072" cy="588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5275" indent="-295275" algn="ctr">
              <a:spcAft>
                <a:spcPts val="0"/>
              </a:spcAft>
            </a:pPr>
            <a:endParaRPr lang="ja-JP" sz="28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4098" name="Picture 2" descr="C:\Users\Air\Desktop\node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4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パターン④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テストコードが初期状態から殆ど変化がない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5"/>
          <p:cNvSpPr txBox="1"/>
          <p:nvPr/>
        </p:nvSpPr>
        <p:spPr>
          <a:xfrm>
            <a:off x="4650892" y="4149079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4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3074" name="Picture 2" descr="C:\Users\Air\Desktop\jQuery-File-Upload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GitHub\yabukilab\卒業論文\2012\清水竜吾\別途資料\コミットごとの行数\IMG\グループ分け\grunt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考察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923928" y="2276872"/>
            <a:ext cx="1296144" cy="30963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846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考察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1669311851"/>
              </p:ext>
            </p:extLst>
          </p:nvPr>
        </p:nvGraphicFramePr>
        <p:xfrm>
          <a:off x="625134" y="1988840"/>
          <a:ext cx="790730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667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結論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11561" y="2705725"/>
            <a:ext cx="79208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ja-JP" altLang="en-US" sz="4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テスト駆動</a:t>
            </a:r>
            <a:r>
              <a:rPr kumimoji="1" lang="ja-JP" altLang="en-US" sz="4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開発は言うほど</a:t>
            </a:r>
            <a:endParaRPr kumimoji="1" lang="en-US" altLang="ja-JP" sz="4400" b="1" dirty="0" smtClean="0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/>
            <a:r>
              <a:rPr kumimoji="1" lang="ja-JP" altLang="en-US" sz="4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行われていなかった</a:t>
            </a:r>
            <a:endParaRPr lang="ja-JP" altLang="en-US" sz="4400" b="1" dirty="0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966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参考文献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2000" y="1340768"/>
            <a:ext cx="7920000" cy="4824536"/>
          </a:xfrm>
        </p:spPr>
        <p:txBody>
          <a:bodyPr numCol="2" spcCol="180000">
            <a:noAutofit/>
          </a:bodyPr>
          <a:lstStyle/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 smtClean="0"/>
              <a:t>[1]Mint</a:t>
            </a:r>
            <a:r>
              <a:rPr lang="ja-JP" altLang="en-US" sz="1000" dirty="0"/>
              <a:t>（経営情報研究会</a:t>
            </a:r>
            <a:r>
              <a:rPr lang="en-US" altLang="ja-JP" sz="1000" dirty="0"/>
              <a:t>). </a:t>
            </a:r>
            <a:r>
              <a:rPr lang="ja-JP" altLang="en-US" sz="1000" dirty="0"/>
              <a:t>図解でわかる ソフトウェア開発のすべて</a:t>
            </a:r>
            <a:r>
              <a:rPr lang="en-US" altLang="ja-JP" sz="1000" dirty="0"/>
              <a:t>. </a:t>
            </a:r>
            <a:r>
              <a:rPr lang="ja-JP" altLang="en-US" sz="1000" dirty="0"/>
              <a:t>日本実業出版社</a:t>
            </a:r>
            <a:r>
              <a:rPr lang="en-US" altLang="ja-JP" sz="1000" dirty="0"/>
              <a:t>, 2000, 327p.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[2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佐藤</a:t>
            </a:r>
            <a:r>
              <a:rPr lang="ja-JP" altLang="en-US" sz="1000" dirty="0"/>
              <a:t>聖規</a:t>
            </a:r>
            <a:r>
              <a:rPr lang="en-US" altLang="ja-JP" sz="1000" dirty="0"/>
              <a:t>, </a:t>
            </a:r>
            <a:r>
              <a:rPr lang="ja-JP" altLang="en-US" sz="1000" dirty="0"/>
              <a:t>和田貴久</a:t>
            </a:r>
            <a:r>
              <a:rPr lang="en-US" altLang="ja-JP" sz="1000" dirty="0"/>
              <a:t>, </a:t>
            </a:r>
            <a:r>
              <a:rPr lang="ja-JP" altLang="en-US" sz="1000" dirty="0"/>
              <a:t>河村雅人</a:t>
            </a:r>
            <a:r>
              <a:rPr lang="en-US" altLang="ja-JP" sz="1000" dirty="0"/>
              <a:t>, </a:t>
            </a:r>
            <a:r>
              <a:rPr lang="ja-JP" altLang="en-US" sz="1000" dirty="0"/>
              <a:t>米沢弘樹</a:t>
            </a:r>
            <a:r>
              <a:rPr lang="en-US" altLang="ja-JP" sz="1000" dirty="0"/>
              <a:t>, </a:t>
            </a:r>
            <a:r>
              <a:rPr lang="ja-JP" altLang="en-US" sz="1000" dirty="0"/>
              <a:t>山岸啓</a:t>
            </a:r>
            <a:r>
              <a:rPr lang="en-US" altLang="ja-JP" sz="1000" dirty="0"/>
              <a:t>, </a:t>
            </a:r>
            <a:r>
              <a:rPr lang="ja-JP" altLang="en-US" sz="1000" dirty="0"/>
              <a:t>川口耕介</a:t>
            </a:r>
            <a:r>
              <a:rPr lang="en-US" altLang="ja-JP" sz="1000" dirty="0"/>
              <a:t>. Jenkins</a:t>
            </a:r>
            <a:r>
              <a:rPr lang="ja-JP" altLang="en-US" sz="1000" dirty="0"/>
              <a:t>実践入門</a:t>
            </a:r>
            <a:r>
              <a:rPr lang="en-US" altLang="ja-JP" sz="1000" dirty="0"/>
              <a:t>. </a:t>
            </a:r>
            <a:r>
              <a:rPr lang="ja-JP" altLang="en-US" sz="1000" dirty="0"/>
              <a:t>技術評論社</a:t>
            </a:r>
            <a:r>
              <a:rPr lang="en-US" altLang="ja-JP" sz="1000" dirty="0"/>
              <a:t>, 2011, 336p.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[3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パスサポ </a:t>
            </a:r>
            <a:r>
              <a:rPr lang="en-US" altLang="ja-JP" sz="1000" dirty="0"/>
              <a:t>| </a:t>
            </a:r>
            <a:r>
              <a:rPr lang="ja-JP" altLang="en-US" sz="1000" dirty="0"/>
              <a:t>めざせ！ 情報処理技術者試験 パスサポ </a:t>
            </a:r>
            <a:r>
              <a:rPr lang="en-US" altLang="ja-JP" sz="1000" dirty="0"/>
              <a:t>… </a:t>
            </a:r>
            <a:r>
              <a:rPr lang="ja-JP" altLang="en-US" sz="1000" dirty="0"/>
              <a:t>技術評論社</a:t>
            </a:r>
            <a:r>
              <a:rPr lang="en-US" altLang="ja-JP" sz="1000" dirty="0"/>
              <a:t>. </a:t>
            </a:r>
            <a:r>
              <a:rPr lang="ja-JP" altLang="en-US" sz="1000" dirty="0"/>
              <a:t>グルーピングで楽に覚える情報処理試験用語</a:t>
            </a:r>
            <a:r>
              <a:rPr lang="en-US" altLang="ja-JP" sz="1000" dirty="0"/>
              <a:t>. 2009-10-08. http://gihyo.jp/lifestyle/serial/01/ipa-terminology/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[4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飯山</a:t>
            </a:r>
            <a:r>
              <a:rPr lang="ja-JP" altLang="en-US" sz="1000" dirty="0"/>
              <a:t>教史</a:t>
            </a:r>
            <a:r>
              <a:rPr lang="en-US" altLang="ja-JP" sz="1000" dirty="0"/>
              <a:t>, </a:t>
            </a:r>
            <a:r>
              <a:rPr lang="ja-JP" altLang="en-US" sz="1000" dirty="0"/>
              <a:t>町田欣史</a:t>
            </a:r>
            <a:r>
              <a:rPr lang="en-US" altLang="ja-JP" sz="1000" dirty="0"/>
              <a:t>, </a:t>
            </a:r>
            <a:r>
              <a:rPr lang="ja-JP" altLang="en-US" sz="1000" dirty="0"/>
              <a:t>高橋和也</a:t>
            </a:r>
            <a:r>
              <a:rPr lang="en-US" altLang="ja-JP" sz="1000" dirty="0"/>
              <a:t>, </a:t>
            </a:r>
            <a:r>
              <a:rPr lang="ja-JP" altLang="en-US" sz="1000" dirty="0"/>
              <a:t>小堀一雄</a:t>
            </a:r>
            <a:r>
              <a:rPr lang="en-US" altLang="ja-JP" sz="1000" dirty="0"/>
              <a:t>. </a:t>
            </a:r>
            <a:r>
              <a:rPr lang="ja-JP" altLang="en-US" sz="1000" dirty="0"/>
              <a:t>現場で使えるソフトウェアテスト</a:t>
            </a:r>
            <a:r>
              <a:rPr lang="en-US" altLang="ja-JP" sz="1000" dirty="0"/>
              <a:t>. </a:t>
            </a:r>
            <a:r>
              <a:rPr lang="ja-JP" altLang="en-US" sz="1000" dirty="0"/>
              <a:t>翔泳社</a:t>
            </a:r>
            <a:r>
              <a:rPr lang="en-US" altLang="ja-JP" sz="1000" dirty="0"/>
              <a:t>, 2008, 344p.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[5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ジェームズ</a:t>
            </a:r>
            <a:r>
              <a:rPr lang="ja-JP" altLang="en-US" sz="1000" dirty="0"/>
              <a:t>・ウィテカー</a:t>
            </a:r>
            <a:r>
              <a:rPr lang="en-US" altLang="ja-JP" sz="1000" dirty="0"/>
              <a:t>, </a:t>
            </a:r>
            <a:r>
              <a:rPr lang="ja-JP" altLang="en-US" sz="1000" dirty="0"/>
              <a:t>ジェーソン・アーボン</a:t>
            </a:r>
            <a:r>
              <a:rPr lang="en-US" altLang="ja-JP" sz="1000" dirty="0"/>
              <a:t>, </a:t>
            </a:r>
            <a:r>
              <a:rPr lang="ja-JP" altLang="en-US" sz="1000" dirty="0"/>
              <a:t>ジェフ・キャローロ</a:t>
            </a:r>
            <a:r>
              <a:rPr lang="en-US" altLang="ja-JP" sz="1000" dirty="0"/>
              <a:t>, </a:t>
            </a:r>
            <a:r>
              <a:rPr lang="ja-JP" altLang="en-US" sz="1000" dirty="0"/>
              <a:t>長尾高弘</a:t>
            </a:r>
            <a:r>
              <a:rPr lang="en-US" altLang="ja-JP" sz="1000" dirty="0"/>
              <a:t>. </a:t>
            </a:r>
            <a:r>
              <a:rPr lang="ja-JP" altLang="en-US" sz="1000" dirty="0"/>
              <a:t>テストから見えてくるグーグルのソフトウェア開発</a:t>
            </a:r>
            <a:r>
              <a:rPr lang="en-US" altLang="ja-JP" sz="1000" dirty="0"/>
              <a:t>. </a:t>
            </a:r>
            <a:r>
              <a:rPr lang="ja-JP" altLang="en-US" sz="1000" dirty="0"/>
              <a:t>日経</a:t>
            </a:r>
            <a:r>
              <a:rPr lang="en-US" altLang="ja-JP" sz="1000" dirty="0"/>
              <a:t>BP</a:t>
            </a:r>
            <a:r>
              <a:rPr lang="ja-JP" altLang="en-US" sz="1000" dirty="0"/>
              <a:t>社</a:t>
            </a:r>
            <a:r>
              <a:rPr lang="en-US" altLang="ja-JP" sz="1000" dirty="0"/>
              <a:t>, 2013, 432p</a:t>
            </a:r>
            <a:r>
              <a:rPr lang="en-US" altLang="ja-JP" sz="1000" dirty="0" smtClean="0"/>
              <a:t>. GitHub</a:t>
            </a:r>
            <a:r>
              <a:rPr lang="ja-JP" altLang="en-US" sz="1000" dirty="0"/>
              <a:t>・</a:t>
            </a:r>
            <a:r>
              <a:rPr lang="en-US" altLang="ja-JP" sz="1000" dirty="0" err="1"/>
              <a:t>Git</a:t>
            </a:r>
            <a:endParaRPr lang="en-US" altLang="ja-JP" sz="1000" dirty="0"/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6]The </a:t>
            </a:r>
            <a:r>
              <a:rPr lang="en-US" altLang="ja-JP" sz="1000" dirty="0"/>
              <a:t>GitHub Blog. The </a:t>
            </a:r>
            <a:r>
              <a:rPr lang="en-US" altLang="ja-JP" sz="1000" dirty="0" err="1"/>
              <a:t>Octoverse</a:t>
            </a:r>
            <a:r>
              <a:rPr lang="en-US" altLang="ja-JP" sz="1000" dirty="0"/>
              <a:t> in 2012. 2012-12-19. https://github.com/blog/1359-the-octoverse-in-2012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7]apis.io</a:t>
            </a:r>
            <a:r>
              <a:rPr lang="en-US" altLang="ja-JP" sz="1000" dirty="0"/>
              <a:t>. APIS.io :: The open-source API directory. 2013-05-29. http://apis.io/github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8]</a:t>
            </a:r>
            <a:r>
              <a:rPr lang="en-US" altLang="ja-JP" sz="1000" dirty="0" err="1" smtClean="0"/>
              <a:t>Internet.Watch</a:t>
            </a:r>
            <a:r>
              <a:rPr lang="en-US" altLang="ja-JP" sz="1000" dirty="0"/>
              <a:t>. </a:t>
            </a:r>
            <a:r>
              <a:rPr lang="ja-JP" altLang="en-US" sz="1000" dirty="0"/>
              <a:t>和製</a:t>
            </a:r>
            <a:r>
              <a:rPr lang="en-US" altLang="ja-JP" sz="1000" dirty="0"/>
              <a:t>GitHub</a:t>
            </a:r>
            <a:r>
              <a:rPr lang="ja-JP" altLang="en-US" sz="1000" dirty="0"/>
              <a:t>「ギットブレイク」公開，プライベートリポジトリが無料・無制限</a:t>
            </a:r>
            <a:r>
              <a:rPr lang="en-US" altLang="ja-JP" sz="1000" dirty="0"/>
              <a:t>. 2013-05-29. http://internet.watch.impress.co.jp/docs/news/20130529_601351.html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9]IT</a:t>
            </a:r>
            <a:r>
              <a:rPr lang="ja-JP" altLang="en-US" sz="1000" dirty="0"/>
              <a:t>エキスパートのための問題解決メディア </a:t>
            </a:r>
            <a:r>
              <a:rPr lang="en-US" altLang="ja-JP" sz="1000" dirty="0"/>
              <a:t>- </a:t>
            </a:r>
            <a:r>
              <a:rPr lang="ja-JP" altLang="en-US" sz="1000" dirty="0"/>
              <a:t>＠</a:t>
            </a:r>
            <a:r>
              <a:rPr lang="en-US" altLang="ja-JP" sz="1000" dirty="0"/>
              <a:t>IT. </a:t>
            </a:r>
            <a:r>
              <a:rPr lang="ja-JP" altLang="en-US" sz="1000" dirty="0"/>
              <a:t>ガチで</a:t>
            </a:r>
            <a:r>
              <a:rPr lang="en-US" altLang="ja-JP" sz="1000" dirty="0"/>
              <a:t>5</a:t>
            </a:r>
            <a:r>
              <a:rPr lang="ja-JP" altLang="en-US" sz="1000" dirty="0"/>
              <a:t>分で分かる分散型バージョン管理システム</a:t>
            </a:r>
            <a:r>
              <a:rPr lang="en-US" altLang="ja-JP" sz="1000" dirty="0" err="1"/>
              <a:t>Git</a:t>
            </a:r>
            <a:r>
              <a:rPr lang="en-US" altLang="ja-JP" sz="1000" dirty="0"/>
              <a:t>. 2013-07-05. http://www.atmarkit.co.jp/ait/articles/1307/05/news028.html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10]</a:t>
            </a:r>
            <a:r>
              <a:rPr lang="en-US" altLang="ja-JP" sz="1000" dirty="0" err="1" smtClean="0"/>
              <a:t>Git</a:t>
            </a:r>
            <a:r>
              <a:rPr lang="en-US" altLang="ja-JP" sz="1000" dirty="0"/>
              <a:t>. </a:t>
            </a:r>
            <a:r>
              <a:rPr lang="en-US" altLang="ja-JP" sz="1000" dirty="0" err="1"/>
              <a:t>Git</a:t>
            </a:r>
            <a:r>
              <a:rPr lang="en-US" altLang="ja-JP" sz="1000" dirty="0"/>
              <a:t> </a:t>
            </a:r>
            <a:r>
              <a:rPr lang="ja-JP" altLang="en-US" sz="1000" dirty="0"/>
              <a:t>の基本 </a:t>
            </a:r>
            <a:r>
              <a:rPr lang="en-US" altLang="ja-JP" sz="1000" dirty="0"/>
              <a:t>- </a:t>
            </a:r>
            <a:r>
              <a:rPr lang="ja-JP" altLang="en-US" sz="1000" dirty="0"/>
              <a:t>コミット履歴の閲覧</a:t>
            </a:r>
            <a:r>
              <a:rPr lang="en-US" altLang="ja-JP" sz="1000" dirty="0"/>
              <a:t>. http://git-scm.com/book/ja/Git-%E3%81%AE%E5%9F%BA%E6%9C%AC-%E3%82%B3%E3%83%9F%E3%83%83%E3%83%88%E5%B1%A5%E6%AD%B4%E3%81%AE%E9%96%B2%E8%A6%A7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[11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サル</a:t>
            </a:r>
            <a:r>
              <a:rPr lang="ja-JP" altLang="en-US" sz="1000" dirty="0"/>
              <a:t>でもわかる</a:t>
            </a:r>
            <a:r>
              <a:rPr lang="en-US" altLang="ja-JP" sz="1000" dirty="0" err="1"/>
              <a:t>Git</a:t>
            </a:r>
            <a:r>
              <a:rPr lang="ja-JP" altLang="en-US" sz="1000" dirty="0"/>
              <a:t>入門</a:t>
            </a:r>
            <a:r>
              <a:rPr lang="en-US" altLang="ja-JP" sz="1000" dirty="0"/>
              <a:t>. http://www.backlog.jp/git-guide/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 smtClean="0"/>
              <a:t>[</a:t>
            </a:r>
            <a:r>
              <a:rPr lang="en-US" altLang="ja-JP" sz="1000" dirty="0"/>
              <a:t>12</a:t>
            </a:r>
            <a:r>
              <a:rPr lang="en-US" altLang="ja-JP" sz="1000" dirty="0" smtClean="0"/>
              <a:t>]</a:t>
            </a:r>
            <a:r>
              <a:rPr lang="ja-JP" altLang="en-US" sz="1000" dirty="0" smtClean="0"/>
              <a:t>野口 </a:t>
            </a:r>
            <a:r>
              <a:rPr lang="ja-JP" altLang="en-US" sz="1000" dirty="0"/>
              <a:t>克行 </a:t>
            </a:r>
            <a:r>
              <a:rPr lang="en-US" altLang="ja-JP" sz="1000" dirty="0"/>
              <a:t>| </a:t>
            </a:r>
            <a:r>
              <a:rPr lang="ja-JP" altLang="en-US" sz="1000" dirty="0"/>
              <a:t>地球および惑星大気科学 </a:t>
            </a:r>
            <a:r>
              <a:rPr lang="en-US" altLang="ja-JP" sz="1000" dirty="0"/>
              <a:t>| NOGUCHI, </a:t>
            </a:r>
            <a:r>
              <a:rPr lang="en-US" altLang="ja-JP" sz="1000" dirty="0" err="1"/>
              <a:t>Katsuyuki</a:t>
            </a:r>
            <a:r>
              <a:rPr lang="en-US" altLang="ja-JP" sz="1000" dirty="0"/>
              <a:t> | Earth and Planetary Atmospheric Science | </a:t>
            </a:r>
            <a:r>
              <a:rPr lang="ja-JP" altLang="en-US" sz="1000" dirty="0"/>
              <a:t>奈良女子大学理学部情報科学科</a:t>
            </a:r>
            <a:r>
              <a:rPr lang="en-US" altLang="ja-JP" sz="1000" dirty="0"/>
              <a:t>. </a:t>
            </a:r>
            <a:r>
              <a:rPr lang="ja-JP" altLang="en-US" sz="1000" dirty="0"/>
              <a:t>シェルスクリプトによるデータ処理</a:t>
            </a:r>
            <a:r>
              <a:rPr lang="en-US" altLang="ja-JP" sz="1000" dirty="0"/>
              <a:t>. 2014-01-15. http://www.e.ics.nara-wu.ac.jp/~nogu/tips/shellscript.html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13]</a:t>
            </a:r>
            <a:r>
              <a:rPr lang="en-US" altLang="ja-JP" sz="1000" dirty="0" err="1" smtClean="0"/>
              <a:t>gnuplot</a:t>
            </a:r>
            <a:r>
              <a:rPr lang="ja-JP" altLang="en-US" sz="1000" dirty="0"/>
              <a:t>の初歩</a:t>
            </a:r>
            <a:r>
              <a:rPr lang="en-US" altLang="ja-JP" sz="1000" dirty="0"/>
              <a:t>. 2014-01-20. http://graph.pc-physics.com/</a:t>
            </a:r>
          </a:p>
          <a:p>
            <a:pPr marL="1588" lvl="1" indent="0" algn="just" latinLnBrk="1">
              <a:spcAft>
                <a:spcPts val="1000"/>
              </a:spcAft>
              <a:buNone/>
            </a:pPr>
            <a:r>
              <a:rPr lang="en-US" altLang="ja-JP" sz="1000" dirty="0"/>
              <a:t>[</a:t>
            </a:r>
            <a:r>
              <a:rPr lang="en-US" altLang="ja-JP" sz="1000" dirty="0" smtClean="0"/>
              <a:t>14]</a:t>
            </a:r>
            <a:r>
              <a:rPr lang="en-US" altLang="ja-JP" sz="1000" dirty="0" err="1" smtClean="0"/>
              <a:t>gnuplot</a:t>
            </a:r>
            <a:r>
              <a:rPr lang="ja-JP" altLang="en-US" sz="1000" dirty="0"/>
              <a:t>コマンド集</a:t>
            </a:r>
            <a:r>
              <a:rPr lang="en-US" altLang="ja-JP" sz="1000" dirty="0"/>
              <a:t>. 2014-01-20. http://www.gnuplot-cmd.com/</a:t>
            </a:r>
          </a:p>
          <a:p>
            <a:pPr marL="1588" lvl="1" indent="0" algn="just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altLang="ja-JP" sz="1000" dirty="0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2013.02.06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A Study on the Requirements Elicitation Model using Multivariate Analysis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4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4"/>
          </p:nvPr>
        </p:nvSpPr>
        <p:spPr>
          <a:xfrm>
            <a:off x="0" y="1016732"/>
            <a:ext cx="9144000" cy="4824536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ご清聴ありがとうございました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415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発表概要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41338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sz="2800" b="1" dirty="0" smtClean="0">
                <a:latin typeface="+mj-ea"/>
                <a:ea typeface="+mj-ea"/>
              </a:rPr>
              <a:t>背景</a:t>
            </a:r>
            <a:endParaRPr lang="ja-JP" altLang="en-US" sz="2800" b="1" dirty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2800" b="1" dirty="0" smtClean="0">
                <a:latin typeface="+mj-ea"/>
                <a:ea typeface="+mj-ea"/>
              </a:rPr>
              <a:t>目的</a:t>
            </a:r>
            <a:endParaRPr lang="ja-JP" altLang="en-US" sz="2800" b="1" dirty="0" smtClean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2800" b="1" dirty="0" smtClean="0">
                <a:latin typeface="+mj-ea"/>
                <a:ea typeface="+mj-ea"/>
              </a:rPr>
              <a:t>手法</a:t>
            </a:r>
            <a:endParaRPr lang="en-US" altLang="ja-JP" sz="2800" b="1" dirty="0" smtClean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2800" b="1" dirty="0" smtClean="0">
                <a:latin typeface="+mj-ea"/>
                <a:ea typeface="+mj-ea"/>
              </a:rPr>
              <a:t>結果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800" b="1" dirty="0" smtClean="0">
                <a:latin typeface="+mj-ea"/>
                <a:ea typeface="+mj-ea"/>
              </a:rPr>
              <a:t>考察</a:t>
            </a:r>
            <a:endParaRPr lang="en-US" altLang="ja-JP" sz="2800" b="1" dirty="0" smtClean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2800" b="1" dirty="0">
                <a:latin typeface="+mj-ea"/>
                <a:ea typeface="+mj-ea"/>
              </a:rPr>
              <a:t>結論</a:t>
            </a:r>
            <a:endParaRPr lang="ja-JP" altLang="en-US" sz="2800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80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54"/>
          <a:stretch/>
        </p:blipFill>
        <p:spPr bwMode="auto">
          <a:xfrm>
            <a:off x="2380283" y="1800000"/>
            <a:ext cx="4383435" cy="424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66311" y="5960313"/>
            <a:ext cx="761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IPA</a:t>
            </a:r>
            <a:r>
              <a:rPr lang="ja-JP" altLang="en-US" sz="1200" b="1" dirty="0"/>
              <a:t>独立行政法人　情報処理推進機構</a:t>
            </a:r>
            <a:r>
              <a:rPr lang="en-US" altLang="ja-JP" sz="1200" b="1" dirty="0"/>
              <a:t>-</a:t>
            </a:r>
            <a:r>
              <a:rPr lang="ja-JP" altLang="en-US" sz="1200" b="1" dirty="0"/>
              <a:t>非ウォーターフォール型開発に関する調査（調査報告書）調査報告書</a:t>
            </a:r>
            <a:endParaRPr kumimoji="1" lang="ja-JP" altLang="en-US" sz="12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553385" y="2828836"/>
            <a:ext cx="60372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ja-JP" alt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テスト駆動開発</a:t>
            </a:r>
            <a:endParaRPr lang="ja-JP" alt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09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リーフォーム 50"/>
          <p:cNvSpPr/>
          <p:nvPr/>
        </p:nvSpPr>
        <p:spPr>
          <a:xfrm>
            <a:off x="849032" y="3797620"/>
            <a:ext cx="2138792" cy="855516"/>
          </a:xfrm>
          <a:custGeom>
            <a:avLst/>
            <a:gdLst>
              <a:gd name="connsiteX0" fmla="*/ 0 w 2138792"/>
              <a:gd name="connsiteY0" fmla="*/ 0 h 855516"/>
              <a:gd name="connsiteX1" fmla="*/ 1711034 w 2138792"/>
              <a:gd name="connsiteY1" fmla="*/ 0 h 855516"/>
              <a:gd name="connsiteX2" fmla="*/ 2138792 w 2138792"/>
              <a:gd name="connsiteY2" fmla="*/ 427758 h 855516"/>
              <a:gd name="connsiteX3" fmla="*/ 1711034 w 2138792"/>
              <a:gd name="connsiteY3" fmla="*/ 855516 h 855516"/>
              <a:gd name="connsiteX4" fmla="*/ 0 w 2138792"/>
              <a:gd name="connsiteY4" fmla="*/ 855516 h 855516"/>
              <a:gd name="connsiteX5" fmla="*/ 427758 w 2138792"/>
              <a:gd name="connsiteY5" fmla="*/ 427758 h 855516"/>
              <a:gd name="connsiteX6" fmla="*/ 0 w 2138792"/>
              <a:gd name="connsiteY6" fmla="*/ 0 h 8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92" h="855516">
                <a:moveTo>
                  <a:pt x="0" y="0"/>
                </a:moveTo>
                <a:lnTo>
                  <a:pt x="1711034" y="0"/>
                </a:lnTo>
                <a:lnTo>
                  <a:pt x="2138792" y="427758"/>
                </a:lnTo>
                <a:lnTo>
                  <a:pt x="1711034" y="855516"/>
                </a:lnTo>
                <a:lnTo>
                  <a:pt x="0" y="855516"/>
                </a:lnTo>
                <a:lnTo>
                  <a:pt x="427758" y="427758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>
              <a:rot lat="21081801" lon="21192968" rev="735849"/>
            </a:camera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776" tIns="48006" rIns="475764" bIns="48006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3600" kern="1200" dirty="0" smtClean="0"/>
              <a:t>計画</a:t>
            </a:r>
            <a:endParaRPr kumimoji="1" lang="ja-JP" altLang="en-US" sz="3600" kern="12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2577224" y="3437580"/>
            <a:ext cx="2138792" cy="855516"/>
          </a:xfrm>
          <a:custGeom>
            <a:avLst/>
            <a:gdLst>
              <a:gd name="connsiteX0" fmla="*/ 0 w 2138792"/>
              <a:gd name="connsiteY0" fmla="*/ 0 h 855516"/>
              <a:gd name="connsiteX1" fmla="*/ 1711034 w 2138792"/>
              <a:gd name="connsiteY1" fmla="*/ 0 h 855516"/>
              <a:gd name="connsiteX2" fmla="*/ 2138792 w 2138792"/>
              <a:gd name="connsiteY2" fmla="*/ 427758 h 855516"/>
              <a:gd name="connsiteX3" fmla="*/ 1711034 w 2138792"/>
              <a:gd name="connsiteY3" fmla="*/ 855516 h 855516"/>
              <a:gd name="connsiteX4" fmla="*/ 0 w 2138792"/>
              <a:gd name="connsiteY4" fmla="*/ 855516 h 855516"/>
              <a:gd name="connsiteX5" fmla="*/ 427758 w 2138792"/>
              <a:gd name="connsiteY5" fmla="*/ 427758 h 855516"/>
              <a:gd name="connsiteX6" fmla="*/ 0 w 2138792"/>
              <a:gd name="connsiteY6" fmla="*/ 0 h 8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92" h="855516">
                <a:moveTo>
                  <a:pt x="0" y="0"/>
                </a:moveTo>
                <a:lnTo>
                  <a:pt x="1711034" y="0"/>
                </a:lnTo>
                <a:lnTo>
                  <a:pt x="2138792" y="427758"/>
                </a:lnTo>
                <a:lnTo>
                  <a:pt x="1711034" y="855516"/>
                </a:lnTo>
                <a:lnTo>
                  <a:pt x="0" y="855516"/>
                </a:lnTo>
                <a:lnTo>
                  <a:pt x="427758" y="427758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>
              <a:rot lat="21081801" lon="21192968" rev="735849"/>
            </a:camera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776" tIns="48006" rIns="475764" bIns="48006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3600" kern="1200" dirty="0" smtClean="0"/>
              <a:t>設計</a:t>
            </a:r>
            <a:endParaRPr kumimoji="1" lang="ja-JP" altLang="en-US" sz="3600" kern="1200" dirty="0"/>
          </a:p>
        </p:txBody>
      </p:sp>
      <p:sp>
        <p:nvSpPr>
          <p:cNvPr id="53" name="フリーフォーム 52"/>
          <p:cNvSpPr/>
          <p:nvPr/>
        </p:nvSpPr>
        <p:spPr>
          <a:xfrm>
            <a:off x="4427984" y="3068960"/>
            <a:ext cx="2138792" cy="855516"/>
          </a:xfrm>
          <a:custGeom>
            <a:avLst/>
            <a:gdLst>
              <a:gd name="connsiteX0" fmla="*/ 0 w 2138792"/>
              <a:gd name="connsiteY0" fmla="*/ 0 h 855516"/>
              <a:gd name="connsiteX1" fmla="*/ 1711034 w 2138792"/>
              <a:gd name="connsiteY1" fmla="*/ 0 h 855516"/>
              <a:gd name="connsiteX2" fmla="*/ 2138792 w 2138792"/>
              <a:gd name="connsiteY2" fmla="*/ 427758 h 855516"/>
              <a:gd name="connsiteX3" fmla="*/ 1711034 w 2138792"/>
              <a:gd name="connsiteY3" fmla="*/ 855516 h 855516"/>
              <a:gd name="connsiteX4" fmla="*/ 0 w 2138792"/>
              <a:gd name="connsiteY4" fmla="*/ 855516 h 855516"/>
              <a:gd name="connsiteX5" fmla="*/ 427758 w 2138792"/>
              <a:gd name="connsiteY5" fmla="*/ 427758 h 855516"/>
              <a:gd name="connsiteX6" fmla="*/ 0 w 2138792"/>
              <a:gd name="connsiteY6" fmla="*/ 0 h 8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92" h="855516">
                <a:moveTo>
                  <a:pt x="0" y="0"/>
                </a:moveTo>
                <a:lnTo>
                  <a:pt x="1711034" y="0"/>
                </a:lnTo>
                <a:lnTo>
                  <a:pt x="2138792" y="427758"/>
                </a:lnTo>
                <a:lnTo>
                  <a:pt x="1711034" y="855516"/>
                </a:lnTo>
                <a:lnTo>
                  <a:pt x="0" y="855516"/>
                </a:lnTo>
                <a:lnTo>
                  <a:pt x="427758" y="427758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>
              <a:rot lat="21081801" lon="21192968" rev="735849"/>
            </a:camera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776" tIns="48006" rIns="475764" bIns="48006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3600" kern="1200" dirty="0" smtClean="0"/>
              <a:t>実装</a:t>
            </a:r>
            <a:endParaRPr kumimoji="1" lang="ja-JP" altLang="en-US" sz="3600" kern="1200" dirty="0"/>
          </a:p>
        </p:txBody>
      </p:sp>
      <p:sp>
        <p:nvSpPr>
          <p:cNvPr id="54" name="フリーフォーム 53"/>
          <p:cNvSpPr/>
          <p:nvPr/>
        </p:nvSpPr>
        <p:spPr>
          <a:xfrm>
            <a:off x="6177624" y="2717500"/>
            <a:ext cx="2138792" cy="855516"/>
          </a:xfrm>
          <a:custGeom>
            <a:avLst/>
            <a:gdLst>
              <a:gd name="connsiteX0" fmla="*/ 0 w 2138792"/>
              <a:gd name="connsiteY0" fmla="*/ 0 h 855516"/>
              <a:gd name="connsiteX1" fmla="*/ 1711034 w 2138792"/>
              <a:gd name="connsiteY1" fmla="*/ 0 h 855516"/>
              <a:gd name="connsiteX2" fmla="*/ 2138792 w 2138792"/>
              <a:gd name="connsiteY2" fmla="*/ 427758 h 855516"/>
              <a:gd name="connsiteX3" fmla="*/ 1711034 w 2138792"/>
              <a:gd name="connsiteY3" fmla="*/ 855516 h 855516"/>
              <a:gd name="connsiteX4" fmla="*/ 0 w 2138792"/>
              <a:gd name="connsiteY4" fmla="*/ 855516 h 855516"/>
              <a:gd name="connsiteX5" fmla="*/ 427758 w 2138792"/>
              <a:gd name="connsiteY5" fmla="*/ 427758 h 855516"/>
              <a:gd name="connsiteX6" fmla="*/ 0 w 2138792"/>
              <a:gd name="connsiteY6" fmla="*/ 0 h 8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92" h="855516">
                <a:moveTo>
                  <a:pt x="0" y="0"/>
                </a:moveTo>
                <a:lnTo>
                  <a:pt x="1711034" y="0"/>
                </a:lnTo>
                <a:lnTo>
                  <a:pt x="2138792" y="427758"/>
                </a:lnTo>
                <a:lnTo>
                  <a:pt x="1711034" y="855516"/>
                </a:lnTo>
                <a:lnTo>
                  <a:pt x="0" y="855516"/>
                </a:lnTo>
                <a:lnTo>
                  <a:pt x="427758" y="427758"/>
                </a:lnTo>
                <a:lnTo>
                  <a:pt x="0" y="0"/>
                </a:lnTo>
                <a:close/>
              </a:path>
            </a:pathLst>
          </a:custGeom>
          <a:scene3d>
            <a:camera prst="isometricOffAxis2Left" zoom="95000">
              <a:rot lat="21081801" lon="21192968" rev="735849"/>
            </a:camera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776" tIns="48006" rIns="475764" bIns="48006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3600" kern="1200" dirty="0" smtClean="0"/>
              <a:t>テスト</a:t>
            </a:r>
            <a:endParaRPr kumimoji="1" lang="ja-JP" alt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39818748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r>
              <a:rPr kumimoji="1" lang="en-US" altLang="ja-JP" sz="3200" b="1" dirty="0" smtClean="0"/>
              <a:t>-</a:t>
            </a:r>
            <a:r>
              <a:rPr kumimoji="1" lang="ja-JP" altLang="en-US" sz="3200" b="1" dirty="0" smtClean="0"/>
              <a:t>どうやって調べる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972000" y="1800000"/>
            <a:ext cx="7200000" cy="3600000"/>
            <a:chOff x="972000" y="1971628"/>
            <a:chExt cx="7200000" cy="3600000"/>
          </a:xfrm>
        </p:grpSpPr>
        <p:pic>
          <p:nvPicPr>
            <p:cNvPr id="18" name="Picture 2" descr="C:\Users\Air\Desktop\新しいフォルダー (5)\power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570" y="2835204"/>
              <a:ext cx="109912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Air\Desktop\新しいフォルダー (5)\windows7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695" y="2115124"/>
              <a:ext cx="23994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ir\Desktop\新しいフォルダー (5)\word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847" y="3654575"/>
              <a:ext cx="1098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Air\Desktop\新しいフォルダー (5)\xcel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24" y="3601326"/>
              <a:ext cx="109911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Air\Desktop\新しいフォルダー (5)\26615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062" y="423950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Air\Desktop\新しいフォルダー (5)\ai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087" y="384343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C:\Users\Air\Desktop\新しいフォルダー (5)\image-03-535x535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191" y="254717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雲 24"/>
            <p:cNvSpPr/>
            <p:nvPr/>
          </p:nvSpPr>
          <p:spPr>
            <a:xfrm>
              <a:off x="972000" y="1971628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972000" y="1800000"/>
            <a:ext cx="7200000" cy="3600000"/>
            <a:chOff x="1039248" y="2881326"/>
            <a:chExt cx="7200000" cy="3600000"/>
          </a:xfrm>
        </p:grpSpPr>
        <p:pic>
          <p:nvPicPr>
            <p:cNvPr id="26" name="Picture 9" descr="C:\Users\Air\Desktop\新しいフォルダー (5)\com04201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116" y="3385382"/>
              <a:ext cx="1176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Air\Desktop\新しいフォルダー (5)\OOo_Website_v2_copy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276" y="4105462"/>
              <a:ext cx="216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1" descr="C:\Users\Air\Desktop\新しいフォルダー (5)\CrystalDiskInfo38-ja.png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964" y="4537510"/>
              <a:ext cx="108843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C:\Users\Air\Desktop\新しいフォルダー (5)\CrystalDiskMark30Gp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124" y="374542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C:\Users\Air\Desktop\新しいフォルダー (5)\Nodejs_logo_light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613" y="5329718"/>
              <a:ext cx="3155055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5" descr="C:\Users\Air\Desktop\新しいフォルダー (5)\rails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388" y="4897550"/>
              <a:ext cx="84648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C:\Users\Air\Desktop\新しいフォルダー (5)\jQuery-with-Example1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76" y="316935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7" descr="C:\Users\Air\Desktop\新しいフォルダー (5)\NewTux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04" y="3313374"/>
              <a:ext cx="1080000" cy="129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雲 33"/>
            <p:cNvSpPr/>
            <p:nvPr/>
          </p:nvSpPr>
          <p:spPr>
            <a:xfrm>
              <a:off x="1039248" y="2881326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349027" y="2250416"/>
            <a:ext cx="4445947" cy="2978784"/>
            <a:chOff x="2349027" y="2250416"/>
            <a:chExt cx="4445947" cy="2978784"/>
          </a:xfrm>
        </p:grpSpPr>
        <p:sp>
          <p:nvSpPr>
            <p:cNvPr id="37" name="フローチャート : 磁気ディスク 36"/>
            <p:cNvSpPr/>
            <p:nvPr/>
          </p:nvSpPr>
          <p:spPr>
            <a:xfrm>
              <a:off x="2349027" y="2250416"/>
              <a:ext cx="4445947" cy="2978784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8" name="Picture 18" descr="C:\Users\Air\Desktop\新しいフォルダー (5)\logo_cb_gitbreak_bk_ex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506" y="3377501"/>
              <a:ext cx="2097741" cy="682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9" descr="C:\Users\Air\Desktop\新しいフォルダー (5)\無題.png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4" y="3281878"/>
              <a:ext cx="1364795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0" descr="C:\Users\Air\Desktop\新しいフォルダー (5)\github-logo.png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17" y="4119212"/>
              <a:ext cx="2581239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227721" y="2616944"/>
              <a:ext cx="268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ＯＳＳホスティングサービス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手法：何故ＧｉｔＨｕｂなのか・・・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Air\Pictures\新しいフォルダー\tre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4" y="1800000"/>
            <a:ext cx="7620173" cy="4239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814387" y="602128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kumimoji="1" lang="en-US" altLang="ja-JP" sz="1200" b="1" dirty="0" smtClean="0"/>
              <a:t>Google</a:t>
            </a:r>
            <a:r>
              <a:rPr kumimoji="1" lang="ja-JP" altLang="en-US" sz="1200" b="1" dirty="0" smtClean="0"/>
              <a:t>トレンド</a:t>
            </a:r>
            <a:endParaRPr kumimoji="1" lang="ja-JP" altLang="en-US" sz="1200" b="1" dirty="0"/>
          </a:p>
        </p:txBody>
      </p:sp>
      <p:pic>
        <p:nvPicPr>
          <p:cNvPr id="9" name="図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800000"/>
            <a:ext cx="6840760" cy="4260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072527" y="6021288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The GitHub Blog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301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6121224" y="1981722"/>
            <a:ext cx="853070" cy="635779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>
                <a:effectLst/>
                <a:latin typeface="Century"/>
                <a:ea typeface="ＭＳ 明朝"/>
                <a:cs typeface="Times New Roman"/>
              </a:rPr>
              <a:t>GitHub</a:t>
            </a:r>
            <a:endParaRPr lang="ja-JP" sz="1050" kern="10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24937" y="2737941"/>
            <a:ext cx="5190852" cy="322974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96416" y="2737920"/>
            <a:ext cx="3375897" cy="320325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25" y="1981726"/>
            <a:ext cx="995249" cy="995249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>
            <a:off x="3189198" y="2078296"/>
            <a:ext cx="2722854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cxnSp>
        <p:nvCxnSpPr>
          <p:cNvPr id="18" name="直線矢印コネクタ 17"/>
          <p:cNvCxnSpPr/>
          <p:nvPr/>
        </p:nvCxnSpPr>
        <p:spPr>
          <a:xfrm flipH="1">
            <a:off x="3189342" y="2415139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grpSp>
        <p:nvGrpSpPr>
          <p:cNvPr id="19" name="グループ化 18"/>
          <p:cNvGrpSpPr/>
          <p:nvPr/>
        </p:nvGrpSpPr>
        <p:grpSpPr>
          <a:xfrm>
            <a:off x="4158351" y="2121597"/>
            <a:ext cx="860393" cy="557604"/>
            <a:chOff x="2442053" y="417350"/>
            <a:chExt cx="922249" cy="597692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3" y="417350"/>
              <a:ext cx="922249" cy="597692"/>
            </a:xfrm>
            <a:prstGeom prst="rect">
              <a:avLst/>
            </a:prstGeom>
          </p:spPr>
        </p:pic>
        <p:sp>
          <p:nvSpPr>
            <p:cNvPr id="57" name="テキスト ボックス 126"/>
            <p:cNvSpPr txBox="1"/>
            <p:nvPr/>
          </p:nvSpPr>
          <p:spPr>
            <a:xfrm>
              <a:off x="2465395" y="518798"/>
              <a:ext cx="865505" cy="49624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プロジェクト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データ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60088" y="2978572"/>
            <a:ext cx="860179" cy="557458"/>
            <a:chOff x="0" y="0"/>
            <a:chExt cx="922249" cy="597692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2249" cy="597692"/>
            </a:xfrm>
            <a:prstGeom prst="rect">
              <a:avLst/>
            </a:prstGeom>
          </p:spPr>
        </p:pic>
        <p:sp>
          <p:nvSpPr>
            <p:cNvPr id="55" name="テキスト ボックス 3"/>
            <p:cNvSpPr txBox="1"/>
            <p:nvPr/>
          </p:nvSpPr>
          <p:spPr>
            <a:xfrm>
              <a:off x="23248" y="101448"/>
              <a:ext cx="865720" cy="4960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プロジェクト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データ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3139359" y="3292352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55" y="2798472"/>
            <a:ext cx="692553" cy="697321"/>
          </a:xfrm>
          <a:prstGeom prst="rect">
            <a:avLst/>
          </a:prstGeom>
        </p:spPr>
      </p:pic>
      <p:sp>
        <p:nvSpPr>
          <p:cNvPr id="23" name="テキスト ボックス 3"/>
          <p:cNvSpPr txBox="1"/>
          <p:nvPr/>
        </p:nvSpPr>
        <p:spPr>
          <a:xfrm>
            <a:off x="5833632" y="3372438"/>
            <a:ext cx="1029609" cy="4626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800" b="1">
                <a:effectLst/>
                <a:latin typeface="ＭＳ Ｐゴシック"/>
                <a:ea typeface="ＭＳ 明朝"/>
                <a:cs typeface="Times New Roman"/>
              </a:rPr>
              <a:t>コミット情報</a:t>
            </a:r>
            <a:r>
              <a:rPr lang="en-US" sz="800" b="1">
                <a:effectLst/>
                <a:latin typeface="ＭＳ Ｐゴシック"/>
                <a:ea typeface="ＭＳ 明朝"/>
                <a:cs typeface="Times New Roman"/>
              </a:rPr>
              <a:t>CSV</a:t>
            </a:r>
            <a:endParaRPr lang="ja-JP" sz="1200">
              <a:effectLst/>
              <a:latin typeface="ＭＳ Ｐゴシック"/>
              <a:cs typeface="ＭＳ Ｐゴシック"/>
            </a:endParaRPr>
          </a:p>
          <a:p>
            <a:pPr algn="ctr">
              <a:spcAft>
                <a:spcPts val="0"/>
              </a:spcAft>
            </a:pPr>
            <a:r>
              <a:rPr lang="ja-JP" sz="700" b="1">
                <a:effectLst/>
                <a:latin typeface="ＭＳ Ｐゴシック"/>
                <a:ea typeface="ＭＳ 明朝"/>
                <a:cs typeface="Times New Roman"/>
              </a:rPr>
              <a:t>（</a:t>
            </a:r>
            <a:r>
              <a:rPr lang="en-US" sz="700" b="1">
                <a:effectLst/>
                <a:latin typeface="ＭＳ Ｐゴシック"/>
                <a:ea typeface="ＭＳ 明朝"/>
                <a:cs typeface="Times New Roman"/>
              </a:rPr>
              <a:t>HASH</a:t>
            </a:r>
            <a:r>
              <a:rPr lang="ja-JP" sz="700" b="1">
                <a:effectLst/>
                <a:latin typeface="ＭＳ Ｐゴシック"/>
                <a:ea typeface="ＭＳ 明朝"/>
                <a:cs typeface="Times New Roman"/>
              </a:rPr>
              <a:t>・時刻）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94" y="3401193"/>
            <a:ext cx="507113" cy="743047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 flipH="1">
            <a:off x="4987479" y="3718492"/>
            <a:ext cx="940407" cy="2429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6" name="図 25"/>
          <p:cNvPicPr/>
          <p:nvPr/>
        </p:nvPicPr>
        <p:blipFill>
          <a:blip r:embed="rId5"/>
          <a:stretch>
            <a:fillRect/>
          </a:stretch>
        </p:blipFill>
        <p:spPr>
          <a:xfrm>
            <a:off x="2187823" y="3718372"/>
            <a:ext cx="692527" cy="697267"/>
          </a:xfrm>
          <a:prstGeom prst="rect">
            <a:avLst/>
          </a:prstGeom>
        </p:spPr>
      </p:pic>
      <p:sp>
        <p:nvSpPr>
          <p:cNvPr id="27" name="テキスト ボックス 3"/>
          <p:cNvSpPr txBox="1"/>
          <p:nvPr/>
        </p:nvSpPr>
        <p:spPr>
          <a:xfrm>
            <a:off x="2076639" y="4294594"/>
            <a:ext cx="1851281" cy="462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sz="800" b="1">
                <a:effectLst/>
                <a:latin typeface="ＭＳ Ｐゴシック"/>
                <a:ea typeface="ＭＳ 明朝"/>
                <a:cs typeface="Times New Roman"/>
              </a:rPr>
              <a:t>コミット情報</a:t>
            </a:r>
            <a:r>
              <a:rPr lang="en-US" sz="800" b="1">
                <a:effectLst/>
                <a:latin typeface="ＭＳ Ｐゴシック"/>
                <a:ea typeface="ＭＳ 明朝"/>
                <a:cs typeface="Times New Roman"/>
              </a:rPr>
              <a:t>CSV</a:t>
            </a:r>
            <a:r>
              <a:rPr lang="ja-JP" sz="800" b="1">
                <a:effectLst/>
                <a:latin typeface="ＭＳ Ｐゴシック"/>
                <a:ea typeface="ＭＳ 明朝"/>
                <a:cs typeface="Times New Roman"/>
              </a:rPr>
              <a:t>χ</a:t>
            </a:r>
            <a:endParaRPr lang="ja-JP" sz="1200">
              <a:effectLst/>
              <a:latin typeface="ＭＳ Ｐゴシック"/>
              <a:cs typeface="ＭＳ Ｐゴシック"/>
            </a:endParaRPr>
          </a:p>
          <a:p>
            <a:pPr>
              <a:spcAft>
                <a:spcPts val="0"/>
              </a:spcAft>
            </a:pPr>
            <a:r>
              <a:rPr lang="ja-JP" sz="700" b="1">
                <a:effectLst/>
                <a:latin typeface="ＭＳ Ｐゴシック"/>
                <a:ea typeface="ＭＳ 明朝"/>
                <a:cs typeface="Times New Roman"/>
              </a:rPr>
              <a:t>（</a:t>
            </a:r>
            <a:r>
              <a:rPr lang="en-US" sz="700" b="1">
                <a:effectLst/>
                <a:latin typeface="ＭＳ Ｐゴシック"/>
                <a:ea typeface="ＭＳ 明朝"/>
                <a:cs typeface="Times New Roman"/>
              </a:rPr>
              <a:t>HASH</a:t>
            </a:r>
            <a:r>
              <a:rPr lang="ja-JP" sz="700" b="1">
                <a:effectLst/>
                <a:latin typeface="ＭＳ Ｐゴシック"/>
                <a:ea typeface="ＭＳ 明朝"/>
                <a:cs typeface="Times New Roman"/>
              </a:rPr>
              <a:t>・時刻・メイン</a:t>
            </a:r>
            <a:r>
              <a:rPr lang="en-US" sz="700" b="1">
                <a:effectLst/>
                <a:latin typeface="ＭＳ Ｐゴシック"/>
                <a:ea typeface="ＭＳ 明朝"/>
                <a:cs typeface="Times New Roman"/>
              </a:rPr>
              <a:t>/</a:t>
            </a:r>
            <a:r>
              <a:rPr lang="ja-JP" sz="700" b="1">
                <a:effectLst/>
                <a:latin typeface="ＭＳ Ｐゴシック"/>
                <a:ea typeface="ＭＳ 明朝"/>
                <a:cs typeface="Times New Roman"/>
              </a:rPr>
              <a:t>テストコード）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211022" y="4148438"/>
            <a:ext cx="940155" cy="24288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166" y="4556450"/>
            <a:ext cx="1179303" cy="1077241"/>
          </a:xfrm>
          <a:prstGeom prst="rect">
            <a:avLst/>
          </a:prstGeom>
        </p:spPr>
      </p:pic>
      <p:cxnSp>
        <p:nvCxnSpPr>
          <p:cNvPr id="30" name="直線矢印コネクタ 29"/>
          <p:cNvCxnSpPr/>
          <p:nvPr/>
        </p:nvCxnSpPr>
        <p:spPr>
          <a:xfrm>
            <a:off x="3189184" y="4788433"/>
            <a:ext cx="939562" cy="24229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sp>
        <p:nvSpPr>
          <p:cNvPr id="31" name="テキスト ボックス 3"/>
          <p:cNvSpPr txBox="1"/>
          <p:nvPr/>
        </p:nvSpPr>
        <p:spPr>
          <a:xfrm>
            <a:off x="4277014" y="5561907"/>
            <a:ext cx="1017168" cy="2985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800" b="1" kern="100">
                <a:effectLst/>
                <a:latin typeface="Century"/>
                <a:ea typeface="ＭＳ 明朝"/>
                <a:cs typeface="Times New Roman"/>
              </a:rPr>
              <a:t>グラフ作成ツール</a:t>
            </a:r>
            <a:endParaRPr lang="ja-JP" sz="1050" kern="10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477354" y="4910796"/>
            <a:ext cx="643729" cy="547253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900" b="1" kern="100" dirty="0">
                <a:effectLst/>
                <a:latin typeface="Century"/>
                <a:ea typeface="ＭＳ 明朝"/>
                <a:cs typeface="Times New Roman"/>
              </a:rPr>
              <a:t>結果</a:t>
            </a:r>
            <a:endParaRPr lang="ja-JP" sz="90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883" y="4941483"/>
            <a:ext cx="994511" cy="621084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40" name="テキスト ボックス 3"/>
          <p:cNvSpPr txBox="1"/>
          <p:nvPr/>
        </p:nvSpPr>
        <p:spPr>
          <a:xfrm>
            <a:off x="4095871" y="4069636"/>
            <a:ext cx="1227474" cy="30288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800" b="1">
                <a:effectLst/>
                <a:latin typeface="ＭＳ Ｐゴシック"/>
                <a:ea typeface="ＭＳ 明朝"/>
                <a:cs typeface="Times New Roman"/>
              </a:rPr>
              <a:t>コードカウントツール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  <p:sp>
        <p:nvSpPr>
          <p:cNvPr id="41" name="テキスト ボックス 3"/>
          <p:cNvSpPr txBox="1"/>
          <p:nvPr/>
        </p:nvSpPr>
        <p:spPr>
          <a:xfrm>
            <a:off x="2043276" y="5562169"/>
            <a:ext cx="1235767" cy="37886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sz="1400" b="1">
                <a:effectLst/>
                <a:latin typeface="ＭＳ Ｐゴシック"/>
                <a:ea typeface="HGS創英角ﾎﾟｯﾌﾟ体"/>
                <a:cs typeface="Times New Roman"/>
              </a:rPr>
              <a:t>ローカル環境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754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2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結果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1560" y="180000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b="1" dirty="0" smtClean="0"/>
              <a:t>全３７件の</a:t>
            </a:r>
            <a:r>
              <a:rPr lang="en-US" altLang="ja-JP" sz="2000" b="1" dirty="0" smtClean="0"/>
              <a:t>GitHub</a:t>
            </a:r>
            <a:r>
              <a:rPr lang="ja-JP" altLang="en-US" sz="2000" b="1" dirty="0" smtClean="0"/>
              <a:t>内プロジェクトの調査</a:t>
            </a:r>
            <a:r>
              <a:rPr lang="ja-JP" altLang="en-US" sz="2000" b="1" dirty="0" smtClean="0"/>
              <a:t>結果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パターン①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メインコードよりテストコードのほうが多い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ir\Desktop\paperclip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6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724</Words>
  <Application>Microsoft Office PowerPoint</Application>
  <PresentationFormat>画面に合わせる (4:3)</PresentationFormat>
  <Paragraphs>127</Paragraphs>
  <Slides>17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プロジェクト状況レポート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参考文献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2014-02-02T17:23:31Z</dcterms:modified>
</cp:coreProperties>
</file>