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9" r:id="rId6"/>
    <p:sldId id="262" r:id="rId7"/>
    <p:sldId id="263" r:id="rId8"/>
    <p:sldId id="264" r:id="rId9"/>
    <p:sldId id="265" r:id="rId10"/>
    <p:sldId id="268" r:id="rId11"/>
    <p:sldId id="267" r:id="rId12"/>
    <p:sldId id="271" r:id="rId13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75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38102-D440-4618-9250-7921C24F5646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F9ABF-A2D4-4E8F-A4A2-859979A402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314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D816A-ACE0-4DC8-932C-86D06217E8C2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4A0BB-A87C-46CB-8EAD-392A2AE8B5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22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16" name="日付プレースホルダー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7" name="コンテンツ プレースホルダー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9" name="日付プレースホルダー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11" name="フッター プレースホルダー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ー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25" name="テキスト プレースホルダー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ー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2" name="日付プレースホルダー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21" name="フッター プレースホルダー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24" name="フッター プレースホルダー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ー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29" name="フッター プレースホルダー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ー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ー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103BA02-A7B6-434E-94F3-F8DA086FB3CE}" type="datetimeFigureOut">
              <a:rPr kumimoji="1" lang="ja-JP" altLang="en-US" smtClean="0"/>
              <a:t>2013/5/30</a:t>
            </a:fld>
            <a:endParaRPr kumimoji="1" lang="ja-JP" altLang="en-US"/>
          </a:p>
        </p:txBody>
      </p:sp>
      <p:sp>
        <p:nvSpPr>
          <p:cNvPr id="28" name="フッター プレースホルダー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672590B-60F3-45B8-8EC4-F5F2101C5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sz="6600" dirty="0"/>
              <a:t>中間報告</a:t>
            </a:r>
            <a:endParaRPr kumimoji="1" lang="ja-JP" altLang="en-US" sz="6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67544" y="1988840"/>
            <a:ext cx="7704856" cy="4392488"/>
          </a:xfrm>
        </p:spPr>
        <p:txBody>
          <a:bodyPr>
            <a:normAutofit lnSpcReduction="10000"/>
          </a:bodyPr>
          <a:lstStyle/>
          <a:p>
            <a:endParaRPr lang="en-US" altLang="ja-JP" dirty="0" smtClean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顧客</a:t>
            </a:r>
            <a:r>
              <a:rPr lang="ja-JP" altLang="en-US" dirty="0">
                <a:latin typeface="+mj-ea"/>
                <a:ea typeface="+mj-ea"/>
              </a:rPr>
              <a:t>発注情報インポートシステム</a:t>
            </a:r>
          </a:p>
          <a:p>
            <a:endParaRPr lang="ja-JP" altLang="en-US" dirty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シニアマネージャ</a:t>
            </a:r>
            <a:r>
              <a:rPr lang="ja-JP" altLang="en-US">
                <a:latin typeface="+mj-ea"/>
                <a:ea typeface="+mj-ea"/>
              </a:rPr>
              <a:t>　</a:t>
            </a:r>
            <a:r>
              <a:rPr lang="ja-JP" altLang="en-US" smtClean="0">
                <a:latin typeface="+mj-ea"/>
                <a:ea typeface="+mj-ea"/>
              </a:rPr>
              <a:t>矢吹</a:t>
            </a:r>
            <a:r>
              <a:rPr lang="ja-JP" altLang="en-US">
                <a:latin typeface="+mj-ea"/>
                <a:ea typeface="+mj-ea"/>
              </a:rPr>
              <a:t>太朗</a:t>
            </a:r>
            <a:r>
              <a:rPr lang="ja-JP" altLang="en-US" smtClean="0">
                <a:latin typeface="+mj-ea"/>
                <a:ea typeface="+mj-ea"/>
              </a:rPr>
              <a:t>先生</a:t>
            </a:r>
            <a:endParaRPr lang="ja-JP" altLang="en-US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ユーザ　</a:t>
            </a:r>
            <a:r>
              <a:rPr lang="en-US" altLang="ja-JP" dirty="0" smtClean="0">
                <a:latin typeface="+mj-ea"/>
                <a:ea typeface="+mj-ea"/>
              </a:rPr>
              <a:t>		</a:t>
            </a:r>
            <a:r>
              <a:rPr lang="ja-JP" altLang="en-US" dirty="0" smtClean="0">
                <a:latin typeface="+mj-ea"/>
                <a:ea typeface="+mj-ea"/>
              </a:rPr>
              <a:t>堀内俊幸先生</a:t>
            </a:r>
            <a:endParaRPr lang="ja-JP" altLang="en-US" dirty="0">
              <a:latin typeface="+mj-ea"/>
              <a:ea typeface="+mj-ea"/>
            </a:endParaRPr>
          </a:p>
          <a:p>
            <a:endParaRPr lang="ja-JP" altLang="en-US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矢吹研究室</a:t>
            </a:r>
            <a:r>
              <a:rPr lang="en-US" altLang="ja-JP" dirty="0">
                <a:latin typeface="+mj-ea"/>
                <a:ea typeface="+mj-ea"/>
              </a:rPr>
              <a:t>A</a:t>
            </a:r>
            <a:r>
              <a:rPr lang="ja-JP" altLang="en-US" dirty="0">
                <a:latin typeface="+mj-ea"/>
                <a:ea typeface="+mj-ea"/>
              </a:rPr>
              <a:t>チーム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 smtClean="0">
                <a:latin typeface="+mj-ea"/>
                <a:ea typeface="+mj-ea"/>
              </a:rPr>
              <a:t>PM	1142064</a:t>
            </a:r>
            <a:r>
              <a:rPr lang="ja-JP" altLang="en-US" dirty="0">
                <a:latin typeface="+mj-ea"/>
                <a:ea typeface="+mj-ea"/>
              </a:rPr>
              <a:t>　鈴木淳子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	1142046</a:t>
            </a:r>
            <a:r>
              <a:rPr lang="ja-JP" altLang="en-US" dirty="0">
                <a:latin typeface="+mj-ea"/>
                <a:ea typeface="+mj-ea"/>
              </a:rPr>
              <a:t>　小池由也</a:t>
            </a:r>
          </a:p>
          <a:p>
            <a:r>
              <a:rPr lang="en-US" altLang="ja-JP" dirty="0" smtClean="0">
                <a:latin typeface="+mj-ea"/>
                <a:ea typeface="+mj-ea"/>
              </a:rPr>
              <a:t>	1142106</a:t>
            </a:r>
            <a:r>
              <a:rPr lang="ja-JP" altLang="en-US" dirty="0">
                <a:latin typeface="+mj-ea"/>
                <a:ea typeface="+mj-ea"/>
              </a:rPr>
              <a:t>　丸山準人</a:t>
            </a:r>
          </a:p>
          <a:p>
            <a:endParaRPr kumimoji="1" lang="ja-JP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2983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j-ea"/>
              </a:rPr>
              <a:t>2.</a:t>
            </a:r>
            <a:r>
              <a:rPr lang="ja-JP" altLang="en-US" dirty="0">
                <a:latin typeface="+mj-ea"/>
              </a:rPr>
              <a:t>プロジェクトマネジメント計画の</a:t>
            </a:r>
            <a:r>
              <a:rPr lang="ja-JP" altLang="en-US" dirty="0" smtClean="0">
                <a:latin typeface="+mj-ea"/>
              </a:rPr>
              <a:t>概要</a:t>
            </a:r>
            <a:r>
              <a:rPr lang="en-US" altLang="ja-JP" sz="3200" dirty="0" smtClean="0">
                <a:latin typeface="+mj-ea"/>
              </a:rPr>
              <a:t/>
            </a:r>
            <a:br>
              <a:rPr lang="en-US" altLang="ja-JP" sz="3200" dirty="0" smtClean="0">
                <a:latin typeface="+mj-ea"/>
              </a:rPr>
            </a:br>
            <a:endParaRPr kumimoji="1" lang="ja-JP" altLang="en-US" sz="3200" dirty="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9186" y="1340768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2.5</a:t>
            </a:r>
            <a:r>
              <a:rPr lang="ja-JP" altLang="en-US" sz="2400" dirty="0">
                <a:latin typeface="+mj-ea"/>
                <a:ea typeface="+mj-ea"/>
              </a:rPr>
              <a:t>リスク・ブレークダウン・ストラクチャー</a:t>
            </a:r>
          </a:p>
        </p:txBody>
      </p:sp>
      <p:pic>
        <p:nvPicPr>
          <p:cNvPr id="5" name="図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42390"/>
            <a:ext cx="6408712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7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>
                <a:latin typeface="+mj-ea"/>
              </a:rPr>
              <a:t>2.</a:t>
            </a:r>
            <a:r>
              <a:rPr lang="ja-JP" altLang="en-US" dirty="0" smtClean="0">
                <a:latin typeface="+mj-ea"/>
              </a:rPr>
              <a:t>プロジェクトマネジメント計画の概要</a:t>
            </a:r>
            <a:r>
              <a:rPr lang="en-US" altLang="ja-JP" sz="3200" dirty="0" smtClean="0">
                <a:latin typeface="+mj-ea"/>
              </a:rPr>
              <a:t/>
            </a:r>
            <a:br>
              <a:rPr lang="en-US" altLang="ja-JP" sz="3200" dirty="0" smtClean="0">
                <a:latin typeface="+mj-ea"/>
              </a:rPr>
            </a:br>
            <a:endParaRPr kumimoji="1" lang="ja-JP" altLang="en-US" sz="3200" dirty="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6894" y="134076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2.6</a:t>
            </a:r>
            <a:r>
              <a:rPr lang="ja-JP" altLang="en-US" sz="2400" dirty="0">
                <a:latin typeface="+mj-ea"/>
                <a:ea typeface="+mj-ea"/>
              </a:rPr>
              <a:t>リスク登録簿</a:t>
            </a:r>
          </a:p>
        </p:txBody>
      </p:sp>
      <p:pic>
        <p:nvPicPr>
          <p:cNvPr id="5" name="図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96"/>
          <a:stretch/>
        </p:blipFill>
        <p:spPr bwMode="auto">
          <a:xfrm>
            <a:off x="323528" y="1802433"/>
            <a:ext cx="4392363" cy="474408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図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67" b="1207"/>
          <a:stretch/>
        </p:blipFill>
        <p:spPr bwMode="auto">
          <a:xfrm>
            <a:off x="4788024" y="1802433"/>
            <a:ext cx="4208085" cy="474408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414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3140968"/>
            <a:ext cx="8686800" cy="838200"/>
          </a:xfrm>
        </p:spPr>
        <p:txBody>
          <a:bodyPr/>
          <a:lstStyle/>
          <a:p>
            <a:r>
              <a:rPr kumimoji="1" lang="ja-JP" altLang="en-US" dirty="0" smtClean="0"/>
              <a:t>ご清聴ありがとうございました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7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628800"/>
            <a:ext cx="69127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en-US" altLang="ja-JP" dirty="0">
                <a:latin typeface="+mj-ea"/>
                <a:ea typeface="+mj-ea"/>
              </a:rPr>
              <a:t>.</a:t>
            </a:r>
            <a:r>
              <a:rPr lang="ja-JP" altLang="en-US" dirty="0">
                <a:latin typeface="+mj-ea"/>
                <a:ea typeface="+mj-ea"/>
              </a:rPr>
              <a:t>開発システムの概要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>
                <a:latin typeface="+mj-ea"/>
                <a:ea typeface="+mj-ea"/>
              </a:rPr>
              <a:t>1.1</a:t>
            </a:r>
            <a:r>
              <a:rPr lang="ja-JP" altLang="en-US" dirty="0">
                <a:latin typeface="+mj-ea"/>
                <a:ea typeface="+mj-ea"/>
              </a:rPr>
              <a:t>背景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>
                <a:latin typeface="+mj-ea"/>
                <a:ea typeface="+mj-ea"/>
              </a:rPr>
              <a:t>1.2</a:t>
            </a:r>
            <a:r>
              <a:rPr lang="ja-JP" altLang="en-US" dirty="0">
                <a:latin typeface="+mj-ea"/>
                <a:ea typeface="+mj-ea"/>
              </a:rPr>
              <a:t>システム開発の目的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>
                <a:latin typeface="+mj-ea"/>
                <a:ea typeface="+mj-ea"/>
              </a:rPr>
              <a:t>1.3</a:t>
            </a:r>
            <a:r>
              <a:rPr lang="ja-JP" altLang="en-US" dirty="0">
                <a:latin typeface="+mj-ea"/>
                <a:ea typeface="+mj-ea"/>
              </a:rPr>
              <a:t>システムの</a:t>
            </a:r>
            <a:r>
              <a:rPr lang="ja-JP" altLang="en-US" dirty="0" smtClean="0">
                <a:latin typeface="+mj-ea"/>
                <a:ea typeface="+mj-ea"/>
              </a:rPr>
              <a:t>概要，機能</a:t>
            </a:r>
            <a:endParaRPr lang="ja-JP" altLang="en-US" dirty="0">
              <a:latin typeface="+mj-ea"/>
              <a:ea typeface="+mj-ea"/>
            </a:endParaRP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</a:p>
          <a:p>
            <a:r>
              <a:rPr lang="en-US" altLang="ja-JP" dirty="0">
                <a:latin typeface="+mj-ea"/>
                <a:ea typeface="+mj-ea"/>
              </a:rPr>
              <a:t>2.</a:t>
            </a:r>
            <a:r>
              <a:rPr lang="ja-JP" altLang="en-US" dirty="0">
                <a:latin typeface="+mj-ea"/>
                <a:ea typeface="+mj-ea"/>
              </a:rPr>
              <a:t>プロジェクトマネジメント計画の概要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>
                <a:latin typeface="+mj-ea"/>
                <a:ea typeface="+mj-ea"/>
              </a:rPr>
              <a:t>2.1</a:t>
            </a:r>
            <a:r>
              <a:rPr lang="ja-JP" altLang="en-US" dirty="0">
                <a:latin typeface="+mj-ea"/>
                <a:ea typeface="+mj-ea"/>
              </a:rPr>
              <a:t>プロジェクトの目的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>
                <a:latin typeface="+mj-ea"/>
                <a:ea typeface="+mj-ea"/>
              </a:rPr>
              <a:t>2.2</a:t>
            </a:r>
            <a:r>
              <a:rPr lang="ja-JP" altLang="en-US" dirty="0">
                <a:latin typeface="+mj-ea"/>
                <a:ea typeface="+mj-ea"/>
              </a:rPr>
              <a:t>プロジェクトの目標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>
                <a:latin typeface="+mj-ea"/>
                <a:ea typeface="+mj-ea"/>
              </a:rPr>
              <a:t>2.3</a:t>
            </a:r>
            <a:r>
              <a:rPr lang="ja-JP" altLang="en-US" dirty="0">
                <a:latin typeface="+mj-ea"/>
                <a:ea typeface="+mj-ea"/>
              </a:rPr>
              <a:t>体制表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>
                <a:latin typeface="+mj-ea"/>
                <a:ea typeface="+mj-ea"/>
              </a:rPr>
              <a:t>2.4</a:t>
            </a:r>
            <a:r>
              <a:rPr lang="ja-JP" altLang="en-US" dirty="0">
                <a:latin typeface="+mj-ea"/>
                <a:ea typeface="+mj-ea"/>
              </a:rPr>
              <a:t>ガントチャート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>
                <a:latin typeface="+mj-ea"/>
                <a:ea typeface="+mj-ea"/>
              </a:rPr>
              <a:t>2.5</a:t>
            </a:r>
            <a:r>
              <a:rPr lang="ja-JP" altLang="en-US" dirty="0">
                <a:latin typeface="+mj-ea"/>
                <a:ea typeface="+mj-ea"/>
              </a:rPr>
              <a:t>リスク・ブレークダウン・ストラクチャー</a:t>
            </a:r>
          </a:p>
          <a:p>
            <a:r>
              <a:rPr lang="ja-JP" altLang="en-US" dirty="0">
                <a:latin typeface="+mj-ea"/>
                <a:ea typeface="+mj-ea"/>
              </a:rPr>
              <a:t>　</a:t>
            </a:r>
            <a:r>
              <a:rPr lang="en-US" altLang="ja-JP" dirty="0">
                <a:latin typeface="+mj-ea"/>
                <a:ea typeface="+mj-ea"/>
              </a:rPr>
              <a:t>2.6</a:t>
            </a:r>
            <a:r>
              <a:rPr lang="ja-JP" altLang="en-US" dirty="0">
                <a:latin typeface="+mj-ea"/>
                <a:ea typeface="+mj-ea"/>
              </a:rPr>
              <a:t>リスク登録簿</a:t>
            </a:r>
          </a:p>
        </p:txBody>
      </p:sp>
    </p:spTree>
    <p:extLst>
      <p:ext uri="{BB962C8B-B14F-4D97-AF65-F5344CB8AC3E}">
        <p14:creationId xmlns:p14="http://schemas.microsoft.com/office/powerpoint/2010/main" val="421117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j-ea"/>
              </a:rPr>
              <a:t>1.</a:t>
            </a:r>
            <a:r>
              <a:rPr lang="ja-JP" altLang="en-US" dirty="0">
                <a:latin typeface="+mj-ea"/>
              </a:rPr>
              <a:t>開発システムの概要</a:t>
            </a:r>
            <a:br>
              <a:rPr lang="ja-JP" altLang="en-US" dirty="0">
                <a:latin typeface="+mj-ea"/>
              </a:rPr>
            </a:br>
            <a:endParaRPr kumimoji="1" lang="ja-JP" altLang="en-US" dirty="0">
              <a:latin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8366" y="1318562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1.1</a:t>
            </a:r>
            <a:r>
              <a:rPr lang="ja-JP" altLang="en-US" sz="2400" dirty="0">
                <a:latin typeface="+mj-ea"/>
                <a:ea typeface="+mj-ea"/>
              </a:rPr>
              <a:t>背景</a:t>
            </a:r>
          </a:p>
        </p:txBody>
      </p:sp>
      <p:sp>
        <p:nvSpPr>
          <p:cNvPr id="3" name="台形 2"/>
          <p:cNvSpPr/>
          <p:nvPr/>
        </p:nvSpPr>
        <p:spPr>
          <a:xfrm>
            <a:off x="1043608" y="2327962"/>
            <a:ext cx="1872208" cy="1296144"/>
          </a:xfrm>
          <a:prstGeom prst="trapezoid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 smtClean="0">
                <a:solidFill>
                  <a:schemeClr val="tx1"/>
                </a:solidFill>
              </a:rPr>
              <a:t>Bar</a:t>
            </a:r>
            <a:r>
              <a:rPr kumimoji="1" lang="ja-JP" altLang="en-US" sz="2400" b="1" dirty="0" smtClean="0">
                <a:solidFill>
                  <a:schemeClr val="tx1"/>
                </a:solidFill>
              </a:rPr>
              <a:t>　</a:t>
            </a:r>
            <a:r>
              <a:rPr kumimoji="1" lang="en-US" altLang="ja-JP" sz="2400" b="1" dirty="0" smtClean="0">
                <a:solidFill>
                  <a:schemeClr val="tx1"/>
                </a:solidFill>
              </a:rPr>
              <a:t>Horiuchi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台形 6"/>
          <p:cNvSpPr/>
          <p:nvPr/>
        </p:nvSpPr>
        <p:spPr>
          <a:xfrm>
            <a:off x="6372200" y="2327962"/>
            <a:ext cx="1872208" cy="1296144"/>
          </a:xfrm>
          <a:prstGeom prst="trapezoid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マルキチ社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左右矢印 3"/>
          <p:cNvSpPr/>
          <p:nvPr/>
        </p:nvSpPr>
        <p:spPr>
          <a:xfrm>
            <a:off x="3131840" y="2356689"/>
            <a:ext cx="2664296" cy="1061712"/>
          </a:xfrm>
          <a:prstGeom prst="left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90411" y="1780227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/>
              <a:t>電話でのやりとり</a:t>
            </a:r>
            <a:endParaRPr kumimoji="1" lang="en-US" altLang="ja-JP" sz="2800" dirty="0" smtClean="0"/>
          </a:p>
        </p:txBody>
      </p:sp>
      <p:sp>
        <p:nvSpPr>
          <p:cNvPr id="9" name="雲形吹き出し 8"/>
          <p:cNvSpPr/>
          <p:nvPr/>
        </p:nvSpPr>
        <p:spPr>
          <a:xfrm rot="150565">
            <a:off x="4606226" y="4071843"/>
            <a:ext cx="2804166" cy="1312623"/>
          </a:xfrm>
          <a:prstGeom prst="cloudCallout">
            <a:avLst>
              <a:gd name="adj1" fmla="val -39676"/>
              <a:gd name="adj2" fmla="val -79574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人的ミス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611560" y="4221088"/>
            <a:ext cx="3528392" cy="23042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発注方法の簡略化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j-ea"/>
              </a:rPr>
              <a:t>1.</a:t>
            </a:r>
            <a:r>
              <a:rPr lang="ja-JP" altLang="en-US" dirty="0">
                <a:latin typeface="+mj-ea"/>
              </a:rPr>
              <a:t>開発システムの概要</a:t>
            </a:r>
            <a:br>
              <a:rPr lang="ja-JP" altLang="en-US" dirty="0">
                <a:latin typeface="+mj-ea"/>
              </a:rPr>
            </a:br>
            <a:endParaRPr kumimoji="1" lang="ja-JP" altLang="en-US" dirty="0">
              <a:latin typeface="+mj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2465" y="1340768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1.2</a:t>
            </a:r>
            <a:r>
              <a:rPr lang="ja-JP" altLang="en-US" sz="2400" dirty="0">
                <a:latin typeface="+mj-ea"/>
                <a:ea typeface="+mj-ea"/>
              </a:rPr>
              <a:t>システム開発の目的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231382" y="2060848"/>
            <a:ext cx="8486013" cy="2277659"/>
            <a:chOff x="231382" y="2060848"/>
            <a:chExt cx="8486013" cy="2277659"/>
          </a:xfrm>
        </p:grpSpPr>
        <p:sp>
          <p:nvSpPr>
            <p:cNvPr id="4" name="台形 3"/>
            <p:cNvSpPr/>
            <p:nvPr/>
          </p:nvSpPr>
          <p:spPr>
            <a:xfrm>
              <a:off x="231382" y="2430180"/>
              <a:ext cx="2417203" cy="1673448"/>
            </a:xfrm>
            <a:prstGeom prst="trapezoi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 smtClean="0">
                  <a:solidFill>
                    <a:schemeClr val="tx1"/>
                  </a:solidFill>
                </a:rPr>
                <a:t>Bar</a:t>
              </a:r>
            </a:p>
            <a:p>
              <a:pPr algn="ctr"/>
              <a:r>
                <a:rPr kumimoji="1" lang="en-US" altLang="ja-JP" sz="2800" b="1" dirty="0" smtClean="0">
                  <a:solidFill>
                    <a:schemeClr val="tx1"/>
                  </a:solidFill>
                </a:rPr>
                <a:t>Horiuchi</a:t>
              </a:r>
              <a:endParaRPr kumimoji="1" lang="ja-JP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/>
          </p:nvSpPr>
          <p:spPr>
            <a:xfrm>
              <a:off x="6300192" y="2434227"/>
              <a:ext cx="2417203" cy="1673448"/>
            </a:xfrm>
            <a:prstGeom prst="trapezoid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>
                  <a:solidFill>
                    <a:schemeClr val="tx1"/>
                  </a:solidFill>
                </a:rPr>
                <a:t>マルキチ社</a:t>
              </a:r>
              <a:endParaRPr kumimoji="1" lang="en-US" altLang="ja-JP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dirty="0">
                  <a:solidFill>
                    <a:schemeClr val="tx1"/>
                  </a:solidFill>
                </a:rPr>
                <a:t>発注</a:t>
              </a:r>
              <a:r>
                <a:rPr lang="ja-JP" altLang="en-US" sz="2000" dirty="0" smtClean="0">
                  <a:solidFill>
                    <a:schemeClr val="tx1"/>
                  </a:solidFill>
                </a:rPr>
                <a:t>管理</a:t>
              </a:r>
              <a:endParaRPr lang="en-US" altLang="ja-JP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sz="2000" dirty="0" smtClean="0">
                  <a:solidFill>
                    <a:schemeClr val="tx1"/>
                  </a:solidFill>
                </a:rPr>
                <a:t>ＤＢ</a:t>
              </a:r>
              <a:endParaRPr kumimoji="1" lang="ja-JP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" name="右矢印 2"/>
            <p:cNvSpPr/>
            <p:nvPr/>
          </p:nvSpPr>
          <p:spPr>
            <a:xfrm>
              <a:off x="2957740" y="2434227"/>
              <a:ext cx="3253926" cy="1427557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3794462" y="2729643"/>
              <a:ext cx="1394541" cy="836724"/>
              <a:chOff x="3936861" y="1844824"/>
              <a:chExt cx="1080121" cy="648072"/>
            </a:xfrm>
          </p:grpSpPr>
          <p:sp>
            <p:nvSpPr>
              <p:cNvPr id="7" name="正方形/長方形 6"/>
              <p:cNvSpPr/>
              <p:nvPr/>
            </p:nvSpPr>
            <p:spPr>
              <a:xfrm>
                <a:off x="3936861" y="1844824"/>
                <a:ext cx="1080120" cy="64807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" name="直線コネクタ 8"/>
              <p:cNvCxnSpPr/>
              <p:nvPr/>
            </p:nvCxnSpPr>
            <p:spPr>
              <a:xfrm>
                <a:off x="3936861" y="1844824"/>
                <a:ext cx="540060" cy="432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/>
              <p:cNvCxnSpPr/>
              <p:nvPr/>
            </p:nvCxnSpPr>
            <p:spPr>
              <a:xfrm flipH="1">
                <a:off x="4476921" y="1844824"/>
                <a:ext cx="540061" cy="432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テキスト ボックス 16"/>
            <p:cNvSpPr txBox="1"/>
            <p:nvPr/>
          </p:nvSpPr>
          <p:spPr>
            <a:xfrm>
              <a:off x="2953236" y="2060848"/>
              <a:ext cx="30679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 smtClean="0"/>
                <a:t>ＣＳＶ形式ファイル</a:t>
              </a:r>
              <a:endParaRPr kumimoji="1" lang="ja-JP" altLang="en-US" sz="2000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957740" y="3876842"/>
              <a:ext cx="306798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b="1" dirty="0" smtClean="0">
                  <a:solidFill>
                    <a:srgbClr val="0070C0"/>
                  </a:solidFill>
                </a:rPr>
                <a:t>インポート</a:t>
              </a:r>
              <a:endParaRPr kumimoji="1" lang="ja-JP" altLang="en-US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2" name="角丸四角形 21"/>
          <p:cNvSpPr/>
          <p:nvPr/>
        </p:nvSpPr>
        <p:spPr>
          <a:xfrm>
            <a:off x="2007457" y="4581128"/>
            <a:ext cx="4968552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人的ミスの防止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2002955" y="5589240"/>
            <a:ext cx="4968552" cy="9361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solidFill>
                  <a:schemeClr val="tx1"/>
                </a:solidFill>
              </a:rPr>
              <a:t>作業効率の向上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j-ea"/>
              </a:rPr>
              <a:t>1.</a:t>
            </a:r>
            <a:r>
              <a:rPr lang="ja-JP" altLang="en-US" dirty="0">
                <a:latin typeface="+mj-ea"/>
              </a:rPr>
              <a:t>開発システムの</a:t>
            </a:r>
            <a:r>
              <a:rPr lang="ja-JP" altLang="en-US" dirty="0" smtClean="0">
                <a:latin typeface="+mj-ea"/>
              </a:rPr>
              <a:t>概要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endParaRPr lang="ja-JP" altLang="en-US" dirty="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34076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1.3</a:t>
            </a:r>
            <a:r>
              <a:rPr lang="ja-JP" altLang="en-US" sz="2400" dirty="0">
                <a:latin typeface="+mj-ea"/>
                <a:ea typeface="+mj-ea"/>
              </a:rPr>
              <a:t>システムの</a:t>
            </a:r>
            <a:r>
              <a:rPr lang="ja-JP" altLang="en-US" sz="2400" dirty="0" smtClean="0">
                <a:latin typeface="+mj-ea"/>
                <a:ea typeface="+mj-ea"/>
              </a:rPr>
              <a:t>概要，機能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6" name="台形 5"/>
          <p:cNvSpPr/>
          <p:nvPr/>
        </p:nvSpPr>
        <p:spPr>
          <a:xfrm>
            <a:off x="1206176" y="4565497"/>
            <a:ext cx="1851086" cy="1281521"/>
          </a:xfrm>
          <a:prstGeom prst="trapezoid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Bar</a:t>
            </a:r>
          </a:p>
          <a:p>
            <a:pPr algn="ctr"/>
            <a:r>
              <a:rPr kumimoji="1" lang="en-US" altLang="ja-JP" sz="2000" b="1" dirty="0" smtClean="0">
                <a:solidFill>
                  <a:schemeClr val="tx1"/>
                </a:solidFill>
              </a:rPr>
              <a:t>Horiuchi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台形 6"/>
          <p:cNvSpPr/>
          <p:nvPr/>
        </p:nvSpPr>
        <p:spPr>
          <a:xfrm>
            <a:off x="5853650" y="4568596"/>
            <a:ext cx="1851086" cy="1281521"/>
          </a:xfrm>
          <a:prstGeom prst="trapezoid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マルキチ社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発注</a:t>
            </a:r>
            <a:r>
              <a:rPr lang="ja-JP" altLang="en-US" sz="1600" dirty="0" smtClean="0">
                <a:solidFill>
                  <a:schemeClr val="tx1"/>
                </a:solidFill>
              </a:rPr>
              <a:t>管理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/>
                </a:solidFill>
              </a:rPr>
              <a:t>ＤＢ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右矢印 7"/>
          <p:cNvSpPr/>
          <p:nvPr/>
        </p:nvSpPr>
        <p:spPr>
          <a:xfrm>
            <a:off x="3294012" y="4568596"/>
            <a:ext cx="2491846" cy="1093219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grpSp>
        <p:nvGrpSpPr>
          <p:cNvPr id="9" name="グループ化 8"/>
          <p:cNvGrpSpPr/>
          <p:nvPr/>
        </p:nvGrpSpPr>
        <p:grpSpPr>
          <a:xfrm>
            <a:off x="3934771" y="4794825"/>
            <a:ext cx="1067935" cy="640761"/>
            <a:chOff x="3936861" y="1844824"/>
            <a:chExt cx="1080121" cy="648072"/>
          </a:xfrm>
        </p:grpSpPr>
        <p:sp>
          <p:nvSpPr>
            <p:cNvPr id="12" name="正方形/長方形 11"/>
            <p:cNvSpPr/>
            <p:nvPr/>
          </p:nvSpPr>
          <p:spPr>
            <a:xfrm>
              <a:off x="3936861" y="1844824"/>
              <a:ext cx="1080120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3936861" y="1844824"/>
              <a:ext cx="540060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H="1">
              <a:off x="4476921" y="1844824"/>
              <a:ext cx="540061" cy="4320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5284045" y="6021288"/>
            <a:ext cx="299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 smtClean="0"/>
              <a:t>受注完了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65208" y="4149080"/>
            <a:ext cx="2349453" cy="4529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 smtClean="0">
                <a:solidFill>
                  <a:srgbClr val="0070C0"/>
                </a:solidFill>
              </a:rPr>
              <a:t>インポート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grpSp>
        <p:nvGrpSpPr>
          <p:cNvPr id="23" name="グループ化 22"/>
          <p:cNvGrpSpPr/>
          <p:nvPr/>
        </p:nvGrpSpPr>
        <p:grpSpPr>
          <a:xfrm>
            <a:off x="693239" y="1874441"/>
            <a:ext cx="6515695" cy="1986607"/>
            <a:chOff x="826367" y="4149081"/>
            <a:chExt cx="7562056" cy="2305638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826367" y="4924475"/>
              <a:ext cx="1080146" cy="648087"/>
              <a:chOff x="995246" y="5157207"/>
              <a:chExt cx="1080146" cy="648087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995246" y="5157207"/>
                <a:ext cx="1080145" cy="6480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600"/>
              </a:p>
            </p:txBody>
          </p:sp>
          <p:cxnSp>
            <p:nvCxnSpPr>
              <p:cNvPr id="17" name="直線コネクタ 16"/>
              <p:cNvCxnSpPr/>
              <p:nvPr/>
            </p:nvCxnSpPr>
            <p:spPr>
              <a:xfrm>
                <a:off x="995246" y="5157207"/>
                <a:ext cx="540072" cy="4320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/>
              <p:nvPr/>
            </p:nvCxnSpPr>
            <p:spPr>
              <a:xfrm flipH="1">
                <a:off x="1535318" y="5157207"/>
                <a:ext cx="540074" cy="43205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四角形吹き出し 19"/>
            <p:cNvSpPr/>
            <p:nvPr/>
          </p:nvSpPr>
          <p:spPr>
            <a:xfrm rot="5400000">
              <a:off x="4403584" y="2469879"/>
              <a:ext cx="2305638" cy="5664041"/>
            </a:xfrm>
            <a:prstGeom prst="wedgeRectCallout">
              <a:avLst>
                <a:gd name="adj1" fmla="val -1711"/>
                <a:gd name="adj2" fmla="val 6120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r>
                <a:rPr lang="ja-JP" altLang="en-US" sz="1600" dirty="0" smtClean="0">
                  <a:solidFill>
                    <a:schemeClr val="tx1"/>
                  </a:solidFill>
                </a:rPr>
                <a:t>商品発注表</a:t>
              </a:r>
              <a:endParaRPr lang="en-US" altLang="ja-JP" sz="1600" dirty="0" smtClean="0">
                <a:solidFill>
                  <a:schemeClr val="tx1"/>
                </a:solidFill>
              </a:endParaRPr>
            </a:p>
            <a:p>
              <a:endParaRPr lang="en-US" altLang="ja-JP" sz="1600" dirty="0" smtClean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3000119" y="4653136"/>
              <a:ext cx="5112568" cy="15841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ja-JP" sz="1400" dirty="0" smtClean="0"/>
            </a:p>
            <a:p>
              <a:r>
                <a:rPr lang="ja-JP" altLang="en-US" sz="1400" dirty="0" smtClean="0"/>
                <a:t>焼酎</a:t>
              </a:r>
              <a:r>
                <a:rPr lang="en-US" altLang="ja-JP" sz="1400" dirty="0" smtClean="0"/>
                <a:t>	</a:t>
              </a:r>
              <a:r>
                <a:rPr lang="ja-JP" altLang="en-US" sz="1400" dirty="0" smtClean="0"/>
                <a:t>２本</a:t>
              </a:r>
              <a:r>
                <a:rPr lang="en-US" altLang="ja-JP" sz="1400" dirty="0" smtClean="0"/>
                <a:t>	</a:t>
              </a:r>
              <a:r>
                <a:rPr lang="ja-JP" altLang="en-US" sz="1400" dirty="0" smtClean="0"/>
                <a:t>　冷酒</a:t>
              </a:r>
              <a:r>
                <a:rPr lang="en-US" altLang="ja-JP" sz="1400" dirty="0" smtClean="0"/>
                <a:t>	</a:t>
              </a:r>
              <a:r>
                <a:rPr lang="ja-JP" altLang="en-US" sz="1400" dirty="0" smtClean="0"/>
                <a:t>　３本</a:t>
              </a:r>
              <a:endParaRPr lang="en-US" altLang="ja-JP" sz="1400" dirty="0" smtClean="0"/>
            </a:p>
            <a:p>
              <a:r>
                <a:rPr kumimoji="1" lang="ja-JP" altLang="en-US" sz="1400" dirty="0" smtClean="0"/>
                <a:t>ウィスキー</a:t>
              </a:r>
              <a:r>
                <a:rPr kumimoji="1" lang="en-US" altLang="ja-JP" sz="1400" dirty="0" smtClean="0"/>
                <a:t>	</a:t>
              </a:r>
              <a:r>
                <a:rPr kumimoji="1" lang="ja-JP" altLang="en-US" sz="1400" dirty="0" smtClean="0"/>
                <a:t>３本</a:t>
              </a:r>
              <a:r>
                <a:rPr kumimoji="1" lang="en-US" altLang="ja-JP" sz="1400" dirty="0" smtClean="0"/>
                <a:t>	</a:t>
              </a:r>
              <a:r>
                <a:rPr kumimoji="1" lang="ja-JP" altLang="en-US" sz="1400" dirty="0" smtClean="0"/>
                <a:t>　梅酒</a:t>
              </a:r>
              <a:r>
                <a:rPr kumimoji="1" lang="en-US" altLang="ja-JP" sz="1400" dirty="0" smtClean="0"/>
                <a:t>	</a:t>
              </a:r>
              <a:r>
                <a:rPr kumimoji="1" lang="ja-JP" altLang="en-US" sz="1400" dirty="0" smtClean="0"/>
                <a:t>　１パック</a:t>
              </a:r>
              <a:endParaRPr kumimoji="1" lang="en-US" altLang="ja-JP" sz="1400" dirty="0" smtClean="0"/>
            </a:p>
            <a:p>
              <a:r>
                <a:rPr lang="ja-JP" altLang="en-US" sz="1400" dirty="0" smtClean="0"/>
                <a:t>カシスリ　１本　</a:t>
              </a:r>
              <a:r>
                <a:rPr lang="en-US" altLang="ja-JP" sz="1400" dirty="0" smtClean="0"/>
                <a:t>	</a:t>
              </a:r>
              <a:r>
                <a:rPr lang="ja-JP" altLang="en-US" sz="1400" dirty="0" smtClean="0"/>
                <a:t>　コーラ</a:t>
              </a:r>
              <a:r>
                <a:rPr lang="en-US" altLang="ja-JP" sz="1400" dirty="0" smtClean="0"/>
                <a:t>	</a:t>
              </a:r>
              <a:r>
                <a:rPr lang="ja-JP" altLang="en-US" sz="1400" dirty="0" smtClean="0"/>
                <a:t>　１箱</a:t>
              </a:r>
              <a:endParaRPr lang="en-US" altLang="ja-JP" sz="1400" dirty="0" smtClean="0"/>
            </a:p>
            <a:p>
              <a:r>
                <a:rPr kumimoji="1" lang="ja-JP" altLang="en-US" sz="1400" dirty="0" smtClean="0"/>
                <a:t>パッソア</a:t>
              </a:r>
              <a:r>
                <a:rPr kumimoji="1" lang="en-US" altLang="ja-JP" sz="1400" dirty="0" smtClean="0"/>
                <a:t>	</a:t>
              </a:r>
              <a:r>
                <a:rPr kumimoji="1" lang="ja-JP" altLang="en-US" sz="1400" dirty="0" smtClean="0"/>
                <a:t>１本</a:t>
              </a:r>
              <a:r>
                <a:rPr kumimoji="1" lang="en-US" altLang="ja-JP" sz="1400" dirty="0" smtClean="0"/>
                <a:t>	</a:t>
              </a:r>
              <a:r>
                <a:rPr kumimoji="1" lang="ja-JP" altLang="en-US" sz="1400" dirty="0" smtClean="0"/>
                <a:t>　</a:t>
              </a:r>
              <a:endParaRPr kumimoji="1" lang="en-US" altLang="ja-JP" sz="1400" dirty="0" smtClean="0"/>
            </a:p>
            <a:p>
              <a:r>
                <a:rPr lang="ja-JP" altLang="en-US" sz="1400" dirty="0" smtClean="0"/>
                <a:t>ビール（大樽）２本</a:t>
              </a:r>
              <a:r>
                <a:rPr lang="en-US" altLang="ja-JP" sz="1400" dirty="0" smtClean="0"/>
                <a:t>			</a:t>
              </a:r>
              <a:r>
                <a:rPr lang="ja-JP" altLang="en-US" sz="1400" dirty="0" smtClean="0"/>
                <a:t>等</a:t>
              </a:r>
              <a:r>
                <a:rPr lang="en-US" altLang="ja-JP" sz="1400" dirty="0" smtClean="0"/>
                <a:t>…</a:t>
              </a:r>
            </a:p>
            <a:p>
              <a:endParaRPr kumimoji="1" lang="ja-JP" altLang="en-US" sz="1400" dirty="0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-288972" y="2154342"/>
            <a:ext cx="2990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/>
              <a:t>ＣＳＶ形式ファイル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624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j-ea"/>
              </a:rPr>
              <a:t>2.</a:t>
            </a:r>
            <a:r>
              <a:rPr lang="ja-JP" altLang="en-US" dirty="0">
                <a:latin typeface="+mj-ea"/>
              </a:rPr>
              <a:t>プロジェクトマネジメント計画の概要</a:t>
            </a:r>
            <a:br>
              <a:rPr lang="ja-JP" altLang="en-US" dirty="0">
                <a:latin typeface="+mj-ea"/>
              </a:rPr>
            </a:br>
            <a:endParaRPr kumimoji="1" lang="ja-JP" altLang="en-US" dirty="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7199" y="1295491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2.1</a:t>
            </a:r>
            <a:r>
              <a:rPr lang="ja-JP" altLang="en-US" sz="2400" dirty="0">
                <a:latin typeface="+mj-ea"/>
                <a:ea typeface="+mj-ea"/>
              </a:rPr>
              <a:t>プロジェクトの目的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1403648" y="2276872"/>
            <a:ext cx="6336704" cy="130887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発注情報の受注管理の簡略化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403648" y="4005064"/>
            <a:ext cx="6336704" cy="130887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業務効率の向上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428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j-ea"/>
              </a:rPr>
              <a:t>2.</a:t>
            </a:r>
            <a:r>
              <a:rPr lang="ja-JP" altLang="en-US" dirty="0">
                <a:latin typeface="+mj-ea"/>
              </a:rPr>
              <a:t>プロジェクトマネジメント計画の概要</a:t>
            </a:r>
            <a:br>
              <a:rPr lang="ja-JP" altLang="en-US" dirty="0">
                <a:latin typeface="+mj-ea"/>
              </a:rPr>
            </a:br>
            <a:endParaRPr kumimoji="1" lang="ja-JP" altLang="en-US" dirty="0">
              <a:latin typeface="+mj-ea"/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1403648" y="2276872"/>
            <a:ext cx="6336704" cy="130887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インポート</a:t>
            </a:r>
            <a:r>
              <a:rPr lang="ja-JP" altLang="en-US" sz="2800" dirty="0">
                <a:solidFill>
                  <a:schemeClr val="tx1"/>
                </a:solidFill>
                <a:latin typeface="+mn-ea"/>
              </a:rPr>
              <a:t>機能の</a:t>
            </a:r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追加の完了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403648" y="4005064"/>
            <a:ext cx="6336704" cy="1308870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想定工数</a:t>
            </a:r>
            <a:r>
              <a:rPr lang="ja-JP" altLang="en-US" sz="2800" dirty="0">
                <a:solidFill>
                  <a:schemeClr val="tx1"/>
                </a:solidFill>
                <a:latin typeface="+mn-ea"/>
              </a:rPr>
              <a:t>３３０</a:t>
            </a:r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時間で</a:t>
            </a:r>
            <a:endParaRPr lang="en-US" altLang="ja-JP" sz="280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  <a:latin typeface="+mn-ea"/>
              </a:rPr>
              <a:t>プロジェクト完了</a:t>
            </a:r>
            <a:endParaRPr lang="ja-JP" altLang="en-US" sz="2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7199" y="1295491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+mj-ea"/>
                <a:ea typeface="+mj-ea"/>
              </a:rPr>
              <a:t>2.2</a:t>
            </a:r>
            <a:r>
              <a:rPr lang="ja-JP" altLang="en-US" sz="2400" dirty="0" smtClean="0">
                <a:latin typeface="+mj-ea"/>
                <a:ea typeface="+mj-ea"/>
              </a:rPr>
              <a:t>プロジェクトの目標</a:t>
            </a:r>
            <a:endParaRPr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43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j-ea"/>
              </a:rPr>
              <a:t>2.</a:t>
            </a:r>
            <a:r>
              <a:rPr lang="ja-JP" altLang="en-US" dirty="0">
                <a:latin typeface="+mj-ea"/>
              </a:rPr>
              <a:t>プロジェクトマネジメント計画の概要</a:t>
            </a:r>
            <a:br>
              <a:rPr lang="ja-JP" altLang="en-US" dirty="0">
                <a:latin typeface="+mj-ea"/>
              </a:rPr>
            </a:br>
            <a:endParaRPr kumimoji="1" lang="ja-JP" altLang="en-US" dirty="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3442" y="1309936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2.3</a:t>
            </a:r>
            <a:r>
              <a:rPr lang="ja-JP" altLang="en-US" sz="2400" dirty="0">
                <a:latin typeface="+mj-ea"/>
                <a:ea typeface="+mj-ea"/>
              </a:rPr>
              <a:t>体制表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9" y="1844824"/>
            <a:ext cx="8901887" cy="459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95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>
                <a:latin typeface="+mj-ea"/>
              </a:rPr>
              <a:t>2.</a:t>
            </a:r>
            <a:r>
              <a:rPr lang="ja-JP" altLang="en-US" dirty="0">
                <a:latin typeface="+mj-ea"/>
              </a:rPr>
              <a:t>プロジェクトマネジメント計画の概要</a:t>
            </a:r>
            <a:br>
              <a:rPr lang="ja-JP" altLang="en-US" dirty="0">
                <a:latin typeface="+mj-ea"/>
              </a:rPr>
            </a:br>
            <a:endParaRPr kumimoji="1" lang="ja-JP" altLang="en-US" dirty="0">
              <a:latin typeface="+mj-ea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76916" y="1293659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2.4</a:t>
            </a:r>
            <a:r>
              <a:rPr lang="ja-JP" altLang="en-US" sz="2400" dirty="0">
                <a:latin typeface="+mj-ea"/>
                <a:ea typeface="+mj-ea"/>
              </a:rPr>
              <a:t>ガントチャート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51059"/>
            <a:ext cx="7380312" cy="49183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19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543</TotalTime>
  <Words>172</Words>
  <Application>Microsoft Office PowerPoint</Application>
  <PresentationFormat>画面に合わせる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トラベル</vt:lpstr>
      <vt:lpstr>中間報告</vt:lpstr>
      <vt:lpstr>目次</vt:lpstr>
      <vt:lpstr>1.開発システムの概要 </vt:lpstr>
      <vt:lpstr>1.開発システムの概要 </vt:lpstr>
      <vt:lpstr>1.開発システムの概要 </vt:lpstr>
      <vt:lpstr>2.プロジェクトマネジメント計画の概要 </vt:lpstr>
      <vt:lpstr>2.プロジェクトマネジメント計画の概要 </vt:lpstr>
      <vt:lpstr>2.プロジェクトマネジメント計画の概要 </vt:lpstr>
      <vt:lpstr>2.プロジェクトマネジメント計画の概要 </vt:lpstr>
      <vt:lpstr>2.プロジェクトマネジメント計画の概要 </vt:lpstr>
      <vt:lpstr>2.プロジェクトマネジメント計画の概要 </vt:lpstr>
      <vt:lpstr>ご清聴ありがとうございました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中間報告</dc:title>
  <dc:creator>maruyama</dc:creator>
  <cp:lastModifiedBy>suzuki</cp:lastModifiedBy>
  <cp:revision>19</cp:revision>
  <cp:lastPrinted>2013-05-30T10:33:12Z</cp:lastPrinted>
  <dcterms:created xsi:type="dcterms:W3CDTF">2013-05-29T17:08:39Z</dcterms:created>
  <dcterms:modified xsi:type="dcterms:W3CDTF">2013-05-30T10:34:28Z</dcterms:modified>
</cp:coreProperties>
</file>