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-2358" y="-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5155893"/>
            <a:ext cx="6858000" cy="3988107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6858000" cy="515589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536415"/>
            <a:ext cx="6858000" cy="30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2133600"/>
            <a:ext cx="6858000" cy="68072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5346" y="6736727"/>
            <a:ext cx="4227758" cy="117615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186" y="4176388"/>
            <a:ext cx="5381513" cy="2390889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8750" y="975359"/>
            <a:ext cx="4800600" cy="463296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9" y="502023"/>
            <a:ext cx="1543050" cy="6984452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93085" y="975360"/>
            <a:ext cx="3621965" cy="652630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857250" y="975360"/>
            <a:ext cx="4800600" cy="46329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55893"/>
            <a:ext cx="6858000" cy="3988107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6858000" cy="515589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536415"/>
            <a:ext cx="6858000" cy="30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2133600"/>
            <a:ext cx="6858000" cy="68072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896" y="2896864"/>
            <a:ext cx="4475000" cy="3231128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828" y="6143348"/>
            <a:ext cx="4477871" cy="1113947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57249" y="975359"/>
            <a:ext cx="2510028" cy="46329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3483864" y="975360"/>
            <a:ext cx="2510028" cy="46329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975360"/>
            <a:ext cx="2510028" cy="853016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335" y="1867103"/>
            <a:ext cx="2510028" cy="3657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5477" y="975360"/>
            <a:ext cx="2510028" cy="853016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1865376"/>
            <a:ext cx="2510028" cy="3657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322" y="2946401"/>
            <a:ext cx="2727064" cy="1677991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5137" y="975360"/>
            <a:ext cx="3012814" cy="6526307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824" y="4663736"/>
            <a:ext cx="2541495" cy="28526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55893"/>
            <a:ext cx="6858000" cy="3988107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858000" cy="515589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536415"/>
            <a:ext cx="6858000" cy="30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2133600"/>
            <a:ext cx="6858000" cy="68072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56381" y="1524000"/>
            <a:ext cx="3086100" cy="4170408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415" y="1347315"/>
            <a:ext cx="2770586" cy="2884027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51" y="5952561"/>
            <a:ext cx="4787654" cy="1524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807200"/>
            <a:ext cx="6858000" cy="23368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6858000" cy="68072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5024405"/>
            <a:ext cx="6858000" cy="30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2133600"/>
            <a:ext cx="6858000" cy="68072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4967" y="5829557"/>
            <a:ext cx="4884383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976347"/>
            <a:ext cx="4800600" cy="4632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29150" y="8229601"/>
            <a:ext cx="18859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ADE0E56-B02A-4EE7-B89E-44845DFFCF82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" y="8229601"/>
            <a:ext cx="251460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57500" y="8229601"/>
            <a:ext cx="1371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kumimoji="1"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上リボン 4"/>
          <p:cNvSpPr/>
          <p:nvPr/>
        </p:nvSpPr>
        <p:spPr>
          <a:xfrm>
            <a:off x="72008" y="179512"/>
            <a:ext cx="6597352" cy="936104"/>
          </a:xfrm>
          <a:prstGeom prst="ribbon2">
            <a:avLst>
              <a:gd name="adj1" fmla="val 15504"/>
              <a:gd name="adj2" fmla="val 7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sz="2000" b="1" dirty="0">
                <a:solidFill>
                  <a:prstClr val="black"/>
                </a:solidFill>
                <a:latin typeface="自由の翼フォント" panose="02000600000000000000" pitchFamily="2" charset="-128"/>
                <a:ea typeface="自由の翼フォント" panose="02000600000000000000" pitchFamily="2" charset="-128"/>
              </a:rPr>
              <a:t>大容量のデータ</a:t>
            </a:r>
            <a:r>
              <a:rPr lang="ja-JP" altLang="en-US" sz="2000" b="1" dirty="0" smtClean="0">
                <a:solidFill>
                  <a:prstClr val="black"/>
                </a:solidFill>
                <a:latin typeface="自由の翼フォント" panose="02000600000000000000" pitchFamily="2" charset="-128"/>
                <a:ea typeface="自由の翼フォント" panose="02000600000000000000" pitchFamily="2" charset="-128"/>
              </a:rPr>
              <a:t>を</a:t>
            </a:r>
            <a:endParaRPr lang="en-US" altLang="ja-JP" sz="2000" b="1" dirty="0" smtClean="0">
              <a:solidFill>
                <a:prstClr val="black"/>
              </a:solidFill>
              <a:latin typeface="自由の翼フォント" panose="02000600000000000000" pitchFamily="2" charset="-128"/>
              <a:ea typeface="自由の翼フォント" panose="02000600000000000000" pitchFamily="2" charset="-128"/>
            </a:endParaRPr>
          </a:p>
          <a:p>
            <a:pPr lvl="0" algn="ctr"/>
            <a:r>
              <a:rPr lang="ja-JP" altLang="en-US" sz="2000" b="1" dirty="0" smtClean="0">
                <a:solidFill>
                  <a:prstClr val="black"/>
                </a:solidFill>
                <a:latin typeface="自由の翼フォント" panose="02000600000000000000" pitchFamily="2" charset="-128"/>
                <a:ea typeface="自由の翼フォント" panose="02000600000000000000" pitchFamily="2" charset="-128"/>
              </a:rPr>
              <a:t>収集</a:t>
            </a:r>
            <a:r>
              <a:rPr lang="ja-JP" altLang="en-US" sz="2000" b="1" dirty="0">
                <a:solidFill>
                  <a:prstClr val="black"/>
                </a:solidFill>
                <a:latin typeface="自由の翼フォント" panose="02000600000000000000" pitchFamily="2" charset="-128"/>
                <a:ea typeface="自由の翼フォント" panose="02000600000000000000" pitchFamily="2" charset="-128"/>
              </a:rPr>
              <a:t>・分析する方法の調査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2044844" y="1115616"/>
            <a:ext cx="2880320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プロジェクトマネジメントコース</a:t>
            </a:r>
            <a:endParaRPr kumimoji="1"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1142046</a:t>
            </a:r>
            <a:r>
              <a:rPr lang="ja-JP" altLang="en-US" sz="1200" dirty="0" smtClean="0">
                <a:solidFill>
                  <a:schemeClr val="tx1"/>
                </a:solidFill>
              </a:rPr>
              <a:t>　小池由也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ホームベース 8"/>
          <p:cNvSpPr/>
          <p:nvPr/>
        </p:nvSpPr>
        <p:spPr>
          <a:xfrm>
            <a:off x="72008" y="1547664"/>
            <a:ext cx="980728" cy="504056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背景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下矢印 9"/>
          <p:cNvSpPr/>
          <p:nvPr/>
        </p:nvSpPr>
        <p:spPr>
          <a:xfrm>
            <a:off x="3140968" y="2555776"/>
            <a:ext cx="864096" cy="43204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772816" y="1907704"/>
            <a:ext cx="144016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ネット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普及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917052" y="1907704"/>
            <a:ext cx="144016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処理速度の向上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1852826" y="3059832"/>
            <a:ext cx="3504386" cy="10081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大量のデータ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収集</a:t>
            </a:r>
            <a:r>
              <a:rPr kumimoji="1" lang="ja-JP" altLang="en-US" dirty="0" smtClean="0">
                <a:solidFill>
                  <a:schemeClr val="tx1"/>
                </a:solidFill>
              </a:rPr>
              <a:t>・分析が可能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ホームベース 16"/>
          <p:cNvSpPr/>
          <p:nvPr/>
        </p:nvSpPr>
        <p:spPr>
          <a:xfrm>
            <a:off x="72008" y="4067944"/>
            <a:ext cx="980728" cy="504056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目的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88640" y="4745326"/>
            <a:ext cx="269798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オープンソース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データ</a:t>
            </a:r>
            <a:r>
              <a:rPr kumimoji="1" lang="ja-JP" altLang="en-US" dirty="0" smtClean="0">
                <a:solidFill>
                  <a:schemeClr val="tx1"/>
                </a:solidFill>
              </a:rPr>
              <a:t>を収集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4055010" y="4744481"/>
            <a:ext cx="269798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集めたデータを分析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右矢印 20"/>
          <p:cNvSpPr/>
          <p:nvPr/>
        </p:nvSpPr>
        <p:spPr>
          <a:xfrm>
            <a:off x="3212976" y="4860032"/>
            <a:ext cx="648072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88640" y="5888124"/>
            <a:ext cx="269798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人気の</a:t>
            </a:r>
            <a:r>
              <a:rPr kumimoji="1" lang="ja-JP" altLang="en-US" dirty="0" smtClean="0">
                <a:solidFill>
                  <a:schemeClr val="tx1"/>
                </a:solidFill>
              </a:rPr>
              <a:t>プログラミング言語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の調査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右矢印 23"/>
          <p:cNvSpPr/>
          <p:nvPr/>
        </p:nvSpPr>
        <p:spPr>
          <a:xfrm rot="8460112">
            <a:off x="3028663" y="5563768"/>
            <a:ext cx="1016696" cy="2886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ホームベース 24"/>
          <p:cNvSpPr/>
          <p:nvPr/>
        </p:nvSpPr>
        <p:spPr>
          <a:xfrm>
            <a:off x="72008" y="6736432"/>
            <a:ext cx="1180748" cy="504056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PM</a:t>
            </a:r>
            <a:r>
              <a:rPr kumimoji="1" lang="ja-JP" altLang="en-US" dirty="0" smtClean="0">
                <a:solidFill>
                  <a:schemeClr val="tx1"/>
                </a:solidFill>
              </a:rPr>
              <a:t>との関連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1252756" y="7524328"/>
            <a:ext cx="4696524" cy="11521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オープンソースのプロジェクト</a:t>
            </a:r>
            <a:r>
              <a:rPr kumimoji="1" lang="ja-JP" altLang="en-US" dirty="0" smtClean="0">
                <a:solidFill>
                  <a:schemeClr val="tx1"/>
                </a:solidFill>
              </a:rPr>
              <a:t>で使われて</a:t>
            </a:r>
            <a:r>
              <a:rPr kumimoji="1" lang="ja-JP" altLang="en-US" dirty="0" smtClean="0">
                <a:solidFill>
                  <a:schemeClr val="tx1"/>
                </a:solidFill>
              </a:rPr>
              <a:t>いるプログラミング言語</a:t>
            </a:r>
            <a:r>
              <a:rPr kumimoji="1" lang="ja-JP" altLang="en-US" dirty="0" smtClean="0">
                <a:solidFill>
                  <a:schemeClr val="tx1"/>
                </a:solidFill>
              </a:rPr>
              <a:t>を調査</a:t>
            </a:r>
            <a:r>
              <a:rPr kumimoji="1" lang="ja-JP" altLang="en-US" dirty="0" smtClean="0">
                <a:solidFill>
                  <a:schemeClr val="tx1"/>
                </a:solidFill>
              </a:rPr>
              <a:t>する研究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1138686" y="1799692"/>
            <a:ext cx="5719314" cy="0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1124744" y="4325854"/>
            <a:ext cx="5733256" cy="0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1365984" y="6980076"/>
            <a:ext cx="5492016" cy="0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16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72008" y="395536"/>
            <a:ext cx="1340768" cy="504056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研究方法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1700808" y="971600"/>
            <a:ext cx="4608512" cy="1260140"/>
            <a:chOff x="1700808" y="467544"/>
            <a:chExt cx="4608512" cy="1260140"/>
          </a:xfrm>
        </p:grpSpPr>
        <p:sp>
          <p:nvSpPr>
            <p:cNvPr id="3" name="角丸四角形 2"/>
            <p:cNvSpPr/>
            <p:nvPr/>
          </p:nvSpPr>
          <p:spPr>
            <a:xfrm>
              <a:off x="1700808" y="467544"/>
              <a:ext cx="4608512" cy="3960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750" dirty="0" smtClean="0">
                  <a:solidFill>
                    <a:schemeClr val="tx1"/>
                  </a:solidFill>
                </a:rPr>
                <a:t>1.</a:t>
              </a:r>
              <a:r>
                <a:rPr kumimoji="1" lang="ja-JP" altLang="en-US" sz="1750" dirty="0" smtClean="0">
                  <a:solidFill>
                    <a:schemeClr val="tx1"/>
                  </a:solidFill>
                </a:rPr>
                <a:t>ビッグデータの</a:t>
              </a:r>
              <a:r>
                <a:rPr kumimoji="1" lang="ja-JP" altLang="en-US" sz="1750" dirty="0" smtClean="0">
                  <a:solidFill>
                    <a:schemeClr val="tx1"/>
                  </a:solidFill>
                </a:rPr>
                <a:t>利点</a:t>
              </a:r>
              <a:r>
                <a:rPr kumimoji="1" lang="en-US" altLang="ja-JP" sz="1750" dirty="0" smtClean="0">
                  <a:solidFill>
                    <a:schemeClr val="tx1"/>
                  </a:solidFill>
                </a:rPr>
                <a:t>,</a:t>
              </a:r>
              <a:r>
                <a:rPr kumimoji="1" lang="ja-JP" altLang="en-US" sz="1750" dirty="0" smtClean="0">
                  <a:solidFill>
                    <a:schemeClr val="tx1"/>
                  </a:solidFill>
                </a:rPr>
                <a:t>欠点</a:t>
              </a:r>
              <a:r>
                <a:rPr kumimoji="1" lang="en-US" altLang="ja-JP" sz="1750" dirty="0" smtClean="0">
                  <a:solidFill>
                    <a:schemeClr val="tx1"/>
                  </a:solidFill>
                </a:rPr>
                <a:t>,</a:t>
              </a:r>
              <a:r>
                <a:rPr kumimoji="1" lang="ja-JP" altLang="en-US" sz="1750" dirty="0" smtClean="0">
                  <a:solidFill>
                    <a:schemeClr val="tx1"/>
                  </a:solidFill>
                </a:rPr>
                <a:t>事例</a:t>
              </a:r>
              <a:r>
                <a:rPr kumimoji="1" lang="ja-JP" altLang="en-US" sz="1750" dirty="0" smtClean="0">
                  <a:solidFill>
                    <a:schemeClr val="tx1"/>
                  </a:solidFill>
                </a:rPr>
                <a:t>を調査する</a:t>
              </a:r>
              <a:endParaRPr kumimoji="1" lang="ja-JP" altLang="en-US" sz="1750" dirty="0">
                <a:solidFill>
                  <a:schemeClr val="tx1"/>
                </a:solidFill>
              </a:endParaRPr>
            </a:p>
          </p:txBody>
        </p:sp>
        <p:sp>
          <p:nvSpPr>
            <p:cNvPr id="4" name="角丸四角形 3"/>
            <p:cNvSpPr/>
            <p:nvPr/>
          </p:nvSpPr>
          <p:spPr>
            <a:xfrm>
              <a:off x="1700808" y="899592"/>
              <a:ext cx="4608512" cy="3960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750" dirty="0" smtClean="0">
                  <a:solidFill>
                    <a:schemeClr val="tx1"/>
                  </a:solidFill>
                </a:rPr>
                <a:t>2</a:t>
              </a:r>
              <a:r>
                <a:rPr kumimoji="1" lang="en-US" altLang="ja-JP" sz="1750" dirty="0" smtClean="0">
                  <a:solidFill>
                    <a:schemeClr val="tx1"/>
                  </a:solidFill>
                </a:rPr>
                <a:t>.</a:t>
              </a:r>
              <a:r>
                <a:rPr kumimoji="1" lang="ja-JP" altLang="en-US" sz="1750" dirty="0" smtClean="0">
                  <a:solidFill>
                    <a:schemeClr val="tx1"/>
                  </a:solidFill>
                </a:rPr>
                <a:t>データの収集，分析ツールを調査する</a:t>
              </a:r>
              <a:endParaRPr kumimoji="1" lang="ja-JP" altLang="en-US" sz="1750" dirty="0">
                <a:solidFill>
                  <a:schemeClr val="tx1"/>
                </a:solidFill>
              </a:endParaRPr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1700808" y="1331640"/>
              <a:ext cx="4608512" cy="3960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750" dirty="0" smtClean="0">
                  <a:solidFill>
                    <a:schemeClr val="tx1"/>
                  </a:solidFill>
                </a:rPr>
                <a:t>3.</a:t>
              </a:r>
              <a:r>
                <a:rPr kumimoji="1" lang="ja-JP" altLang="en-US" sz="1750" dirty="0" smtClean="0">
                  <a:solidFill>
                    <a:schemeClr val="tx1"/>
                  </a:solidFill>
                </a:rPr>
                <a:t>使われてるプログラミング言語の調査</a:t>
              </a:r>
              <a:endParaRPr kumimoji="1" lang="ja-JP" altLang="en-US" sz="17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72008" y="2555776"/>
            <a:ext cx="6619056" cy="3456384"/>
            <a:chOff x="72008" y="1835696"/>
            <a:chExt cx="6619056" cy="3456384"/>
          </a:xfrm>
        </p:grpSpPr>
        <p:sp>
          <p:nvSpPr>
            <p:cNvPr id="6" name="ホームベース 5"/>
            <p:cNvSpPr/>
            <p:nvPr/>
          </p:nvSpPr>
          <p:spPr>
            <a:xfrm>
              <a:off x="72008" y="1835696"/>
              <a:ext cx="1340768" cy="504056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進捗状況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742391" y="2645498"/>
              <a:ext cx="2169985" cy="4320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ビッグデータとは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4026768" y="2645498"/>
              <a:ext cx="1944216" cy="4320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使用</a:t>
              </a:r>
              <a:r>
                <a:rPr kumimoji="1" lang="ja-JP" altLang="en-US" dirty="0" smtClean="0">
                  <a:solidFill>
                    <a:schemeClr val="tx1"/>
                  </a:solidFill>
                </a:rPr>
                <a:t>ツール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ホームベース 8"/>
            <p:cNvSpPr/>
            <p:nvPr/>
          </p:nvSpPr>
          <p:spPr>
            <a:xfrm>
              <a:off x="3401279" y="3714665"/>
              <a:ext cx="1569876" cy="576064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GitHub Archive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5229200" y="3714665"/>
              <a:ext cx="1440160" cy="5760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データの収集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ホームベース 14"/>
            <p:cNvSpPr/>
            <p:nvPr/>
          </p:nvSpPr>
          <p:spPr>
            <a:xfrm>
              <a:off x="3401279" y="4716016"/>
              <a:ext cx="1569876" cy="576064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Google </a:t>
              </a:r>
              <a:r>
                <a:rPr kumimoji="1" lang="en-US" altLang="ja-JP" dirty="0" err="1" smtClean="0">
                  <a:solidFill>
                    <a:schemeClr val="tx1"/>
                  </a:solidFill>
                </a:rPr>
                <a:t>BigQuery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5250904" y="4716016"/>
              <a:ext cx="1440160" cy="5760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データの分析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623" y="3444315"/>
              <a:ext cx="2395754" cy="1847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" name="ホームベース 19"/>
          <p:cNvSpPr/>
          <p:nvPr/>
        </p:nvSpPr>
        <p:spPr>
          <a:xfrm>
            <a:off x="72008" y="6300192"/>
            <a:ext cx="1340768" cy="504056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計画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100957"/>
              </p:ext>
            </p:extLst>
          </p:nvPr>
        </p:nvGraphicFramePr>
        <p:xfrm>
          <a:off x="1434480" y="6804248"/>
          <a:ext cx="5220072" cy="183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  <a:gridCol w="1547664"/>
              </a:tblGrid>
              <a:tr h="306034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日程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データの収集・解析ツールの試運転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2014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月～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データの収集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2014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月～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データの解析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2014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月～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解析結果の有用性調査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2014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月～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2778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卒業論文で執筆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2014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月～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直線コネクタ 21"/>
          <p:cNvCxnSpPr/>
          <p:nvPr/>
        </p:nvCxnSpPr>
        <p:spPr>
          <a:xfrm>
            <a:off x="1465376" y="6552220"/>
            <a:ext cx="5289309" cy="0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1465376" y="2807804"/>
            <a:ext cx="5289309" cy="0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54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スリップストリーム">
  <a:themeElements>
    <a:clrScheme name="スリップストリーム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スリップストリーム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スリップストリーム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123</TotalTime>
  <Words>162</Words>
  <Application>Microsoft Office PowerPoint</Application>
  <PresentationFormat>画面に合わせる (4:3)</PresentationFormat>
  <Paragraphs>41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スリップストリーム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koike</dc:creator>
  <cp:lastModifiedBy>Shimizu</cp:lastModifiedBy>
  <cp:revision>13</cp:revision>
  <dcterms:created xsi:type="dcterms:W3CDTF">2013-12-09T07:09:55Z</dcterms:created>
  <dcterms:modified xsi:type="dcterms:W3CDTF">2013-12-10T05:55:42Z</dcterms:modified>
</cp:coreProperties>
</file>