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444"/>
    <a:srgbClr val="FFA153"/>
    <a:srgbClr val="FFD1AB"/>
    <a:srgbClr val="FFB679"/>
    <a:srgbClr val="FF9137"/>
    <a:srgbClr val="00D05E"/>
    <a:srgbClr val="21FF85"/>
    <a:srgbClr val="005C2A"/>
    <a:srgbClr val="B3FFD5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064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1323423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chemeClr val="bg1"/>
                </a:solidFill>
              </a:rPr>
              <a:t>クライドソーシングのプロジェクトへ</a:t>
            </a:r>
            <a:r>
              <a:rPr lang="ja-JP" altLang="en-US" sz="8000" b="1" dirty="0" smtClean="0">
                <a:solidFill>
                  <a:schemeClr val="bg1"/>
                </a:solidFill>
              </a:rPr>
              <a:t>の</a:t>
            </a:r>
            <a:r>
              <a:rPr lang="ja-JP" altLang="en-US" sz="8000" b="1" dirty="0">
                <a:solidFill>
                  <a:schemeClr val="bg1"/>
                </a:solidFill>
              </a:rPr>
              <a:t>活用</a:t>
            </a:r>
            <a:r>
              <a:rPr lang="ja-JP" altLang="en-US" sz="8000" b="1" dirty="0" smtClean="0">
                <a:solidFill>
                  <a:schemeClr val="bg1"/>
                </a:solidFill>
              </a:rPr>
              <a:t>研究</a:t>
            </a:r>
            <a:endParaRPr lang="ja-JP" altLang="en-US" sz="8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2867" y="2967889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0" name="円/楕円 9"/>
          <p:cNvSpPr/>
          <p:nvPr/>
        </p:nvSpPr>
        <p:spPr>
          <a:xfrm>
            <a:off x="-1475952" y="8251226"/>
            <a:ext cx="24266696" cy="4675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00311" y="6534176"/>
            <a:ext cx="7344817" cy="1107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00312" y="4447577"/>
            <a:ext cx="8653122" cy="1115346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5" rIns="91414" bIns="45705" spcCol="0"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3955137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747343" y="8048789"/>
            <a:ext cx="10692275" cy="4650541"/>
            <a:chOff x="612279" y="9332554"/>
            <a:chExt cx="10692275" cy="465054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雲形吹き出し 11"/>
            <p:cNvSpPr/>
            <p:nvPr/>
          </p:nvSpPr>
          <p:spPr>
            <a:xfrm>
              <a:off x="612279" y="9650007"/>
              <a:ext cx="10692275" cy="4333088"/>
            </a:xfrm>
            <a:prstGeom prst="cloudCallout">
              <a:avLst>
                <a:gd name="adj1" fmla="val 41690"/>
                <a:gd name="adj2" fmla="val 3272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不特定</a:t>
              </a:r>
              <a:r>
                <a:rPr lang="ja-JP" altLang="en-US" dirty="0" smtClean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多数の受注者</a:t>
              </a:r>
              <a:endParaRPr kumimoji="1"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11" y="12588832"/>
              <a:ext cx="1014405" cy="10144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94" y="9332554"/>
              <a:ext cx="859818" cy="8598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576" y="9667379"/>
              <a:ext cx="859818" cy="8598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45" y="11361654"/>
              <a:ext cx="764590" cy="7645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067" y="12901548"/>
              <a:ext cx="1014405" cy="10144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734" y="12126244"/>
              <a:ext cx="1014405" cy="10144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72" y="9385297"/>
              <a:ext cx="1014405" cy="10144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169" y="10802146"/>
              <a:ext cx="1014405" cy="10144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15504695" y="7733581"/>
            <a:ext cx="4789891" cy="5397763"/>
            <a:chOff x="15399532" y="8834098"/>
            <a:chExt cx="4789891" cy="5397763"/>
          </a:xfrm>
        </p:grpSpPr>
        <p:sp>
          <p:nvSpPr>
            <p:cNvPr id="35" name="正方形/長方形 34"/>
            <p:cNvSpPr/>
            <p:nvPr/>
          </p:nvSpPr>
          <p:spPr>
            <a:xfrm>
              <a:off x="15399532" y="8834098"/>
              <a:ext cx="4789891" cy="53977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5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5" t="17993" r="6691" b="15096"/>
            <a:stretch/>
          </p:blipFill>
          <p:spPr bwMode="auto">
            <a:xfrm>
              <a:off x="15590117" y="10282910"/>
              <a:ext cx="4408720" cy="394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16670063" y="9381284"/>
              <a:ext cx="2592289" cy="984855"/>
            </a:xfrm>
            <a:prstGeom prst="rect">
              <a:avLst/>
            </a:prstGeom>
            <a:noFill/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依頼者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cxnSp>
        <p:nvCxnSpPr>
          <p:cNvPr id="30" name="直線矢印コネクタ 29"/>
          <p:cNvCxnSpPr/>
          <p:nvPr/>
        </p:nvCxnSpPr>
        <p:spPr>
          <a:xfrm flipH="1">
            <a:off x="10164079" y="10917369"/>
            <a:ext cx="5616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2238010" y="9265622"/>
            <a:ext cx="1663308" cy="984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業務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205" y="24008884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2280" y="26517628"/>
            <a:ext cx="19154127" cy="2123628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クラウドソーシングのサイトからデータを集め</a:t>
            </a:r>
            <a:r>
              <a:rPr kumimoji="1"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データマイニングを行い，ＰＭに活用できるか検討する．</a:t>
            </a:r>
            <a:endParaRPr kumimoji="1" lang="ja-JP" altLang="en-US" sz="6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86036"/>
              </p:ext>
            </p:extLst>
          </p:nvPr>
        </p:nvGraphicFramePr>
        <p:xfrm>
          <a:off x="4781047" y="14802273"/>
          <a:ext cx="11824706" cy="52587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550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プラットフォーム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87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科学的問題の解決，商品のデザイン，写真などの投稿等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 Stock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Thredless.com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Lancers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94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Elance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Lancers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2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10</a:t>
                      </a:r>
                      <a:r>
                        <a:rPr lang="ja-JP" sz="2800" kern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Amazon Mechanical Turk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Lancers</a:t>
                      </a:r>
                      <a:endParaRPr lang="ja-JP" sz="2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378808" y="13662506"/>
            <a:ext cx="12579288" cy="651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11884" y="13656240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83802" y="20679374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調達として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このクラウドソーシングが活かせるのではないか？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7533" y="6427917"/>
            <a:ext cx="9289033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70956" y="17039536"/>
            <a:ext cx="19874208" cy="6480718"/>
            <a:chOff x="373020" y="6244682"/>
            <a:chExt cx="19874208" cy="6480718"/>
          </a:xfrm>
        </p:grpSpPr>
        <p:sp>
          <p:nvSpPr>
            <p:cNvPr id="14" name="正方形/長方形 13"/>
            <p:cNvSpPr/>
            <p:nvPr/>
          </p:nvSpPr>
          <p:spPr>
            <a:xfrm>
              <a:off x="373020" y="6244682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8343412" cy="5808207"/>
              <a:chOff x="813634" y="6594114"/>
              <a:chExt cx="18343411" cy="5808205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8941154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3" y="6594114"/>
                <a:ext cx="7552854" cy="9848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grpSp>
            <p:nvGrpSpPr>
              <p:cNvPr id="7" name="グループ化 6"/>
              <p:cNvGrpSpPr/>
              <p:nvPr/>
            </p:nvGrpSpPr>
            <p:grpSpPr>
              <a:xfrm>
                <a:off x="1452424" y="8178251"/>
                <a:ext cx="7833218" cy="3970317"/>
                <a:chOff x="9757296" y="26036909"/>
                <a:chExt cx="7833218" cy="3970317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9757296" y="26036909"/>
                  <a:ext cx="4392489" cy="39703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3600" dirty="0"/>
                    <a:t>・カテゴリ１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・カテゴリ２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・閲覧された回数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・お気に入りの登録数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・提案の人数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・提案の件数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・依頼方法</a:t>
                  </a:r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206140" y="26036909"/>
                  <a:ext cx="3384374" cy="2092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600" dirty="0"/>
                    <a:t>・募集期間（日）</a:t>
                  </a:r>
                  <a:endParaRPr lang="en-US" altLang="ja-JP" sz="3600" dirty="0"/>
                </a:p>
                <a:p>
                  <a:r>
                    <a:rPr lang="ja-JP" altLang="en-US" sz="3600" dirty="0"/>
                    <a:t>・依頼金額</a:t>
                  </a:r>
                </a:p>
                <a:p>
                  <a:endParaRPr kumimoji="1" lang="ja-JP" altLang="en-US" dirty="0"/>
                </a:p>
              </p:txBody>
            </p:sp>
          </p:grpSp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9482" y="6747496"/>
                <a:ext cx="5777563" cy="5654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1" name="右矢印 10"/>
              <p:cNvSpPr/>
              <p:nvPr/>
            </p:nvSpPr>
            <p:spPr>
              <a:xfrm>
                <a:off x="9983047" y="9046996"/>
                <a:ext cx="3026476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310986" y="6614711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④</a:t>
              </a: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56674" y="23780947"/>
            <a:ext cx="16297043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A plan for the future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4823" y="8961229"/>
            <a:ext cx="20643592" cy="51706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①クラウドソーシングについての調査をする</a:t>
            </a:r>
          </a:p>
          <a:p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②クラウドソーシングの利用されているツールを調査する</a:t>
            </a:r>
          </a:p>
          <a:p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en-US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の中から有効な過去の発注データを集める</a:t>
            </a:r>
          </a:p>
          <a:p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④集めたデータからデータマイニングを行う</a:t>
            </a:r>
          </a:p>
          <a:p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⑤データマイニングを行った結果が有効か検討を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42030"/>
              </p:ext>
            </p:extLst>
          </p:nvPr>
        </p:nvGraphicFramePr>
        <p:xfrm>
          <a:off x="396263" y="26380051"/>
          <a:ext cx="19480712" cy="3017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40356"/>
                <a:gridCol w="9740356"/>
              </a:tblGrid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日程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研究内容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12/16~12/20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⑤</a:t>
                      </a:r>
                      <a:r>
                        <a:rPr lang="ja-JP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データマイニング</a:t>
                      </a: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を行った結果が有効か検討する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572578" y="14419907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674" y="522363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674" y="3140981"/>
            <a:ext cx="20293414" cy="3139291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ヒト・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モノ・情報はプロジェクトを行っていくうえでとても大切であるが，これら調達する時にクラウドソーシングを使うと効率よく行うことができる．</a:t>
            </a:r>
            <a:endParaRPr kumimoji="1" lang="ja-JP" altLang="en-US" sz="6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305</Words>
  <Application>Microsoft Office PowerPoint</Application>
  <PresentationFormat>ユーザー設定</PresentationFormat>
  <Paragraphs>61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yudai</cp:lastModifiedBy>
  <cp:revision>82</cp:revision>
  <dcterms:created xsi:type="dcterms:W3CDTF">2012-09-17T17:26:59Z</dcterms:created>
  <dcterms:modified xsi:type="dcterms:W3CDTF">2013-12-09T16:03:37Z</dcterms:modified>
</cp:coreProperties>
</file>