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</p:sldIdLst>
  <p:sldSz cx="21386800" cy="30279975"/>
  <p:notesSz cx="6858000" cy="9144000"/>
  <p:defaultTextStyle>
    <a:defPPr>
      <a:defRPr lang="ja-JP"/>
    </a:defPPr>
    <a:lvl1pPr marL="0" algn="l" defTabSz="295168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5842" algn="l" defTabSz="295168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1687" algn="l" defTabSz="295168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7536" algn="l" defTabSz="295168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3378" algn="l" defTabSz="295168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79220" algn="l" defTabSz="295168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5071" algn="l" defTabSz="295168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0913" algn="l" defTabSz="295168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6755" algn="l" defTabSz="295168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193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" d="100"/>
          <a:sy n="40" d="100"/>
        </p:scale>
        <p:origin x="-2130" y="2544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0"/>
            <a:ext cx="1759955" cy="30279975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4445" y="5596298"/>
            <a:ext cx="16924156" cy="22665016"/>
          </a:xfrm>
        </p:spPr>
        <p:txBody>
          <a:bodyPr/>
          <a:lstStyle>
            <a:lvl1pPr>
              <a:defRPr sz="371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4443" y="890573"/>
            <a:ext cx="14476747" cy="4192611"/>
          </a:xfrm>
        </p:spPr>
        <p:txBody>
          <a:bodyPr>
            <a:normAutofit/>
          </a:bodyPr>
          <a:lstStyle>
            <a:lvl1pPr marL="0" indent="0" algn="r">
              <a:buNone/>
              <a:defRPr sz="77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063042" y="1043840"/>
            <a:ext cx="1836732" cy="1612128"/>
          </a:xfrm>
        </p:spPr>
        <p:txBody>
          <a:bodyPr/>
          <a:lstStyle>
            <a:lvl1pPr>
              <a:defRPr sz="4500"/>
            </a:lvl1pPr>
          </a:lstStyle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17465886" y="925221"/>
            <a:ext cx="1537179" cy="1906517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05430" y="1212605"/>
            <a:ext cx="4812030" cy="2583610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340" y="1212605"/>
            <a:ext cx="14079643" cy="2583610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573" y="23214647"/>
            <a:ext cx="16931217" cy="5046663"/>
          </a:xfrm>
        </p:spPr>
        <p:txBody>
          <a:bodyPr>
            <a:noAutofit/>
          </a:bodyPr>
          <a:lstStyle>
            <a:lvl1pPr algn="l">
              <a:defRPr sz="23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1573" y="3700886"/>
            <a:ext cx="17465887" cy="19513762"/>
          </a:xfrm>
        </p:spPr>
        <p:txBody>
          <a:bodyPr>
            <a:normAutofit/>
          </a:bodyPr>
          <a:lstStyle>
            <a:lvl1pPr>
              <a:defRPr sz="9000"/>
            </a:lvl1pPr>
            <a:lvl2pPr>
              <a:defRPr sz="5800">
                <a:solidFill>
                  <a:schemeClr val="tx1"/>
                </a:solidFill>
              </a:defRPr>
            </a:lvl2pPr>
            <a:lvl3pPr>
              <a:defRPr sz="5800">
                <a:solidFill>
                  <a:schemeClr val="tx1"/>
                </a:solidFill>
              </a:defRPr>
            </a:lvl3pPr>
            <a:lvl4pPr>
              <a:defRPr sz="5800">
                <a:solidFill>
                  <a:schemeClr val="tx1"/>
                </a:solidFill>
              </a:defRPr>
            </a:lvl4pPr>
            <a:lvl5pPr>
              <a:defRPr sz="5800">
                <a:solidFill>
                  <a:schemeClr val="tx1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1572" y="19798459"/>
            <a:ext cx="16931219" cy="3364442"/>
          </a:xfrm>
        </p:spPr>
        <p:txBody>
          <a:bodyPr bIns="0" anchor="b"/>
          <a:lstStyle>
            <a:lvl1pPr marL="0" indent="0">
              <a:buNone/>
              <a:defRPr sz="6500">
                <a:solidFill>
                  <a:schemeClr val="tx1"/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851573" y="23214647"/>
            <a:ext cx="16931217" cy="5046663"/>
          </a:xfrm>
        </p:spPr>
        <p:txBody>
          <a:bodyPr>
            <a:noAutofit/>
          </a:bodyPr>
          <a:lstStyle>
            <a:lvl1pPr algn="l">
              <a:defRPr sz="23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844445" y="3714344"/>
            <a:ext cx="8725814" cy="1937918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11933835" y="3714344"/>
            <a:ext cx="8725814" cy="1937918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1574" y="3714344"/>
            <a:ext cx="8732943" cy="2355109"/>
          </a:xfrm>
        </p:spPr>
        <p:txBody>
          <a:bodyPr anchor="t">
            <a:normAutofit/>
          </a:bodyPr>
          <a:lstStyle>
            <a:lvl1pPr marL="0" indent="0">
              <a:buNone/>
              <a:defRPr sz="58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940965" y="3714344"/>
            <a:ext cx="8736374" cy="2355109"/>
          </a:xfrm>
        </p:spPr>
        <p:txBody>
          <a:bodyPr anchor="t">
            <a:normAutofit/>
          </a:bodyPr>
          <a:lstStyle>
            <a:lvl1pPr marL="0" indent="0">
              <a:buNone/>
              <a:defRPr sz="58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844445" y="6096368"/>
            <a:ext cx="8725814" cy="1695678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11933835" y="6096364"/>
            <a:ext cx="8725814" cy="1695678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66751" y="1745302"/>
            <a:ext cx="7036110" cy="5130774"/>
          </a:xfrm>
        </p:spPr>
        <p:txBody>
          <a:bodyPr anchor="b"/>
          <a:lstStyle>
            <a:lvl1pPr algn="l">
              <a:defRPr sz="65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66751" y="6876077"/>
            <a:ext cx="7036110" cy="19366570"/>
          </a:xfrm>
        </p:spPr>
        <p:txBody>
          <a:bodyPr/>
          <a:lstStyle>
            <a:lvl1pPr marL="0" indent="0">
              <a:buNone/>
              <a:defRPr sz="4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2138680" y="1682221"/>
            <a:ext cx="11228070" cy="2624264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573" y="20419574"/>
            <a:ext cx="12832080" cy="1785741"/>
          </a:xfrm>
        </p:spPr>
        <p:txBody>
          <a:bodyPr bIns="0" anchor="b"/>
          <a:lstStyle>
            <a:lvl1pPr algn="l">
              <a:defRPr sz="65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630" y="1682221"/>
            <a:ext cx="13723197" cy="18020788"/>
          </a:xfrm>
        </p:spPr>
        <p:txBody>
          <a:bodyPr/>
          <a:lstStyle>
            <a:lvl1pPr marL="0" indent="0">
              <a:buNone/>
              <a:defRPr sz="10300"/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573" y="22205315"/>
            <a:ext cx="9445837" cy="6055995"/>
          </a:xfrm>
        </p:spPr>
        <p:txBody>
          <a:bodyPr/>
          <a:lstStyle>
            <a:lvl1pPr marL="0" indent="0">
              <a:buNone/>
              <a:defRPr sz="4500">
                <a:solidFill>
                  <a:schemeClr val="tx1"/>
                </a:solidFill>
              </a:defRPr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534670" cy="30279975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534670" cy="30279975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51573" y="23214647"/>
            <a:ext cx="16931217" cy="5046663"/>
          </a:xfrm>
          <a:prstGeom prst="rect">
            <a:avLst/>
          </a:prstGeom>
        </p:spPr>
        <p:txBody>
          <a:bodyPr vert="horz" lIns="295232" tIns="147616" rIns="295232" bIns="147616" rtlCol="0" anchor="b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1573" y="3700886"/>
            <a:ext cx="17465887" cy="19513762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46252" y="28934198"/>
            <a:ext cx="16752993" cy="1009333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9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17460" y="25345463"/>
            <a:ext cx="891117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9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19771653" y="25233312"/>
            <a:ext cx="568086" cy="1906517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295232" tIns="147616" rIns="295232" bIns="14761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5529849" y="21523898"/>
            <a:ext cx="11594383" cy="534670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900">
                <a:solidFill>
                  <a:srgbClr val="FFFFFF"/>
                </a:solidFill>
              </a:defRPr>
            </a:lvl1pPr>
          </a:lstStyle>
          <a:p>
            <a:fld id="{CD18CB5A-6947-405F-A94A-52FF85729738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  <p:txStyles>
    <p:titleStyle>
      <a:lvl1pPr algn="l" defTabSz="2952323" rtl="0" eaLnBrk="1" latinLnBrk="0" hangingPunct="1">
        <a:spcBef>
          <a:spcPct val="0"/>
        </a:spcBef>
        <a:buNone/>
        <a:defRPr kumimoji="1" sz="23200" b="1" kern="1200">
          <a:ln w="12700">
            <a:solidFill>
              <a:schemeClr val="tx2"/>
            </a:solidFill>
          </a:ln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1107121" indent="-1107121" algn="l" defTabSz="2952323" rtl="0" eaLnBrk="1" latinLnBrk="0" hangingPunct="1">
        <a:spcBef>
          <a:spcPct val="20000"/>
        </a:spcBef>
        <a:buFont typeface="Arial" pitchFamily="34" charset="0"/>
        <a:buChar char="»"/>
        <a:defRPr kumimoji="1" sz="9000" kern="1200">
          <a:solidFill>
            <a:schemeClr val="tx2"/>
          </a:solidFill>
          <a:latin typeface="+mn-lt"/>
          <a:ea typeface="+mn-ea"/>
          <a:cs typeface="+mn-cs"/>
        </a:defRPr>
      </a:lvl1pPr>
      <a:lvl2pPr marL="2398763" indent="-922601" algn="l" defTabSz="2952323" rtl="0" eaLnBrk="1" latinLnBrk="0" hangingPunct="1">
        <a:spcBef>
          <a:spcPct val="20000"/>
        </a:spcBef>
        <a:buFont typeface="Arial" pitchFamily="34" charset="0"/>
        <a:buChar char="˃"/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404" indent="-738081" algn="l" defTabSz="2952323" rtl="0" eaLnBrk="1" latinLnBrk="0" hangingPunct="1">
        <a:spcBef>
          <a:spcPct val="20000"/>
        </a:spcBef>
        <a:buFont typeface="Calibri" pitchFamily="34" charset="0"/>
        <a:buChar char="+"/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66" indent="-738081" algn="l" defTabSz="2952323" rtl="0" eaLnBrk="1" latinLnBrk="0" hangingPunct="1">
        <a:spcBef>
          <a:spcPct val="20000"/>
        </a:spcBef>
        <a:buFont typeface="Arial" pitchFamily="34" charset="0"/>
        <a:buChar char="–"/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727" indent="-738081" algn="l" defTabSz="2952323" rtl="0" eaLnBrk="1" latinLnBrk="0" hangingPunct="1">
        <a:spcBef>
          <a:spcPct val="20000"/>
        </a:spcBef>
        <a:buFont typeface="Arial" pitchFamily="34" charset="0"/>
        <a:buChar char="»"/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89" indent="-738081" algn="l" defTabSz="2952323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9595051" indent="-738081" algn="l" defTabSz="2952323" rtl="0" eaLnBrk="1" latinLnBrk="0" hangingPunct="1">
        <a:spcBef>
          <a:spcPct val="20000"/>
        </a:spcBef>
        <a:buFont typeface="Calibri" pitchFamily="34" charset="0"/>
        <a:buChar char="+"/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212" indent="-738081" algn="l" defTabSz="2952323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374" indent="-738081" algn="l" defTabSz="2952323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756296" y="0"/>
            <a:ext cx="17425936" cy="3416298"/>
          </a:xfrm>
          <a:prstGeom prst="rect">
            <a:avLst/>
          </a:prstGeom>
          <a:noFill/>
        </p:spPr>
        <p:txBody>
          <a:bodyPr wrap="square" lIns="91421" tIns="45709" rIns="91421" bIns="45709" rtlCol="0">
            <a:spAutoFit/>
          </a:bodyPr>
          <a:lstStyle/>
          <a:p>
            <a:pPr algn="ctr"/>
            <a:r>
              <a:rPr lang="ja-JP" altLang="en-US" sz="7200" b="1" dirty="0" smtClean="0">
                <a:solidFill>
                  <a:srgbClr val="0070C0"/>
                </a:solidFill>
                <a:latin typeface="Adobe Heiti Std R" pitchFamily="34" charset="-128"/>
                <a:ea typeface="Adobe Heiti Std R" pitchFamily="34" charset="-128"/>
              </a:rPr>
              <a:t>マネジメントゲーム</a:t>
            </a:r>
            <a:endParaRPr lang="en-US" altLang="ja-JP" sz="7200" b="1" dirty="0" smtClean="0">
              <a:solidFill>
                <a:srgbClr val="0070C0"/>
              </a:solidFill>
              <a:latin typeface="Adobe Heiti Std R" pitchFamily="34" charset="-128"/>
              <a:ea typeface="Adobe Heiti Std R" pitchFamily="34" charset="-128"/>
            </a:endParaRPr>
          </a:p>
          <a:p>
            <a:pPr algn="ctr"/>
            <a:r>
              <a:rPr lang="ja-JP" altLang="en-US" sz="7200" b="1" dirty="0">
                <a:solidFill>
                  <a:srgbClr val="0070C0"/>
                </a:solidFill>
                <a:latin typeface="Adobe Heiti Std R" pitchFamily="34" charset="-128"/>
                <a:ea typeface="Adobe Heiti Std R" pitchFamily="34" charset="-128"/>
              </a:rPr>
              <a:t>と</a:t>
            </a:r>
            <a:endParaRPr lang="en-US" altLang="ja-JP" sz="7200" b="1" dirty="0" smtClean="0">
              <a:solidFill>
                <a:srgbClr val="0070C0"/>
              </a:solidFill>
              <a:latin typeface="Adobe Heiti Std R" pitchFamily="34" charset="-128"/>
              <a:ea typeface="Adobe Heiti Std R" pitchFamily="34" charset="-128"/>
            </a:endParaRPr>
          </a:p>
          <a:p>
            <a:pPr algn="ctr"/>
            <a:r>
              <a:rPr lang="ja-JP" altLang="en-US" sz="7200" b="1" dirty="0" smtClean="0">
                <a:solidFill>
                  <a:srgbClr val="0070C0"/>
                </a:solidFill>
                <a:latin typeface="Adobe Heiti Std R" pitchFamily="34" charset="-128"/>
                <a:ea typeface="Adobe Heiti Std R" pitchFamily="34" charset="-128"/>
              </a:rPr>
              <a:t>スマートフォンアプリに関する研究</a:t>
            </a:r>
            <a:endParaRPr lang="ja-JP" altLang="en-US" sz="7200" b="1" dirty="0">
              <a:solidFill>
                <a:srgbClr val="0070C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749184" y="4565840"/>
            <a:ext cx="1749794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Adobe Heiti Std R" pitchFamily="34" charset="-128"/>
                <a:ea typeface="Adobe Heiti Std R" pitchFamily="34" charset="-128"/>
              </a:rPr>
              <a:t>矢吹研究室　</a:t>
            </a:r>
            <a:r>
              <a:rPr kumimoji="1" lang="en-US" altLang="ja-JP" dirty="0" smtClean="0">
                <a:latin typeface="Adobe Heiti Std R" pitchFamily="34" charset="-128"/>
                <a:ea typeface="Adobe Heiti Std R" pitchFamily="34" charset="-128"/>
              </a:rPr>
              <a:t>1142003</a:t>
            </a:r>
            <a:r>
              <a:rPr kumimoji="1" lang="ja-JP" altLang="en-US" dirty="0" smtClean="0">
                <a:latin typeface="Adobe Heiti Std R" pitchFamily="34" charset="-128"/>
                <a:ea typeface="Adobe Heiti Std R" pitchFamily="34" charset="-128"/>
              </a:rPr>
              <a:t>　赤松　佳紀</a:t>
            </a:r>
            <a:endParaRPr kumimoji="1" lang="ja-JP" altLang="en-US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268464" y="5550725"/>
            <a:ext cx="3760966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Adobe Heiti Std R" pitchFamily="34" charset="-128"/>
                <a:ea typeface="Adobe Heiti Std R" pitchFamily="34" charset="-128"/>
              </a:rPr>
              <a:t>1.</a:t>
            </a:r>
            <a:r>
              <a:rPr kumimoji="1" lang="ja-JP" altLang="en-US" dirty="0" smtClean="0">
                <a:latin typeface="Adobe Heiti Std R" pitchFamily="34" charset="-128"/>
                <a:ea typeface="Adobe Heiti Std R" pitchFamily="34" charset="-128"/>
              </a:rPr>
              <a:t>はじめに</a:t>
            </a:r>
            <a:endParaRPr kumimoji="1" lang="ja-JP" altLang="en-US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6" name="雲形吹き出し 5"/>
          <p:cNvSpPr/>
          <p:nvPr/>
        </p:nvSpPr>
        <p:spPr>
          <a:xfrm>
            <a:off x="8064769" y="5901625"/>
            <a:ext cx="8245256" cy="3477722"/>
          </a:xfrm>
          <a:prstGeom prst="cloudCallout">
            <a:avLst>
              <a:gd name="adj1" fmla="val -57406"/>
              <a:gd name="adj2" fmla="val 2687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438248" y="6855656"/>
            <a:ext cx="73551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>
                <a:latin typeface="Adobe Heiti Std R" pitchFamily="34" charset="-128"/>
                <a:ea typeface="Adobe Heiti Std R" pitchFamily="34" charset="-128"/>
              </a:rPr>
              <a:t>遊びながら勉強</a:t>
            </a:r>
            <a:endParaRPr kumimoji="1" lang="en-US" altLang="ja-JP" sz="4800" dirty="0" smtClean="0">
              <a:latin typeface="Adobe Heiti Std R" pitchFamily="34" charset="-128"/>
              <a:ea typeface="Adobe Heiti Std R" pitchFamily="34" charset="-128"/>
            </a:endParaRPr>
          </a:p>
          <a:p>
            <a:r>
              <a:rPr lang="ja-JP" altLang="en-US" sz="4800" dirty="0">
                <a:latin typeface="Adobe Heiti Std R" pitchFamily="34" charset="-128"/>
                <a:ea typeface="Adobe Heiti Std R" pitchFamily="34" charset="-128"/>
              </a:rPr>
              <a:t>できない</a:t>
            </a:r>
            <a:r>
              <a:rPr lang="ja-JP" altLang="en-US" sz="4800" dirty="0" smtClean="0">
                <a:latin typeface="Adobe Heiti Std R" pitchFamily="34" charset="-128"/>
                <a:ea typeface="Adobe Heiti Std R" pitchFamily="34" charset="-128"/>
              </a:rPr>
              <a:t>かな・・・</a:t>
            </a:r>
            <a:endParaRPr kumimoji="1" lang="ja-JP" altLang="en-US" sz="4800" dirty="0">
              <a:latin typeface="Adobe Heiti Std R" pitchFamily="34" charset="-128"/>
              <a:ea typeface="Adobe Heiti Std R" pitchFamily="34" charset="-128"/>
            </a:endParaRPr>
          </a:p>
        </p:txBody>
      </p:sp>
      <p:pic>
        <p:nvPicPr>
          <p:cNvPr id="1026" name="Picture 2" descr="C:\Users\akamatsu\Desktop\rtfcuy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464" y="7036008"/>
            <a:ext cx="4888397" cy="317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kamatsu\Desktop\R72VUqJ8mPY7GkVWOshQAePKR6D4SNUJ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90131">
            <a:off x="15420450" y="9854432"/>
            <a:ext cx="4155413" cy="394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爆発 2 8"/>
          <p:cNvSpPr/>
          <p:nvPr/>
        </p:nvSpPr>
        <p:spPr>
          <a:xfrm>
            <a:off x="6145561" y="9524790"/>
            <a:ext cx="9005074" cy="4896544"/>
          </a:xfrm>
          <a:prstGeom prst="irregularSeal2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281452" y="11388287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Adobe Heiti Std R" pitchFamily="34" charset="-128"/>
                <a:ea typeface="Adobe Heiti Std R" pitchFamily="34" charset="-128"/>
              </a:rPr>
              <a:t>そうだ！！</a:t>
            </a:r>
            <a:endParaRPr kumimoji="1" lang="ja-JP" altLang="en-US" sz="32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434793" y="12193754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Adobe Heiti Std R" pitchFamily="34" charset="-128"/>
                <a:ea typeface="Adobe Heiti Std R" pitchFamily="34" charset="-128"/>
              </a:rPr>
              <a:t>勉強できるゲームをつくろう！</a:t>
            </a:r>
            <a:endParaRPr kumimoji="1" lang="ja-JP" altLang="en-US" sz="32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268464" y="14466694"/>
            <a:ext cx="3760966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Adobe Heiti Std R" pitchFamily="34" charset="-128"/>
                <a:ea typeface="Adobe Heiti Std R" pitchFamily="34" charset="-128"/>
              </a:rPr>
              <a:t>2.</a:t>
            </a:r>
            <a:r>
              <a:rPr kumimoji="1" lang="ja-JP" altLang="en-US" dirty="0" smtClean="0">
                <a:latin typeface="Adobe Heiti Std R" pitchFamily="34" charset="-128"/>
                <a:ea typeface="Adobe Heiti Std R" pitchFamily="34" charset="-128"/>
              </a:rPr>
              <a:t>事前調査</a:t>
            </a:r>
            <a:endParaRPr kumimoji="1" lang="ja-JP" altLang="en-US" dirty="0">
              <a:latin typeface="Adobe Heiti Std R" pitchFamily="34" charset="-128"/>
              <a:ea typeface="Adobe Heiti Std R" pitchFamily="34" charset="-128"/>
            </a:endParaRPr>
          </a:p>
        </p:txBody>
      </p:sp>
      <p:pic>
        <p:nvPicPr>
          <p:cNvPr id="1028" name="Picture 4" descr="C:\Users\akamatsu\Desktop\pmbok_00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119" y="15788059"/>
            <a:ext cx="10198278" cy="13892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/>
          <p:cNvSpPr txBox="1"/>
          <p:nvPr/>
        </p:nvSpPr>
        <p:spPr>
          <a:xfrm>
            <a:off x="14371032" y="17108927"/>
            <a:ext cx="322395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rgbClr val="FF0000"/>
                </a:solidFill>
                <a:latin typeface="+mj-ea"/>
                <a:ea typeface="+mj-ea"/>
              </a:rPr>
              <a:t>赤</a:t>
            </a:r>
            <a:r>
              <a:rPr kumimoji="1" lang="ja-JP" altLang="en-US" sz="3600" dirty="0" smtClean="0">
                <a:latin typeface="+mj-ea"/>
                <a:ea typeface="+mj-ea"/>
              </a:rPr>
              <a:t>：トランプ</a:t>
            </a:r>
            <a:endParaRPr kumimoji="1" lang="en-US" altLang="ja-JP" sz="3600" dirty="0" smtClean="0">
              <a:latin typeface="+mj-ea"/>
              <a:ea typeface="+mj-ea"/>
            </a:endParaRPr>
          </a:p>
          <a:p>
            <a:r>
              <a:rPr lang="ja-JP" altLang="en-US" sz="3600" dirty="0" smtClean="0">
                <a:solidFill>
                  <a:srgbClr val="00B0F0"/>
                </a:solidFill>
                <a:latin typeface="+mj-ea"/>
                <a:ea typeface="+mj-ea"/>
              </a:rPr>
              <a:t>水色</a:t>
            </a:r>
            <a:r>
              <a:rPr lang="ja-JP" altLang="en-US" sz="3600" dirty="0" smtClean="0">
                <a:latin typeface="+mj-ea"/>
                <a:ea typeface="+mj-ea"/>
              </a:rPr>
              <a:t>：ドミニオン</a:t>
            </a:r>
            <a:endParaRPr lang="en-US" altLang="ja-JP" sz="3600" dirty="0" smtClean="0">
              <a:latin typeface="+mj-ea"/>
              <a:ea typeface="+mj-ea"/>
            </a:endParaRPr>
          </a:p>
          <a:p>
            <a:r>
              <a:rPr lang="ja-JP" altLang="en-US" sz="3600" dirty="0" smtClean="0">
                <a:solidFill>
                  <a:srgbClr val="FF9933"/>
                </a:solidFill>
                <a:latin typeface="+mj-ea"/>
                <a:ea typeface="+mj-ea"/>
              </a:rPr>
              <a:t>橙</a:t>
            </a:r>
            <a:r>
              <a:rPr lang="ja-JP" altLang="en-US" sz="3600" dirty="0" smtClean="0">
                <a:latin typeface="+mj-ea"/>
                <a:ea typeface="+mj-ea"/>
              </a:rPr>
              <a:t>：人生ゲーム</a:t>
            </a:r>
            <a:endParaRPr lang="en-US" altLang="ja-JP" sz="3600" dirty="0" smtClean="0">
              <a:latin typeface="+mj-ea"/>
              <a:ea typeface="+mj-ea"/>
            </a:endParaRPr>
          </a:p>
          <a:p>
            <a:r>
              <a:rPr kumimoji="1" lang="ja-JP" altLang="en-US" sz="3600" dirty="0" smtClean="0">
                <a:solidFill>
                  <a:srgbClr val="92D050"/>
                </a:solidFill>
                <a:latin typeface="+mj-ea"/>
                <a:ea typeface="+mj-ea"/>
              </a:rPr>
              <a:t>緑</a:t>
            </a:r>
            <a:r>
              <a:rPr kumimoji="1" lang="ja-JP" altLang="en-US" sz="3600" dirty="0" smtClean="0">
                <a:latin typeface="+mj-ea"/>
                <a:ea typeface="+mj-ea"/>
              </a:rPr>
              <a:t>：カタン</a:t>
            </a:r>
            <a:endParaRPr kumimoji="1" lang="ja-JP" altLang="en-US" sz="3600" dirty="0">
              <a:latin typeface="+mj-ea"/>
              <a:ea typeface="+mj-ea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2637616" y="16167967"/>
            <a:ext cx="7622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latin typeface="+mj-ea"/>
                <a:ea typeface="+mj-ea"/>
              </a:rPr>
              <a:t>PMBOK</a:t>
            </a:r>
            <a:r>
              <a:rPr kumimoji="1" lang="ja-JP" altLang="en-US" sz="4000" dirty="0" smtClean="0">
                <a:latin typeface="+mj-ea"/>
                <a:ea typeface="+mj-ea"/>
              </a:rPr>
              <a:t>の知識エリアに対する要素</a:t>
            </a:r>
            <a:endParaRPr kumimoji="1" lang="ja-JP" altLang="en-US" sz="4000" dirty="0">
              <a:latin typeface="+mj-ea"/>
              <a:ea typeface="+mj-ea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2315277" y="22416863"/>
            <a:ext cx="857157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+mj-ea"/>
                <a:ea typeface="+mj-ea"/>
              </a:rPr>
              <a:t>プロジェクトマネジメントを学習するとい</a:t>
            </a:r>
            <a:endParaRPr kumimoji="1" lang="en-US" altLang="ja-JP" sz="3600" dirty="0" smtClean="0">
              <a:latin typeface="+mj-ea"/>
              <a:ea typeface="+mj-ea"/>
            </a:endParaRPr>
          </a:p>
          <a:p>
            <a:r>
              <a:rPr lang="ja-JP" altLang="en-US" sz="3600" dirty="0" smtClean="0">
                <a:latin typeface="+mj-ea"/>
                <a:ea typeface="+mj-ea"/>
              </a:rPr>
              <a:t>う目的に対して、必要であると考えられる</a:t>
            </a:r>
            <a:endParaRPr lang="en-US" altLang="ja-JP" sz="3600" dirty="0" smtClean="0">
              <a:latin typeface="+mj-ea"/>
              <a:ea typeface="+mj-ea"/>
            </a:endParaRPr>
          </a:p>
          <a:p>
            <a:r>
              <a:rPr kumimoji="1" lang="ja-JP" altLang="en-US" sz="3600" dirty="0" smtClean="0">
                <a:latin typeface="+mj-ea"/>
                <a:ea typeface="+mj-ea"/>
              </a:rPr>
              <a:t>知識エリアの要素は黒○で囲んだ部分だと</a:t>
            </a:r>
            <a:endParaRPr kumimoji="1" lang="en-US" altLang="ja-JP" sz="3600" dirty="0" smtClean="0">
              <a:latin typeface="+mj-ea"/>
              <a:ea typeface="+mj-ea"/>
            </a:endParaRPr>
          </a:p>
          <a:p>
            <a:r>
              <a:rPr lang="ja-JP" altLang="en-US" sz="3600" dirty="0" smtClean="0">
                <a:latin typeface="+mj-ea"/>
                <a:ea typeface="+mj-ea"/>
              </a:rPr>
              <a:t>考えた。</a:t>
            </a:r>
            <a:endParaRPr kumimoji="1" lang="en-US" altLang="ja-JP" sz="3600" dirty="0" smtClean="0">
              <a:latin typeface="+mj-ea"/>
              <a:ea typeface="+mj-ea"/>
            </a:endParaRPr>
          </a:p>
          <a:p>
            <a:r>
              <a:rPr kumimoji="1" lang="ja-JP" altLang="en-US" sz="3600" dirty="0" smtClean="0">
                <a:latin typeface="+mj-ea"/>
                <a:ea typeface="+mj-ea"/>
              </a:rPr>
              <a:t>そのため黒い部分の知識エリアを今回の制</a:t>
            </a:r>
            <a:endParaRPr kumimoji="1" lang="en-US" altLang="ja-JP" sz="3600" dirty="0" smtClean="0">
              <a:latin typeface="+mj-ea"/>
              <a:ea typeface="+mj-ea"/>
            </a:endParaRPr>
          </a:p>
          <a:p>
            <a:r>
              <a:rPr kumimoji="1" lang="ja-JP" altLang="en-US" sz="3600" dirty="0" smtClean="0">
                <a:latin typeface="+mj-ea"/>
                <a:ea typeface="+mj-ea"/>
              </a:rPr>
              <a:t>作</a:t>
            </a:r>
            <a:r>
              <a:rPr lang="ja-JP" altLang="en-US" sz="3600" dirty="0" smtClean="0">
                <a:latin typeface="+mj-ea"/>
                <a:ea typeface="+mj-ea"/>
              </a:rPr>
              <a:t>付け足していこうと考える</a:t>
            </a:r>
            <a:r>
              <a:rPr lang="ja-JP" altLang="en-US" sz="3600" dirty="0">
                <a:latin typeface="+mj-ea"/>
                <a:ea typeface="+mj-ea"/>
              </a:rPr>
              <a:t>。</a:t>
            </a:r>
            <a:endParaRPr kumimoji="1" lang="ja-JP" altLang="en-US" sz="3600" dirty="0">
              <a:latin typeface="+mj-ea"/>
              <a:ea typeface="+mj-ea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2315277" y="20108539"/>
            <a:ext cx="83295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+mj-ea"/>
                <a:ea typeface="+mj-ea"/>
              </a:rPr>
              <a:t>比較的ドミニオンとカタンが多くの要素</a:t>
            </a:r>
            <a:endParaRPr kumimoji="1" lang="en-US" altLang="ja-JP" sz="3600" dirty="0" smtClean="0">
              <a:latin typeface="+mj-ea"/>
              <a:ea typeface="+mj-ea"/>
            </a:endParaRPr>
          </a:p>
          <a:p>
            <a:r>
              <a:rPr lang="ja-JP" altLang="en-US" sz="3600" dirty="0" smtClean="0">
                <a:latin typeface="+mj-ea"/>
                <a:ea typeface="+mj-ea"/>
              </a:rPr>
              <a:t>を含んでいると考えたため、ドミニオンを</a:t>
            </a:r>
            <a:endParaRPr lang="en-US" altLang="ja-JP" sz="3600" dirty="0" smtClean="0">
              <a:latin typeface="+mj-ea"/>
              <a:ea typeface="+mj-ea"/>
            </a:endParaRPr>
          </a:p>
          <a:p>
            <a:r>
              <a:rPr kumimoji="1" lang="ja-JP" altLang="en-US" sz="3600" dirty="0" smtClean="0">
                <a:latin typeface="+mj-ea"/>
                <a:ea typeface="+mj-ea"/>
              </a:rPr>
              <a:t>ベースとしたゲーム制作が現実的であると</a:t>
            </a:r>
            <a:endParaRPr kumimoji="1" lang="en-US" altLang="ja-JP" sz="3600" dirty="0" smtClean="0">
              <a:latin typeface="+mj-ea"/>
              <a:ea typeface="+mj-ea"/>
            </a:endParaRPr>
          </a:p>
          <a:p>
            <a:r>
              <a:rPr lang="ja-JP" altLang="en-US" sz="3600" dirty="0" smtClean="0">
                <a:latin typeface="+mj-ea"/>
                <a:ea typeface="+mj-ea"/>
              </a:rPr>
              <a:t>考えた。</a:t>
            </a:r>
            <a:endParaRPr kumimoji="1" lang="ja-JP" altLang="en-US" sz="3600" dirty="0">
              <a:latin typeface="+mj-ea"/>
              <a:ea typeface="+mj-ea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2315277" y="25833183"/>
            <a:ext cx="94179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>
                <a:latin typeface="+mj-ea"/>
              </a:rPr>
              <a:t>さらにゲームデザインに関する書籍を読み</a:t>
            </a:r>
            <a:r>
              <a:rPr lang="ja-JP" altLang="en-US" sz="3600" dirty="0" smtClean="0">
                <a:latin typeface="+mj-ea"/>
              </a:rPr>
              <a:t>、</a:t>
            </a:r>
            <a:endParaRPr lang="en-US" altLang="ja-JP" sz="3600" dirty="0" smtClean="0">
              <a:latin typeface="+mj-ea"/>
            </a:endParaRPr>
          </a:p>
          <a:p>
            <a:r>
              <a:rPr lang="ja-JP" altLang="en-US" sz="3600" dirty="0" smtClean="0">
                <a:latin typeface="+mj-ea"/>
              </a:rPr>
              <a:t>ゲームデザイン</a:t>
            </a:r>
            <a:r>
              <a:rPr lang="ja-JP" altLang="en-US" sz="3600" dirty="0">
                <a:latin typeface="+mj-ea"/>
              </a:rPr>
              <a:t>に関する知識を身に</a:t>
            </a:r>
            <a:r>
              <a:rPr lang="ja-JP" altLang="en-US" sz="3600" dirty="0" smtClean="0">
                <a:latin typeface="+mj-ea"/>
              </a:rPr>
              <a:t>付ける</a:t>
            </a:r>
            <a:endParaRPr lang="en-US" altLang="ja-JP" sz="3600" dirty="0" smtClean="0">
              <a:latin typeface="+mj-ea"/>
            </a:endParaRPr>
          </a:p>
          <a:p>
            <a:r>
              <a:rPr lang="ja-JP" altLang="en-US" sz="3600" dirty="0" smtClean="0">
                <a:latin typeface="+mj-ea"/>
              </a:rPr>
              <a:t>ことに</a:t>
            </a:r>
            <a:r>
              <a:rPr lang="ja-JP" altLang="en-US" sz="3600" dirty="0">
                <a:latin typeface="+mj-ea"/>
              </a:rPr>
              <a:t>した。</a:t>
            </a:r>
          </a:p>
          <a:p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5103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右矢印 18"/>
          <p:cNvSpPr/>
          <p:nvPr/>
        </p:nvSpPr>
        <p:spPr>
          <a:xfrm>
            <a:off x="900312" y="24573035"/>
            <a:ext cx="14041560" cy="3024336"/>
          </a:xfrm>
          <a:prstGeom prst="rightArrow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2559948" y="561466"/>
            <a:ext cx="16345816" cy="1584176"/>
          </a:xfrm>
          <a:prstGeom prst="rect">
            <a:avLst/>
          </a:prstGeom>
          <a:solidFill>
            <a:srgbClr val="F193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56572" y="13945468"/>
            <a:ext cx="62840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dirty="0" smtClean="0">
                <a:latin typeface="Adobe Heiti Std R" pitchFamily="34" charset="-128"/>
                <a:ea typeface="Adobe Heiti Std R" pitchFamily="34" charset="-128"/>
              </a:rPr>
              <a:t>3.</a:t>
            </a:r>
            <a:r>
              <a:rPr kumimoji="1" lang="ja-JP" altLang="en-US" sz="5400" dirty="0" smtClean="0">
                <a:latin typeface="Adobe Heiti Std R" pitchFamily="34" charset="-128"/>
                <a:ea typeface="Adobe Heiti Std R" pitchFamily="34" charset="-128"/>
              </a:rPr>
              <a:t>これからについて</a:t>
            </a:r>
            <a:endParaRPr kumimoji="1" lang="ja-JP" altLang="en-US" sz="5400" dirty="0">
              <a:latin typeface="Adobe Heiti Std R" pitchFamily="34" charset="-128"/>
              <a:ea typeface="Adobe Heiti Std R" pitchFamily="34" charset="-128"/>
            </a:endParaRP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449974"/>
              </p:ext>
            </p:extLst>
          </p:nvPr>
        </p:nvGraphicFramePr>
        <p:xfrm>
          <a:off x="1188344" y="16580147"/>
          <a:ext cx="18650073" cy="6048670"/>
        </p:xfrm>
        <a:graphic>
          <a:graphicData uri="http://schemas.openxmlformats.org/drawingml/2006/table">
            <a:tbl>
              <a:tblPr firstRow="1" firstCol="1" bandRow="1"/>
              <a:tblGrid>
                <a:gridCol w="6215263"/>
                <a:gridCol w="6217405"/>
                <a:gridCol w="6217405"/>
              </a:tblGrid>
              <a:tr h="9927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10</a:t>
                      </a:r>
                      <a:r>
                        <a:rPr lang="ja-JP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α版作成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基本仕様等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0111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12</a:t>
                      </a:r>
                      <a:r>
                        <a:rPr lang="ja-JP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月</a:t>
                      </a:r>
                      <a:r>
                        <a:rPr lang="en-US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13</a:t>
                      </a:r>
                      <a:r>
                        <a:rPr lang="ja-JP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中間発表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ポスター作成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11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1</a:t>
                      </a:r>
                      <a:r>
                        <a:rPr lang="ja-JP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月</a:t>
                      </a:r>
                      <a:r>
                        <a:rPr lang="en-US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14</a:t>
                      </a:r>
                      <a:r>
                        <a:rPr lang="ja-JP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β版発表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 </a:t>
                      </a:r>
                      <a:r>
                        <a:rPr lang="ja-JP" altLang="en-US" sz="24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制作の</a:t>
                      </a:r>
                      <a:r>
                        <a:rPr lang="en-US" altLang="ja-JP" sz="24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WBS</a:t>
                      </a:r>
                      <a:r>
                        <a:rPr lang="ja-JP" altLang="en-US" sz="24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作成</a:t>
                      </a:r>
                      <a:endParaRPr lang="en-US" altLang="ja-JP" sz="2400" kern="100" dirty="0" smtClean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24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ガントチャート作成</a:t>
                      </a:r>
                      <a:endParaRPr lang="ja-JP" sz="105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0111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 </a:t>
                      </a:r>
                      <a:endParaRPr lang="ja-JP" sz="105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ゲームバランス調整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 </a:t>
                      </a:r>
                      <a:endParaRPr lang="ja-JP" sz="105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11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 </a:t>
                      </a:r>
                      <a:endParaRPr lang="ja-JP" sz="105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ゲーム制作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ゲームに使うカード</a:t>
                      </a:r>
                      <a:r>
                        <a:rPr lang="ja-JP" sz="24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等</a:t>
                      </a:r>
                      <a:r>
                        <a:rPr lang="ja-JP" altLang="en-US" sz="24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作成</a:t>
                      </a:r>
                      <a:endParaRPr lang="ja-JP" sz="24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0111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24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3</a:t>
                      </a:r>
                      <a:r>
                        <a:rPr lang="ja-JP" sz="24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月</a:t>
                      </a:r>
                      <a:r>
                        <a:rPr lang="en-US" altLang="ja-JP" sz="24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26</a:t>
                      </a:r>
                      <a:r>
                        <a:rPr lang="ja-JP" sz="24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日</a:t>
                      </a:r>
                      <a:endParaRPr lang="ja-JP" sz="24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完成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 </a:t>
                      </a:r>
                      <a:endParaRPr lang="ja-JP" sz="105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1188344" y="15428019"/>
            <a:ext cx="4820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+mj-ea"/>
                <a:ea typeface="+mj-ea"/>
              </a:rPr>
              <a:t>大まかな制作スケジュール</a:t>
            </a:r>
            <a:endParaRPr kumimoji="1" lang="ja-JP" altLang="en-US" sz="3200" dirty="0">
              <a:latin typeface="+mj-ea"/>
              <a:ea typeface="+mj-ea"/>
            </a:endParaRPr>
          </a:p>
        </p:txBody>
      </p:sp>
      <p:pic>
        <p:nvPicPr>
          <p:cNvPr id="2052" name="Picture 4" descr="C:\Users\akamatsu\Desktop\K000041673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53820">
            <a:off x="15135744" y="24361208"/>
            <a:ext cx="2722178" cy="5632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akamatsu\Desktop\mgban3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9623" y="7507138"/>
            <a:ext cx="8129291" cy="581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3086371" y="1063551"/>
            <a:ext cx="15292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+mj-ea"/>
                <a:ea typeface="+mj-ea"/>
              </a:rPr>
              <a:t>マネジメントゲーム・・・従業員の教育を目的として開発された経営シュミレーションゲーム</a:t>
            </a:r>
            <a:endParaRPr kumimoji="1" lang="ja-JP" altLang="en-US" sz="3200" dirty="0">
              <a:latin typeface="+mj-ea"/>
              <a:ea typeface="+mj-ea"/>
            </a:endParaRPr>
          </a:p>
        </p:txBody>
      </p:sp>
      <p:sp>
        <p:nvSpPr>
          <p:cNvPr id="16" name="爆発 1 15"/>
          <p:cNvSpPr/>
          <p:nvPr/>
        </p:nvSpPr>
        <p:spPr>
          <a:xfrm rot="21055876">
            <a:off x="1420866" y="8303449"/>
            <a:ext cx="10441160" cy="4248472"/>
          </a:xfrm>
          <a:prstGeom prst="irregularSeal1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  <a:latin typeface="Adobe Fan Heiti Std B" pitchFamily="34" charset="-128"/>
                <a:ea typeface="Adobe Fan Heiti Std B" pitchFamily="34" charset="-128"/>
              </a:rPr>
              <a:t>マネジメントゲームに面白さ</a:t>
            </a:r>
            <a:endParaRPr lang="en-US" altLang="ja-JP" sz="2800" dirty="0" smtClean="0">
              <a:solidFill>
                <a:schemeClr val="tx1"/>
              </a:solidFill>
              <a:latin typeface="Adobe Fan Heiti Std B" pitchFamily="34" charset="-128"/>
              <a:ea typeface="Adobe Fan Heiti Std B" pitchFamily="34" charset="-128"/>
            </a:endParaRPr>
          </a:p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  <a:latin typeface="Adobe Fan Heiti Std B" pitchFamily="34" charset="-128"/>
                <a:ea typeface="Adobe Fan Heiti Std B" pitchFamily="34" charset="-128"/>
              </a:rPr>
              <a:t>を</a:t>
            </a:r>
            <a:endParaRPr kumimoji="1" lang="en-US" altLang="ja-JP" sz="2800" dirty="0" smtClean="0">
              <a:solidFill>
                <a:schemeClr val="tx1"/>
              </a:solidFill>
              <a:latin typeface="Adobe Fan Heiti Std B" pitchFamily="34" charset="-128"/>
              <a:ea typeface="Adobe Fan Heiti Std B" pitchFamily="34" charset="-128"/>
            </a:endParaRPr>
          </a:p>
          <a:p>
            <a:pPr algn="ctr"/>
            <a:r>
              <a:rPr lang="ja-JP" altLang="en-US" sz="2800" dirty="0" smtClean="0">
                <a:solidFill>
                  <a:schemeClr val="tx1"/>
                </a:solidFill>
                <a:latin typeface="Adobe Fan Heiti Std B" pitchFamily="34" charset="-128"/>
                <a:ea typeface="Adobe Fan Heiti Std B" pitchFamily="34" charset="-128"/>
              </a:rPr>
              <a:t>追加すればいいのではないか？</a:t>
            </a:r>
            <a:endParaRPr kumimoji="1" lang="ja-JP" altLang="en-US" sz="2800" dirty="0">
              <a:solidFill>
                <a:schemeClr val="tx1"/>
              </a:solidFill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17" name="雲形吹き出し 16"/>
          <p:cNvSpPr/>
          <p:nvPr/>
        </p:nvSpPr>
        <p:spPr>
          <a:xfrm>
            <a:off x="9397256" y="2754611"/>
            <a:ext cx="9145016" cy="3407703"/>
          </a:xfrm>
          <a:prstGeom prst="cloudCallout">
            <a:avLst>
              <a:gd name="adj1" fmla="val -57252"/>
              <a:gd name="adj2" fmla="val 287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  <a:latin typeface="Adobe Fan Heiti Std B" pitchFamily="34" charset="-128"/>
                <a:ea typeface="Adobe Fan Heiti Std B" pitchFamily="34" charset="-128"/>
              </a:rPr>
              <a:t>ちょっと面白くなさそだなぁ・・・</a:t>
            </a:r>
            <a:endParaRPr kumimoji="1" lang="en-US" altLang="ja-JP" sz="2800" dirty="0" smtClean="0">
              <a:solidFill>
                <a:schemeClr val="tx1"/>
              </a:solidFill>
              <a:latin typeface="Adobe Fan Heiti Std B" pitchFamily="34" charset="-128"/>
              <a:ea typeface="Adobe Fan Heiti Std B" pitchFamily="34" charset="-128"/>
            </a:endParaRPr>
          </a:p>
          <a:p>
            <a:pPr algn="ctr"/>
            <a:r>
              <a:rPr lang="ja-JP" altLang="en-US" sz="2800" dirty="0" smtClean="0">
                <a:solidFill>
                  <a:schemeClr val="tx1"/>
                </a:solidFill>
                <a:latin typeface="Adobe Fan Heiti Std B" pitchFamily="34" charset="-128"/>
                <a:ea typeface="Adobe Fan Heiti Std B" pitchFamily="34" charset="-128"/>
              </a:rPr>
              <a:t>固そうなイメージもある・・・</a:t>
            </a:r>
            <a:endParaRPr kumimoji="1" lang="ja-JP" altLang="en-US" sz="2800" dirty="0">
              <a:solidFill>
                <a:schemeClr val="tx1"/>
              </a:solidFill>
              <a:latin typeface="Adobe Fan Heiti Std B" pitchFamily="34" charset="-128"/>
              <a:ea typeface="Adobe Fan Heiti Std B" pitchFamily="34" charset="-128"/>
            </a:endParaRPr>
          </a:p>
        </p:txBody>
      </p:sp>
      <p:pic>
        <p:nvPicPr>
          <p:cNvPr id="1027" name="Picture 3" descr="C:\Users\akamatsu\Desktop\rtfcuy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948" y="3318668"/>
            <a:ext cx="5395817" cy="3590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テキスト ボックス 17"/>
          <p:cNvSpPr txBox="1"/>
          <p:nvPr/>
        </p:nvSpPr>
        <p:spPr>
          <a:xfrm>
            <a:off x="1188344" y="25653155"/>
            <a:ext cx="14150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 smtClean="0">
                <a:latin typeface="Adobe Fan Heiti Std B" pitchFamily="34" charset="-128"/>
                <a:ea typeface="Adobe Fan Heiti Std B" pitchFamily="34" charset="-128"/>
              </a:rPr>
              <a:t>来年度から制作したゲームのデジタル化を予定</a:t>
            </a:r>
            <a:endParaRPr kumimoji="1" lang="ja-JP" altLang="en-US" sz="4800" dirty="0">
              <a:latin typeface="Adobe Fan Heiti Std B" pitchFamily="34" charset="-128"/>
              <a:ea typeface="Adobe Fan Heiti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736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サーマル">
  <a:themeElements>
    <a:clrScheme name="グレースケール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サーマル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サーマル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TC101859868[[fn=サーマル]]</Template>
  <TotalTime>166</TotalTime>
  <Words>244</Words>
  <Application>Microsoft Office PowerPoint</Application>
  <PresentationFormat>ユーザー設定</PresentationFormat>
  <Paragraphs>56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サーマル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shoma</dc:creator>
  <cp:lastModifiedBy>akamatsu</cp:lastModifiedBy>
  <cp:revision>17</cp:revision>
  <dcterms:created xsi:type="dcterms:W3CDTF">2012-09-17T17:26:59Z</dcterms:created>
  <dcterms:modified xsi:type="dcterms:W3CDTF">2013-12-10T00:17:52Z</dcterms:modified>
</cp:coreProperties>
</file>