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8" r:id="rId5"/>
    <p:sldId id="267" r:id="rId6"/>
    <p:sldId id="270" r:id="rId7"/>
    <p:sldId id="271" r:id="rId8"/>
    <p:sldId id="273" r:id="rId9"/>
    <p:sldId id="278" r:id="rId10"/>
    <p:sldId id="279" r:id="rId11"/>
    <p:sldId id="282" r:id="rId12"/>
    <p:sldId id="257" r:id="rId13"/>
    <p:sldId id="281" r:id="rId14"/>
    <p:sldId id="260" r:id="rId15"/>
    <p:sldId id="261" r:id="rId16"/>
    <p:sldId id="262" r:id="rId17"/>
    <p:sldId id="26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60" d="100"/>
          <a:sy n="60" d="100"/>
        </p:scale>
        <p:origin x="90"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181022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126081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255384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62235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322383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370902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405728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117595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3121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80025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6BA251-62A6-4335-9478-E8B75D19BDCC}" type="datetimeFigureOut">
              <a:rPr kumimoji="1" lang="ja-JP" altLang="en-US" smtClean="0"/>
              <a:t>2018/1/26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277465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BA251-62A6-4335-9478-E8B75D19BDCC}" type="datetimeFigureOut">
              <a:rPr kumimoji="1" lang="ja-JP" altLang="en-US" smtClean="0"/>
              <a:t>2018/1/26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D42B8-02E4-4C7B-813C-FD5F7800863E}" type="slidenum">
              <a:rPr kumimoji="1" lang="ja-JP" altLang="en-US" smtClean="0"/>
              <a:t>‹#›</a:t>
            </a:fld>
            <a:endParaRPr kumimoji="1" lang="ja-JP" altLang="en-US"/>
          </a:p>
        </p:txBody>
      </p:sp>
    </p:spTree>
    <p:extLst>
      <p:ext uri="{BB962C8B-B14F-4D97-AF65-F5344CB8AC3E}">
        <p14:creationId xmlns:p14="http://schemas.microsoft.com/office/powerpoint/2010/main" val="310127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22400" y="353106"/>
            <a:ext cx="10043886" cy="3289980"/>
          </a:xfrm>
        </p:spPr>
        <p:txBody>
          <a:bodyPr>
            <a:normAutofit/>
          </a:bodyPr>
          <a:lstStyle/>
          <a:p>
            <a:r>
              <a:rPr kumimoji="1" lang="ja-JP" altLang="en-US" dirty="0" smtClean="0"/>
              <a:t>ブロックチェーンによるゲーム内乱数の信憑性確認法</a:t>
            </a:r>
            <a:endParaRPr kumimoji="1" lang="ja-JP" altLang="en-US" dirty="0"/>
          </a:p>
        </p:txBody>
      </p:sp>
      <p:sp>
        <p:nvSpPr>
          <p:cNvPr id="3" name="サブタイトル 2"/>
          <p:cNvSpPr>
            <a:spLocks noGrp="1"/>
          </p:cNvSpPr>
          <p:nvPr>
            <p:ph type="subTitle" idx="1"/>
          </p:nvPr>
        </p:nvSpPr>
        <p:spPr>
          <a:xfrm>
            <a:off x="1422400" y="4342266"/>
            <a:ext cx="9144000" cy="1655762"/>
          </a:xfrm>
        </p:spPr>
        <p:txBody>
          <a:bodyPr>
            <a:normAutofit lnSpcReduction="10000"/>
          </a:bodyPr>
          <a:lstStyle/>
          <a:p>
            <a:r>
              <a:rPr kumimoji="1" lang="ja-JP" altLang="en-US" dirty="0" smtClean="0"/>
              <a:t>プロジェクトマネジメントコース</a:t>
            </a:r>
            <a:endParaRPr kumimoji="1" lang="en-US" altLang="ja-JP" dirty="0" smtClean="0"/>
          </a:p>
          <a:p>
            <a:r>
              <a:rPr lang="ja-JP" altLang="en-US" dirty="0" smtClean="0"/>
              <a:t>ソフトウェア開発グループ</a:t>
            </a:r>
            <a:endParaRPr kumimoji="1" lang="en-US" altLang="ja-JP" dirty="0" smtClean="0"/>
          </a:p>
          <a:p>
            <a:r>
              <a:rPr kumimoji="1" lang="ja-JP" altLang="en-US" dirty="0" smtClean="0"/>
              <a:t>矢吹研究室</a:t>
            </a:r>
            <a:endParaRPr kumimoji="1" lang="en-US" altLang="ja-JP" dirty="0" smtClean="0"/>
          </a:p>
          <a:p>
            <a:r>
              <a:rPr kumimoji="1" lang="en-US" altLang="ja-JP" dirty="0" smtClean="0"/>
              <a:t>1442020 </a:t>
            </a:r>
            <a:r>
              <a:rPr kumimoji="1" lang="ja-JP" altLang="en-US" dirty="0" smtClean="0"/>
              <a:t>大木崇雅</a:t>
            </a:r>
            <a:endParaRPr kumimoji="1" lang="ja-JP" altLang="en-US" dirty="0"/>
          </a:p>
        </p:txBody>
      </p:sp>
    </p:spTree>
    <p:extLst>
      <p:ext uri="{BB962C8B-B14F-4D97-AF65-F5344CB8AC3E}">
        <p14:creationId xmlns:p14="http://schemas.microsoft.com/office/powerpoint/2010/main" val="1029884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スマイル 37"/>
          <p:cNvSpPr/>
          <p:nvPr/>
        </p:nvSpPr>
        <p:spPr>
          <a:xfrm>
            <a:off x="7694893" y="3542221"/>
            <a:ext cx="1236134" cy="1117600"/>
          </a:xfrm>
          <a:prstGeom prst="smileyFace">
            <a:avLst>
              <a:gd name="adj" fmla="val -4653"/>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1039302" y="-44861"/>
            <a:ext cx="10515600" cy="1325563"/>
          </a:xfrm>
        </p:spPr>
        <p:txBody>
          <a:bodyPr/>
          <a:lstStyle/>
          <a:p>
            <a:pPr algn="ctr"/>
            <a:r>
              <a:rPr kumimoji="1" lang="ja-JP" altLang="en-US" dirty="0" smtClean="0"/>
              <a:t>ブロックチェーンの解説と特徴</a:t>
            </a:r>
            <a:endParaRPr kumimoji="1" lang="ja-JP" altLang="en-US" dirty="0"/>
          </a:p>
        </p:txBody>
      </p:sp>
      <p:sp>
        <p:nvSpPr>
          <p:cNvPr id="4" name="スマイル 3"/>
          <p:cNvSpPr/>
          <p:nvPr/>
        </p:nvSpPr>
        <p:spPr>
          <a:xfrm>
            <a:off x="991070" y="1958668"/>
            <a:ext cx="1236134" cy="11176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スマイル 4"/>
          <p:cNvSpPr/>
          <p:nvPr/>
        </p:nvSpPr>
        <p:spPr>
          <a:xfrm>
            <a:off x="5539442" y="1958668"/>
            <a:ext cx="1236134" cy="11176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スマイル 5"/>
          <p:cNvSpPr/>
          <p:nvPr/>
        </p:nvSpPr>
        <p:spPr>
          <a:xfrm>
            <a:off x="3321009" y="1958668"/>
            <a:ext cx="1236134" cy="11176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スマイル 6"/>
          <p:cNvSpPr/>
          <p:nvPr/>
        </p:nvSpPr>
        <p:spPr>
          <a:xfrm>
            <a:off x="9850344" y="1958668"/>
            <a:ext cx="1236134" cy="11176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スマイル 7"/>
          <p:cNvSpPr/>
          <p:nvPr/>
        </p:nvSpPr>
        <p:spPr>
          <a:xfrm>
            <a:off x="7694893" y="1958668"/>
            <a:ext cx="1236134" cy="1117600"/>
          </a:xfrm>
          <a:prstGeom prst="smileyFac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7" name="曲線コネクタ 36"/>
          <p:cNvCxnSpPr>
            <a:stCxn id="4" idx="7"/>
            <a:endCxn id="6" idx="1"/>
          </p:cNvCxnSpPr>
          <p:nvPr/>
        </p:nvCxnSpPr>
        <p:spPr>
          <a:xfrm rot="5400000" flipH="1" flipV="1">
            <a:off x="2774106" y="1394407"/>
            <a:ext cx="12700" cy="1455861"/>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線コネクタ 44"/>
          <p:cNvCxnSpPr>
            <a:stCxn id="6" idx="7"/>
            <a:endCxn id="5" idx="1"/>
          </p:cNvCxnSpPr>
          <p:nvPr/>
        </p:nvCxnSpPr>
        <p:spPr>
          <a:xfrm rot="5400000" flipH="1" flipV="1">
            <a:off x="5048292" y="1450160"/>
            <a:ext cx="12700" cy="1344355"/>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5" idx="7"/>
            <a:endCxn id="8" idx="1"/>
          </p:cNvCxnSpPr>
          <p:nvPr/>
        </p:nvCxnSpPr>
        <p:spPr>
          <a:xfrm rot="5400000" flipH="1" flipV="1">
            <a:off x="7235234" y="1481651"/>
            <a:ext cx="12700" cy="1281373"/>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線コネクタ 50"/>
          <p:cNvCxnSpPr>
            <a:stCxn id="8" idx="7"/>
            <a:endCxn id="7" idx="1"/>
          </p:cNvCxnSpPr>
          <p:nvPr/>
        </p:nvCxnSpPr>
        <p:spPr>
          <a:xfrm rot="5400000" flipH="1" flipV="1">
            <a:off x="9390685" y="1481651"/>
            <a:ext cx="12700" cy="1281373"/>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2397177" y="1280702"/>
            <a:ext cx="766557" cy="369332"/>
          </a:xfrm>
          <a:prstGeom prst="rect">
            <a:avLst/>
          </a:prstGeom>
          <a:noFill/>
        </p:spPr>
        <p:txBody>
          <a:bodyPr wrap="none" rtlCol="0">
            <a:spAutoFit/>
          </a:bodyPr>
          <a:lstStyle/>
          <a:p>
            <a:r>
              <a:rPr kumimoji="1" lang="en-US" altLang="ja-JP" dirty="0" smtClean="0"/>
              <a:t>100</a:t>
            </a:r>
            <a:r>
              <a:rPr kumimoji="1" lang="ja-JP" altLang="en-US" dirty="0" smtClean="0"/>
              <a:t>円</a:t>
            </a:r>
            <a:endParaRPr kumimoji="1" lang="ja-JP" altLang="en-US" dirty="0"/>
          </a:p>
        </p:txBody>
      </p:sp>
      <p:sp>
        <p:nvSpPr>
          <p:cNvPr id="57" name="テキスト ボックス 56"/>
          <p:cNvSpPr txBox="1"/>
          <p:nvPr/>
        </p:nvSpPr>
        <p:spPr>
          <a:xfrm>
            <a:off x="4640898" y="1280702"/>
            <a:ext cx="649537" cy="369332"/>
          </a:xfrm>
          <a:prstGeom prst="rect">
            <a:avLst/>
          </a:prstGeom>
          <a:noFill/>
        </p:spPr>
        <p:txBody>
          <a:bodyPr wrap="none" rtlCol="0">
            <a:spAutoFit/>
          </a:bodyPr>
          <a:lstStyle/>
          <a:p>
            <a:r>
              <a:rPr lang="en-US" altLang="ja-JP" dirty="0" smtClean="0"/>
              <a:t>8</a:t>
            </a:r>
            <a:r>
              <a:rPr kumimoji="1" lang="en-US" altLang="ja-JP" dirty="0" smtClean="0"/>
              <a:t>0</a:t>
            </a:r>
            <a:r>
              <a:rPr kumimoji="1" lang="ja-JP" altLang="en-US" dirty="0" smtClean="0"/>
              <a:t>円</a:t>
            </a:r>
            <a:endParaRPr kumimoji="1" lang="ja-JP" altLang="en-US" dirty="0"/>
          </a:p>
        </p:txBody>
      </p:sp>
      <p:sp>
        <p:nvSpPr>
          <p:cNvPr id="59" name="テキスト ボックス 58"/>
          <p:cNvSpPr txBox="1"/>
          <p:nvPr/>
        </p:nvSpPr>
        <p:spPr>
          <a:xfrm>
            <a:off x="9013756" y="1280702"/>
            <a:ext cx="649537" cy="369332"/>
          </a:xfrm>
          <a:prstGeom prst="rect">
            <a:avLst/>
          </a:prstGeom>
          <a:noFill/>
        </p:spPr>
        <p:txBody>
          <a:bodyPr wrap="none" rtlCol="0">
            <a:spAutoFit/>
          </a:bodyPr>
          <a:lstStyle/>
          <a:p>
            <a:r>
              <a:rPr lang="en-US" altLang="ja-JP" dirty="0"/>
              <a:t>4</a:t>
            </a:r>
            <a:r>
              <a:rPr kumimoji="1" lang="en-US" altLang="ja-JP" dirty="0" smtClean="0"/>
              <a:t>0</a:t>
            </a:r>
            <a:r>
              <a:rPr kumimoji="1" lang="ja-JP" altLang="en-US" dirty="0" smtClean="0"/>
              <a:t>円</a:t>
            </a:r>
            <a:endParaRPr kumimoji="1" lang="ja-JP" altLang="en-US" dirty="0"/>
          </a:p>
        </p:txBody>
      </p:sp>
      <p:cxnSp>
        <p:nvCxnSpPr>
          <p:cNvPr id="62" name="直線コネクタ 61"/>
          <p:cNvCxnSpPr>
            <a:stCxn id="4" idx="6"/>
            <a:endCxn id="6" idx="2"/>
          </p:cNvCxnSpPr>
          <p:nvPr/>
        </p:nvCxnSpPr>
        <p:spPr>
          <a:xfrm>
            <a:off x="2227204" y="2517468"/>
            <a:ext cx="1093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 idx="6"/>
            <a:endCxn id="5" idx="2"/>
          </p:cNvCxnSpPr>
          <p:nvPr/>
        </p:nvCxnSpPr>
        <p:spPr>
          <a:xfrm>
            <a:off x="4557143" y="2517468"/>
            <a:ext cx="982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 idx="6"/>
            <a:endCxn id="8" idx="2"/>
          </p:cNvCxnSpPr>
          <p:nvPr/>
        </p:nvCxnSpPr>
        <p:spPr>
          <a:xfrm>
            <a:off x="6775576" y="2517468"/>
            <a:ext cx="919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8" idx="6"/>
            <a:endCxn id="7" idx="2"/>
          </p:cNvCxnSpPr>
          <p:nvPr/>
        </p:nvCxnSpPr>
        <p:spPr>
          <a:xfrm>
            <a:off x="8931027" y="2517468"/>
            <a:ext cx="919317"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乗算記号 20"/>
          <p:cNvSpPr/>
          <p:nvPr/>
        </p:nvSpPr>
        <p:spPr>
          <a:xfrm>
            <a:off x="7413843" y="3169823"/>
            <a:ext cx="1777591" cy="1842118"/>
          </a:xfrm>
          <a:prstGeom prst="mathMultiply">
            <a:avLst>
              <a:gd name="adj1" fmla="val 10886"/>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6884619" y="1337701"/>
            <a:ext cx="649537" cy="369332"/>
          </a:xfrm>
          <a:prstGeom prst="rect">
            <a:avLst/>
          </a:prstGeom>
          <a:noFill/>
        </p:spPr>
        <p:txBody>
          <a:bodyPr wrap="none" rtlCol="0">
            <a:spAutoFit/>
          </a:bodyPr>
          <a:lstStyle/>
          <a:p>
            <a:r>
              <a:rPr lang="en-US" altLang="ja-JP" dirty="0" smtClean="0"/>
              <a:t>50</a:t>
            </a:r>
            <a:r>
              <a:rPr kumimoji="1" lang="ja-JP" altLang="en-US" dirty="0" smtClean="0"/>
              <a:t>円</a:t>
            </a:r>
            <a:endParaRPr kumimoji="1" lang="ja-JP" altLang="en-US" dirty="0"/>
          </a:p>
        </p:txBody>
      </p:sp>
      <p:cxnSp>
        <p:nvCxnSpPr>
          <p:cNvPr id="33" name="曲線コネクタ 32"/>
          <p:cNvCxnSpPr>
            <a:stCxn id="5" idx="4"/>
            <a:endCxn id="38" idx="2"/>
          </p:cNvCxnSpPr>
          <p:nvPr/>
        </p:nvCxnSpPr>
        <p:spPr>
          <a:xfrm rot="16200000" flipH="1">
            <a:off x="6413825" y="2819952"/>
            <a:ext cx="1024753" cy="153738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436825" y="4085772"/>
            <a:ext cx="1000595" cy="369332"/>
          </a:xfrm>
          <a:prstGeom prst="rect">
            <a:avLst/>
          </a:prstGeom>
          <a:noFill/>
        </p:spPr>
        <p:txBody>
          <a:bodyPr wrap="none" rtlCol="0">
            <a:spAutoFit/>
          </a:bodyPr>
          <a:lstStyle/>
          <a:p>
            <a:r>
              <a:rPr lang="en-US" altLang="ja-JP" dirty="0" smtClean="0"/>
              <a:t>10000</a:t>
            </a:r>
            <a:r>
              <a:rPr kumimoji="1" lang="ja-JP" altLang="en-US" dirty="0" smtClean="0"/>
              <a:t>円</a:t>
            </a:r>
            <a:endParaRPr kumimoji="1" lang="ja-JP" altLang="en-US" dirty="0"/>
          </a:p>
        </p:txBody>
      </p:sp>
      <p:sp>
        <p:nvSpPr>
          <p:cNvPr id="41" name="角丸四角形吹き出し 40"/>
          <p:cNvSpPr/>
          <p:nvPr/>
        </p:nvSpPr>
        <p:spPr>
          <a:xfrm>
            <a:off x="460650" y="4814063"/>
            <a:ext cx="8192986" cy="1700463"/>
          </a:xfrm>
          <a:prstGeom prst="wedgeRoundRectCallout">
            <a:avLst>
              <a:gd name="adj1" fmla="val 18719"/>
              <a:gd name="adj2" fmla="val -4976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dirty="0" smtClean="0"/>
              <a:t>多数決で勝ったブロックが正常な記録としてブロックチェーン</a:t>
            </a:r>
            <a:r>
              <a:rPr lang="ja-JP" altLang="en-US" sz="3600" dirty="0"/>
              <a:t>上</a:t>
            </a:r>
            <a:r>
              <a:rPr lang="ja-JP" altLang="en-US" sz="3600" dirty="0" smtClean="0"/>
              <a:t>に記録される</a:t>
            </a:r>
            <a:r>
              <a:rPr lang="ja-JP" altLang="en-US" dirty="0" smtClean="0"/>
              <a:t>。</a:t>
            </a:r>
            <a:endParaRPr kumimoji="1" lang="ja-JP" altLang="en-US" dirty="0"/>
          </a:p>
        </p:txBody>
      </p:sp>
      <p:sp>
        <p:nvSpPr>
          <p:cNvPr id="3" name="爆発 1 2"/>
          <p:cNvSpPr/>
          <p:nvPr/>
        </p:nvSpPr>
        <p:spPr>
          <a:xfrm>
            <a:off x="9188501" y="3542221"/>
            <a:ext cx="3244132" cy="3315779"/>
          </a:xfrm>
          <a:prstGeom prst="irregularSeal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50</a:t>
            </a:r>
            <a:r>
              <a:rPr lang="ja-JP" altLang="en-US" dirty="0" smtClean="0"/>
              <a:t>円を</a:t>
            </a:r>
            <a:r>
              <a:rPr lang="en-US" altLang="ja-JP" dirty="0" smtClean="0"/>
              <a:t>10000</a:t>
            </a:r>
            <a:r>
              <a:rPr lang="ja-JP" altLang="en-US" dirty="0" smtClean="0"/>
              <a:t>円に不正に書き換えられたブロックは排除される</a:t>
            </a:r>
            <a:endParaRPr kumimoji="1" lang="ja-JP" altLang="en-US" dirty="0"/>
          </a:p>
        </p:txBody>
      </p:sp>
    </p:spTree>
    <p:extLst>
      <p:ext uri="{BB962C8B-B14F-4D97-AF65-F5344CB8AC3E}">
        <p14:creationId xmlns:p14="http://schemas.microsoft.com/office/powerpoint/2010/main" val="210133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9302" y="-44861"/>
            <a:ext cx="10515600" cy="1325563"/>
          </a:xfrm>
        </p:spPr>
        <p:txBody>
          <a:bodyPr/>
          <a:lstStyle/>
          <a:p>
            <a:pPr algn="ctr"/>
            <a:r>
              <a:rPr kumimoji="1" lang="ja-JP" altLang="en-US" dirty="0" smtClean="0"/>
              <a:t>ブロックチェーンの解説と特徴</a:t>
            </a:r>
            <a:endParaRPr kumimoji="1" lang="ja-JP" altLang="en-US" dirty="0"/>
          </a:p>
        </p:txBody>
      </p:sp>
      <p:sp>
        <p:nvSpPr>
          <p:cNvPr id="4" name="スマイル 3"/>
          <p:cNvSpPr/>
          <p:nvPr/>
        </p:nvSpPr>
        <p:spPr>
          <a:xfrm>
            <a:off x="991070" y="1958668"/>
            <a:ext cx="1236134" cy="11176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スマイル 4"/>
          <p:cNvSpPr/>
          <p:nvPr/>
        </p:nvSpPr>
        <p:spPr>
          <a:xfrm>
            <a:off x="5539442" y="1958668"/>
            <a:ext cx="1236134" cy="11176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スマイル 5"/>
          <p:cNvSpPr/>
          <p:nvPr/>
        </p:nvSpPr>
        <p:spPr>
          <a:xfrm>
            <a:off x="3321009" y="1958668"/>
            <a:ext cx="1236134" cy="11176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スマイル 6"/>
          <p:cNvSpPr/>
          <p:nvPr/>
        </p:nvSpPr>
        <p:spPr>
          <a:xfrm>
            <a:off x="9898471" y="1958668"/>
            <a:ext cx="1236134" cy="11176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スマイル 7"/>
          <p:cNvSpPr/>
          <p:nvPr/>
        </p:nvSpPr>
        <p:spPr>
          <a:xfrm>
            <a:off x="7694893" y="1958668"/>
            <a:ext cx="1236134" cy="1117600"/>
          </a:xfrm>
          <a:prstGeom prst="smileyFac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7" name="曲線コネクタ 36"/>
          <p:cNvCxnSpPr>
            <a:stCxn id="4" idx="7"/>
            <a:endCxn id="6" idx="1"/>
          </p:cNvCxnSpPr>
          <p:nvPr/>
        </p:nvCxnSpPr>
        <p:spPr>
          <a:xfrm rot="5400000" flipH="1" flipV="1">
            <a:off x="2774106" y="1394407"/>
            <a:ext cx="12700" cy="1455861"/>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線コネクタ 44"/>
          <p:cNvCxnSpPr>
            <a:stCxn id="6" idx="7"/>
            <a:endCxn id="5" idx="1"/>
          </p:cNvCxnSpPr>
          <p:nvPr/>
        </p:nvCxnSpPr>
        <p:spPr>
          <a:xfrm rot="5400000" flipH="1" flipV="1">
            <a:off x="5048292" y="1450160"/>
            <a:ext cx="12700" cy="1344355"/>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5" idx="7"/>
            <a:endCxn id="8" idx="1"/>
          </p:cNvCxnSpPr>
          <p:nvPr/>
        </p:nvCxnSpPr>
        <p:spPr>
          <a:xfrm rot="5400000" flipH="1" flipV="1">
            <a:off x="7235234" y="1481651"/>
            <a:ext cx="12700" cy="1281373"/>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線コネクタ 50"/>
          <p:cNvCxnSpPr>
            <a:stCxn id="8" idx="7"/>
            <a:endCxn id="7" idx="1"/>
          </p:cNvCxnSpPr>
          <p:nvPr/>
        </p:nvCxnSpPr>
        <p:spPr>
          <a:xfrm rot="5400000" flipH="1" flipV="1">
            <a:off x="9414749" y="1457587"/>
            <a:ext cx="12700" cy="1329500"/>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2397177" y="1280702"/>
            <a:ext cx="766557" cy="369332"/>
          </a:xfrm>
          <a:prstGeom prst="rect">
            <a:avLst/>
          </a:prstGeom>
          <a:noFill/>
        </p:spPr>
        <p:txBody>
          <a:bodyPr wrap="none" rtlCol="0">
            <a:spAutoFit/>
          </a:bodyPr>
          <a:lstStyle/>
          <a:p>
            <a:r>
              <a:rPr kumimoji="1" lang="en-US" altLang="ja-JP" dirty="0" smtClean="0"/>
              <a:t>100</a:t>
            </a:r>
            <a:r>
              <a:rPr kumimoji="1" lang="ja-JP" altLang="en-US" dirty="0" smtClean="0"/>
              <a:t>円</a:t>
            </a:r>
            <a:endParaRPr kumimoji="1" lang="ja-JP" altLang="en-US" dirty="0"/>
          </a:p>
        </p:txBody>
      </p:sp>
      <p:sp>
        <p:nvSpPr>
          <p:cNvPr id="57" name="テキスト ボックス 56"/>
          <p:cNvSpPr txBox="1"/>
          <p:nvPr/>
        </p:nvSpPr>
        <p:spPr>
          <a:xfrm>
            <a:off x="4640898" y="1280702"/>
            <a:ext cx="649537" cy="369332"/>
          </a:xfrm>
          <a:prstGeom prst="rect">
            <a:avLst/>
          </a:prstGeom>
          <a:noFill/>
        </p:spPr>
        <p:txBody>
          <a:bodyPr wrap="none" rtlCol="0">
            <a:spAutoFit/>
          </a:bodyPr>
          <a:lstStyle/>
          <a:p>
            <a:r>
              <a:rPr lang="en-US" altLang="ja-JP" dirty="0" smtClean="0"/>
              <a:t>8</a:t>
            </a:r>
            <a:r>
              <a:rPr kumimoji="1" lang="en-US" altLang="ja-JP" dirty="0" smtClean="0"/>
              <a:t>0</a:t>
            </a:r>
            <a:r>
              <a:rPr kumimoji="1" lang="ja-JP" altLang="en-US" dirty="0" smtClean="0"/>
              <a:t>円</a:t>
            </a:r>
            <a:endParaRPr kumimoji="1" lang="ja-JP" altLang="en-US" dirty="0"/>
          </a:p>
        </p:txBody>
      </p:sp>
      <p:sp>
        <p:nvSpPr>
          <p:cNvPr id="59" name="テキスト ボックス 58"/>
          <p:cNvSpPr txBox="1"/>
          <p:nvPr/>
        </p:nvSpPr>
        <p:spPr>
          <a:xfrm>
            <a:off x="9013756" y="1280702"/>
            <a:ext cx="649537" cy="369332"/>
          </a:xfrm>
          <a:prstGeom prst="rect">
            <a:avLst/>
          </a:prstGeom>
          <a:noFill/>
        </p:spPr>
        <p:txBody>
          <a:bodyPr wrap="none" rtlCol="0">
            <a:spAutoFit/>
          </a:bodyPr>
          <a:lstStyle/>
          <a:p>
            <a:r>
              <a:rPr lang="en-US" altLang="ja-JP" dirty="0"/>
              <a:t>4</a:t>
            </a:r>
            <a:r>
              <a:rPr kumimoji="1" lang="en-US" altLang="ja-JP" dirty="0" smtClean="0"/>
              <a:t>0</a:t>
            </a:r>
            <a:r>
              <a:rPr kumimoji="1" lang="ja-JP" altLang="en-US" dirty="0" smtClean="0"/>
              <a:t>円</a:t>
            </a:r>
            <a:endParaRPr kumimoji="1" lang="ja-JP" altLang="en-US" dirty="0"/>
          </a:p>
        </p:txBody>
      </p:sp>
      <p:cxnSp>
        <p:nvCxnSpPr>
          <p:cNvPr id="62" name="直線コネクタ 61"/>
          <p:cNvCxnSpPr>
            <a:stCxn id="4" idx="6"/>
            <a:endCxn id="6" idx="2"/>
          </p:cNvCxnSpPr>
          <p:nvPr/>
        </p:nvCxnSpPr>
        <p:spPr>
          <a:xfrm>
            <a:off x="2227204" y="2517468"/>
            <a:ext cx="1093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 idx="6"/>
            <a:endCxn id="5" idx="2"/>
          </p:cNvCxnSpPr>
          <p:nvPr/>
        </p:nvCxnSpPr>
        <p:spPr>
          <a:xfrm>
            <a:off x="4557143" y="2517468"/>
            <a:ext cx="982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 idx="6"/>
            <a:endCxn id="8" idx="2"/>
          </p:cNvCxnSpPr>
          <p:nvPr/>
        </p:nvCxnSpPr>
        <p:spPr>
          <a:xfrm>
            <a:off x="6775576" y="2517468"/>
            <a:ext cx="919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8" idx="6"/>
            <a:endCxn id="7" idx="2"/>
          </p:cNvCxnSpPr>
          <p:nvPr/>
        </p:nvCxnSpPr>
        <p:spPr>
          <a:xfrm>
            <a:off x="8931027" y="2517468"/>
            <a:ext cx="967444"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6884619" y="1337701"/>
            <a:ext cx="649537" cy="369332"/>
          </a:xfrm>
          <a:prstGeom prst="rect">
            <a:avLst/>
          </a:prstGeom>
          <a:noFill/>
        </p:spPr>
        <p:txBody>
          <a:bodyPr wrap="none" rtlCol="0">
            <a:spAutoFit/>
          </a:bodyPr>
          <a:lstStyle/>
          <a:p>
            <a:r>
              <a:rPr lang="en-US" altLang="ja-JP" dirty="0" smtClean="0"/>
              <a:t>50</a:t>
            </a:r>
            <a:r>
              <a:rPr kumimoji="1" lang="ja-JP" altLang="en-US" dirty="0" smtClean="0"/>
              <a:t>円</a:t>
            </a:r>
            <a:endParaRPr kumimoji="1" lang="ja-JP" altLang="en-US" dirty="0"/>
          </a:p>
        </p:txBody>
      </p:sp>
      <p:sp>
        <p:nvSpPr>
          <p:cNvPr id="28" name="スマイル 27"/>
          <p:cNvSpPr/>
          <p:nvPr/>
        </p:nvSpPr>
        <p:spPr>
          <a:xfrm>
            <a:off x="9898471" y="3754234"/>
            <a:ext cx="1236134" cy="11176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9" name="直線コネクタ 28"/>
          <p:cNvCxnSpPr>
            <a:stCxn id="7" idx="4"/>
            <a:endCxn id="28" idx="0"/>
          </p:cNvCxnSpPr>
          <p:nvPr/>
        </p:nvCxnSpPr>
        <p:spPr>
          <a:xfrm>
            <a:off x="10516538" y="3076268"/>
            <a:ext cx="0" cy="677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曲線コネクタ 33"/>
          <p:cNvCxnSpPr>
            <a:stCxn id="7" idx="6"/>
            <a:endCxn id="28" idx="6"/>
          </p:cNvCxnSpPr>
          <p:nvPr/>
        </p:nvCxnSpPr>
        <p:spPr>
          <a:xfrm>
            <a:off x="11134605" y="2517468"/>
            <a:ext cx="12700" cy="179556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1427902" y="3056403"/>
            <a:ext cx="649537" cy="369332"/>
          </a:xfrm>
          <a:prstGeom prst="rect">
            <a:avLst/>
          </a:prstGeom>
          <a:noFill/>
        </p:spPr>
        <p:txBody>
          <a:bodyPr wrap="none" rtlCol="0">
            <a:spAutoFit/>
          </a:bodyPr>
          <a:lstStyle/>
          <a:p>
            <a:r>
              <a:rPr lang="en-US" altLang="ja-JP" dirty="0" smtClean="0"/>
              <a:t>3</a:t>
            </a:r>
            <a:r>
              <a:rPr kumimoji="1" lang="en-US" altLang="ja-JP" dirty="0" smtClean="0"/>
              <a:t>0</a:t>
            </a:r>
            <a:r>
              <a:rPr kumimoji="1" lang="ja-JP" altLang="en-US" dirty="0" smtClean="0"/>
              <a:t>円</a:t>
            </a:r>
            <a:endParaRPr kumimoji="1" lang="ja-JP" altLang="en-US" dirty="0"/>
          </a:p>
        </p:txBody>
      </p:sp>
      <p:sp>
        <p:nvSpPr>
          <p:cNvPr id="42" name="スマイル 41"/>
          <p:cNvSpPr/>
          <p:nvPr/>
        </p:nvSpPr>
        <p:spPr>
          <a:xfrm>
            <a:off x="7823108" y="3754234"/>
            <a:ext cx="1236134" cy="1117600"/>
          </a:xfrm>
          <a:prstGeom prst="smileyFac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43" name="直線コネクタ 42"/>
          <p:cNvCxnSpPr>
            <a:stCxn id="42" idx="6"/>
            <a:endCxn id="28" idx="2"/>
          </p:cNvCxnSpPr>
          <p:nvPr/>
        </p:nvCxnSpPr>
        <p:spPr>
          <a:xfrm>
            <a:off x="9059242" y="4313034"/>
            <a:ext cx="8392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曲線コネクタ 43"/>
          <p:cNvCxnSpPr>
            <a:stCxn id="28" idx="3"/>
            <a:endCxn id="42" idx="5"/>
          </p:cNvCxnSpPr>
          <p:nvPr/>
        </p:nvCxnSpPr>
        <p:spPr>
          <a:xfrm rot="5400000">
            <a:off x="9478857" y="4107523"/>
            <a:ext cx="12700" cy="1201285"/>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9198541" y="5075950"/>
            <a:ext cx="649537" cy="369332"/>
          </a:xfrm>
          <a:prstGeom prst="rect">
            <a:avLst/>
          </a:prstGeom>
          <a:noFill/>
        </p:spPr>
        <p:txBody>
          <a:bodyPr wrap="none" rtlCol="0">
            <a:spAutoFit/>
          </a:bodyPr>
          <a:lstStyle/>
          <a:p>
            <a:r>
              <a:rPr lang="en-US" altLang="ja-JP" dirty="0"/>
              <a:t>2</a:t>
            </a:r>
            <a:r>
              <a:rPr kumimoji="1" lang="en-US" altLang="ja-JP" dirty="0" smtClean="0"/>
              <a:t>0</a:t>
            </a:r>
            <a:r>
              <a:rPr kumimoji="1" lang="ja-JP" altLang="en-US" dirty="0" smtClean="0"/>
              <a:t>円</a:t>
            </a:r>
            <a:endParaRPr kumimoji="1" lang="ja-JP" altLang="en-US" dirty="0"/>
          </a:p>
        </p:txBody>
      </p:sp>
      <p:sp>
        <p:nvSpPr>
          <p:cNvPr id="60" name="スマイル 59"/>
          <p:cNvSpPr/>
          <p:nvPr/>
        </p:nvSpPr>
        <p:spPr>
          <a:xfrm>
            <a:off x="5648485" y="3754234"/>
            <a:ext cx="1236134" cy="1117600"/>
          </a:xfrm>
          <a:prstGeom prst="smileyFace">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61" name="曲線コネクタ 60"/>
          <p:cNvCxnSpPr>
            <a:stCxn id="42" idx="3"/>
            <a:endCxn id="60" idx="5"/>
          </p:cNvCxnSpPr>
          <p:nvPr/>
        </p:nvCxnSpPr>
        <p:spPr>
          <a:xfrm rot="5400000">
            <a:off x="7353864" y="4057893"/>
            <a:ext cx="12700" cy="1300545"/>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7035445" y="5075950"/>
            <a:ext cx="649537" cy="369332"/>
          </a:xfrm>
          <a:prstGeom prst="rect">
            <a:avLst/>
          </a:prstGeom>
          <a:noFill/>
        </p:spPr>
        <p:txBody>
          <a:bodyPr wrap="none" rtlCol="0">
            <a:spAutoFit/>
          </a:bodyPr>
          <a:lstStyle/>
          <a:p>
            <a:r>
              <a:rPr lang="en-US" altLang="ja-JP" dirty="0" smtClean="0"/>
              <a:t>1</a:t>
            </a:r>
            <a:r>
              <a:rPr kumimoji="1" lang="en-US" altLang="ja-JP" dirty="0" smtClean="0"/>
              <a:t>0</a:t>
            </a:r>
            <a:r>
              <a:rPr kumimoji="1" lang="ja-JP" altLang="en-US" dirty="0" smtClean="0"/>
              <a:t>円</a:t>
            </a:r>
            <a:endParaRPr kumimoji="1" lang="ja-JP" altLang="en-US" dirty="0"/>
          </a:p>
        </p:txBody>
      </p:sp>
      <p:cxnSp>
        <p:nvCxnSpPr>
          <p:cNvPr id="64" name="直線コネクタ 63"/>
          <p:cNvCxnSpPr>
            <a:stCxn id="60" idx="6"/>
            <a:endCxn id="42" idx="2"/>
          </p:cNvCxnSpPr>
          <p:nvPr/>
        </p:nvCxnSpPr>
        <p:spPr>
          <a:xfrm>
            <a:off x="6884619" y="4313034"/>
            <a:ext cx="938489"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角丸四角形吹き出し 52"/>
          <p:cNvSpPr/>
          <p:nvPr/>
        </p:nvSpPr>
        <p:spPr>
          <a:xfrm>
            <a:off x="235165" y="4184649"/>
            <a:ext cx="4574092" cy="2151934"/>
          </a:xfrm>
          <a:prstGeom prst="wedgeRoundRectCallout">
            <a:avLst>
              <a:gd name="adj1" fmla="val 65443"/>
              <a:gd name="adj2" fmla="val -537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smtClean="0"/>
              <a:t>ブロックは常に増え続けるので、新たなブロックが生成される速度を上回る計算能力を持ったコンピューターがなければ改ざんが難しい。</a:t>
            </a:r>
            <a:endParaRPr kumimoji="1" lang="ja-JP" altLang="en-US" sz="2800" dirty="0"/>
          </a:p>
        </p:txBody>
      </p:sp>
    </p:spTree>
    <p:extLst>
      <p:ext uri="{BB962C8B-B14F-4D97-AF65-F5344CB8AC3E}">
        <p14:creationId xmlns:p14="http://schemas.microsoft.com/office/powerpoint/2010/main" val="3478949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r>
              <a:rPr lang="en-US" altLang="ja-JP" dirty="0" smtClean="0"/>
              <a:t>2017</a:t>
            </a:r>
            <a:r>
              <a:rPr lang="ja-JP" altLang="en-US" dirty="0" smtClean="0"/>
              <a:t>年</a:t>
            </a:r>
            <a:r>
              <a:rPr lang="en-US" altLang="ja-JP" dirty="0" smtClean="0"/>
              <a:t>11</a:t>
            </a:r>
            <a:r>
              <a:rPr lang="ja-JP" altLang="en-US" dirty="0" smtClean="0"/>
              <a:t>月</a:t>
            </a:r>
            <a:r>
              <a:rPr lang="en-US" altLang="ja-JP" dirty="0" smtClean="0"/>
              <a:t>5</a:t>
            </a:r>
            <a:r>
              <a:rPr lang="ja-JP" altLang="en-US" dirty="0" smtClean="0"/>
              <a:t>日に株式会社</a:t>
            </a:r>
            <a:r>
              <a:rPr lang="en-US" altLang="ja-JP" dirty="0" err="1" smtClean="0"/>
              <a:t>Akatuki</a:t>
            </a:r>
            <a:r>
              <a:rPr lang="ja-JP" altLang="en-US" dirty="0" err="1" smtClean="0"/>
              <a:t>が提</a:t>
            </a:r>
            <a:r>
              <a:rPr lang="ja-JP" altLang="en-US" dirty="0" smtClean="0"/>
              <a:t>供してるソーシャルゲームでガチャ確率の不正が疑われ、炎上した</a:t>
            </a:r>
            <a:endParaRPr lang="en-US" altLang="ja-JP" dirty="0" smtClean="0"/>
          </a:p>
          <a:p>
            <a:pPr marL="0" indent="0">
              <a:buNone/>
            </a:pPr>
            <a:endParaRPr lang="en-US" altLang="ja-JP" dirty="0"/>
          </a:p>
          <a:p>
            <a:endParaRPr lang="en-US" altLang="ja-JP" dirty="0" smtClean="0"/>
          </a:p>
          <a:p>
            <a:endParaRPr lang="en-US" altLang="ja-JP" dirty="0"/>
          </a:p>
        </p:txBody>
      </p:sp>
    </p:spTree>
    <p:extLst>
      <p:ext uri="{BB962C8B-B14F-4D97-AF65-F5344CB8AC3E}">
        <p14:creationId xmlns:p14="http://schemas.microsoft.com/office/powerpoint/2010/main" val="4017962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目的</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dirty="0" smtClean="0"/>
          </a:p>
          <a:p>
            <a:r>
              <a:rPr lang="ja-JP" altLang="en-US" dirty="0" smtClean="0"/>
              <a:t>ソーシャルゲームの有料アイテム抽選装置での抽選結果をブロックに書き込んでユーザー間で共有・閲覧できるようにすることが本研究の目的。</a:t>
            </a:r>
            <a:endParaRPr lang="en-US" altLang="ja-JP" dirty="0" smtClean="0"/>
          </a:p>
          <a:p>
            <a:r>
              <a:rPr lang="ja-JP" altLang="en-US" dirty="0" smtClean="0"/>
              <a:t>今回</a:t>
            </a:r>
            <a:r>
              <a:rPr lang="ja-JP" altLang="en-US" dirty="0"/>
              <a:t>は有料アイテム抽選装置をサイコロで代替</a:t>
            </a:r>
            <a:r>
              <a:rPr lang="ja-JP" altLang="en-US" dirty="0" smtClean="0"/>
              <a:t>し</a:t>
            </a:r>
            <a:r>
              <a:rPr lang="ja-JP" altLang="en-US" dirty="0"/>
              <a:t>、</a:t>
            </a:r>
            <a:r>
              <a:rPr lang="ja-JP" altLang="en-US" dirty="0" smtClean="0"/>
              <a:t>サイコロ</a:t>
            </a:r>
            <a:r>
              <a:rPr lang="ja-JP" altLang="en-US" dirty="0"/>
              <a:t>の出目を複数のノード間で共有・閲覧</a:t>
            </a:r>
            <a:r>
              <a:rPr lang="ja-JP" altLang="en-US" dirty="0" smtClean="0"/>
              <a:t>可能な</a:t>
            </a:r>
            <a:r>
              <a:rPr lang="ja-JP" altLang="en-US" dirty="0"/>
              <a:t>環境を再現</a:t>
            </a:r>
            <a:r>
              <a:rPr lang="ja-JP" altLang="en-US" dirty="0" smtClean="0"/>
              <a:t>する。サイコロ</a:t>
            </a:r>
            <a:r>
              <a:rPr lang="ja-JP" altLang="en-US" dirty="0"/>
              <a:t>の出目が記録</a:t>
            </a:r>
            <a:r>
              <a:rPr lang="ja-JP" altLang="en-US" dirty="0" smtClean="0"/>
              <a:t>されたそれぞれ</a:t>
            </a:r>
            <a:r>
              <a:rPr lang="ja-JP" altLang="en-US" dirty="0"/>
              <a:t>のブロックからデータを</a:t>
            </a:r>
            <a:r>
              <a:rPr lang="ja-JP" altLang="en-US" dirty="0" smtClean="0"/>
              <a:t>取り出し、集計して</a:t>
            </a:r>
            <a:r>
              <a:rPr lang="ja-JP" altLang="en-US" dirty="0"/>
              <a:t>乱数に偏りがないか調査</a:t>
            </a:r>
            <a:r>
              <a:rPr lang="ja-JP" altLang="en-US" dirty="0" smtClean="0"/>
              <a:t>する。</a:t>
            </a:r>
            <a:endParaRPr lang="en-US" altLang="ja-JP" dirty="0"/>
          </a:p>
        </p:txBody>
      </p:sp>
    </p:spTree>
    <p:extLst>
      <p:ext uri="{BB962C8B-B14F-4D97-AF65-F5344CB8AC3E}">
        <p14:creationId xmlns:p14="http://schemas.microsoft.com/office/powerpoint/2010/main" val="1854283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a:p>
          <a:p>
            <a:r>
              <a:rPr lang="ja-JP" altLang="en-US" dirty="0" smtClean="0"/>
              <a:t>サイコロ</a:t>
            </a:r>
            <a:r>
              <a:rPr lang="ja-JP" altLang="en-US" dirty="0"/>
              <a:t>の疑似乱数を発生させ，</a:t>
            </a:r>
            <a:r>
              <a:rPr lang="ja-JP" altLang="en-US" dirty="0" smtClean="0"/>
              <a:t>乱数</a:t>
            </a:r>
            <a:r>
              <a:rPr lang="ja-JP" altLang="en-US" dirty="0"/>
              <a:t>データを</a:t>
            </a:r>
            <a:r>
              <a:rPr lang="en-US" altLang="ja-JP" dirty="0"/>
              <a:t>CSV </a:t>
            </a:r>
            <a:r>
              <a:rPr lang="ja-JP" altLang="en-US" dirty="0"/>
              <a:t>ファイルに保存する</a:t>
            </a:r>
            <a:r>
              <a:rPr lang="ja-JP" altLang="en-US" dirty="0" smtClean="0"/>
              <a:t>プログラムを</a:t>
            </a:r>
            <a:r>
              <a:rPr lang="ja-JP" altLang="en-US" dirty="0"/>
              <a:t>作成</a:t>
            </a:r>
            <a:r>
              <a:rPr lang="ja-JP" altLang="en-US" dirty="0" smtClean="0"/>
              <a:t>する。</a:t>
            </a:r>
            <a:endParaRPr lang="en-US" altLang="ja-JP" dirty="0" smtClean="0"/>
          </a:p>
          <a:p>
            <a:endParaRPr lang="en-US" altLang="ja-JP" dirty="0"/>
          </a:p>
          <a:p>
            <a:r>
              <a:rPr lang="ja-JP" altLang="en-US" dirty="0" smtClean="0"/>
              <a:t>簡易的なブロックチェーンである</a:t>
            </a:r>
            <a:r>
              <a:rPr lang="en-US" altLang="ja-JP" dirty="0" err="1" smtClean="0"/>
              <a:t>naivechain</a:t>
            </a:r>
            <a:r>
              <a:rPr lang="ja-JP" altLang="en-US" dirty="0" smtClean="0"/>
              <a:t>を用いて、乱数データをブロックチェーン上に追加する。</a:t>
            </a:r>
            <a:endParaRPr kumimoji="1" lang="ja-JP" altLang="en-US" dirty="0"/>
          </a:p>
        </p:txBody>
      </p:sp>
    </p:spTree>
    <p:extLst>
      <p:ext uri="{BB962C8B-B14F-4D97-AF65-F5344CB8AC3E}">
        <p14:creationId xmlns:p14="http://schemas.microsoft.com/office/powerpoint/2010/main" val="2942657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naivechain</a:t>
            </a:r>
            <a:r>
              <a:rPr lang="en-US" altLang="ja-JP" dirty="0"/>
              <a:t> </a:t>
            </a:r>
            <a:r>
              <a:rPr lang="ja-JP" altLang="en-US" dirty="0"/>
              <a:t>のプログラムを入れていないノード</a:t>
            </a:r>
            <a:r>
              <a:rPr lang="ja-JP" altLang="en-US" dirty="0" smtClean="0"/>
              <a:t>から</a:t>
            </a:r>
            <a:r>
              <a:rPr lang="ja-JP" altLang="en-US" dirty="0"/>
              <a:t>でも，同一ネットワーク上で繋がっている</a:t>
            </a:r>
            <a:r>
              <a:rPr lang="ja-JP" altLang="en-US" dirty="0" smtClean="0"/>
              <a:t>ノードで</a:t>
            </a:r>
            <a:r>
              <a:rPr lang="ja-JP" altLang="en-US" dirty="0"/>
              <a:t>あればデータを共有する事が可能に</a:t>
            </a:r>
            <a:r>
              <a:rPr lang="ja-JP" altLang="en-US" dirty="0" smtClean="0"/>
              <a:t>なった。</a:t>
            </a:r>
            <a:endParaRPr lang="en-US" altLang="ja-JP" dirty="0" smtClean="0"/>
          </a:p>
          <a:p>
            <a:r>
              <a:rPr lang="ja-JP" altLang="en-US" dirty="0" smtClean="0"/>
              <a:t>ホストノード</a:t>
            </a:r>
            <a:r>
              <a:rPr lang="ja-JP" altLang="en-US" dirty="0"/>
              <a:t>の</a:t>
            </a:r>
            <a:r>
              <a:rPr lang="en-US" altLang="ja-JP" dirty="0"/>
              <a:t>URL </a:t>
            </a:r>
            <a:r>
              <a:rPr lang="ja-JP" altLang="en-US" dirty="0"/>
              <a:t>を指定することで，</a:t>
            </a:r>
            <a:r>
              <a:rPr lang="ja-JP" altLang="en-US" dirty="0" smtClean="0"/>
              <a:t>ブロックチェーン上</a:t>
            </a:r>
            <a:r>
              <a:rPr lang="ja-JP" altLang="en-US" dirty="0"/>
              <a:t>の全ブロックの閲覧と，</a:t>
            </a:r>
            <a:r>
              <a:rPr lang="ja-JP" altLang="en-US" dirty="0" smtClean="0"/>
              <a:t>ホストノード上に</a:t>
            </a:r>
            <a:r>
              <a:rPr lang="ja-JP" altLang="en-US" dirty="0"/>
              <a:t>あるブロックチェーンにブロックを作成して</a:t>
            </a:r>
            <a:r>
              <a:rPr lang="ja-JP" altLang="en-US" dirty="0" smtClean="0"/>
              <a:t>追加</a:t>
            </a:r>
            <a:r>
              <a:rPr lang="ja-JP" altLang="en-US" dirty="0"/>
              <a:t>する事が</a:t>
            </a:r>
            <a:r>
              <a:rPr lang="ja-JP" altLang="en-US" dirty="0" smtClean="0"/>
              <a:t>できた。</a:t>
            </a:r>
            <a:endParaRPr lang="en-US" altLang="ja-JP" dirty="0" smtClean="0"/>
          </a:p>
          <a:p>
            <a:endParaRPr kumimoji="1" lang="en-US" altLang="ja-JP" dirty="0"/>
          </a:p>
          <a:p>
            <a:r>
              <a:rPr kumimoji="1" lang="ja-JP" altLang="en-US" dirty="0" smtClean="0"/>
              <a:t>サイコロの乱数データには偏りがないことがわかった。</a:t>
            </a:r>
            <a:endParaRPr kumimoji="1" lang="ja-JP" altLang="en-US" dirty="0"/>
          </a:p>
        </p:txBody>
      </p:sp>
    </p:spTree>
    <p:extLst>
      <p:ext uri="{BB962C8B-B14F-4D97-AF65-F5344CB8AC3E}">
        <p14:creationId xmlns:p14="http://schemas.microsoft.com/office/powerpoint/2010/main" val="2744689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データの改ざんが困難なブロックチェーン上で</a:t>
            </a:r>
            <a:r>
              <a:rPr lang="ja-JP" altLang="en-US" dirty="0" smtClean="0"/>
              <a:t>誰も</a:t>
            </a:r>
            <a:r>
              <a:rPr lang="ja-JP" altLang="en-US" dirty="0"/>
              <a:t>が記録を閲覧できる本研究は，</a:t>
            </a:r>
            <a:r>
              <a:rPr lang="en-US" altLang="ja-JP" dirty="0" err="1"/>
              <a:t>Akatsuki</a:t>
            </a:r>
            <a:r>
              <a:rPr lang="en-US" altLang="ja-JP" dirty="0"/>
              <a:t> </a:t>
            </a:r>
            <a:r>
              <a:rPr lang="ja-JP" altLang="en-US" dirty="0" err="1" smtClean="0"/>
              <a:t>のような</a:t>
            </a:r>
            <a:r>
              <a:rPr lang="ja-JP" altLang="en-US" dirty="0" smtClean="0"/>
              <a:t>ソーシャルゲームサービス</a:t>
            </a:r>
            <a:r>
              <a:rPr lang="ja-JP" altLang="en-US" dirty="0"/>
              <a:t>を提供している会社</a:t>
            </a:r>
            <a:r>
              <a:rPr lang="ja-JP" altLang="en-US" dirty="0" smtClean="0"/>
              <a:t>の意図的</a:t>
            </a:r>
            <a:r>
              <a:rPr lang="ja-JP" altLang="en-US" dirty="0"/>
              <a:t>な不正と，ユーザー側の一方的な誤解を</a:t>
            </a:r>
            <a:r>
              <a:rPr lang="ja-JP" altLang="en-US" dirty="0" smtClean="0"/>
              <a:t>防ぐ証明</a:t>
            </a:r>
            <a:r>
              <a:rPr lang="ja-JP" altLang="en-US" dirty="0"/>
              <a:t>として役立つのではないかと</a:t>
            </a:r>
            <a:r>
              <a:rPr lang="ja-JP" altLang="en-US" dirty="0" smtClean="0"/>
              <a:t>考えられる。</a:t>
            </a:r>
            <a:endParaRPr kumimoji="1" lang="ja-JP" altLang="en-US" dirty="0"/>
          </a:p>
        </p:txBody>
      </p:sp>
    </p:spTree>
    <p:extLst>
      <p:ext uri="{BB962C8B-B14F-4D97-AF65-F5344CB8AC3E}">
        <p14:creationId xmlns:p14="http://schemas.microsoft.com/office/powerpoint/2010/main" val="2321557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lang="ja-JP" altLang="en-US" dirty="0"/>
              <a:t>以上の結果から，ブロックチェーンに記録</a:t>
            </a:r>
            <a:r>
              <a:rPr lang="ja-JP" altLang="en-US" dirty="0" smtClean="0"/>
              <a:t>されたゲーム内</a:t>
            </a:r>
            <a:r>
              <a:rPr lang="ja-JP" altLang="en-US" dirty="0"/>
              <a:t>乱数の信憑性は高いと言える．今後は</a:t>
            </a:r>
            <a:r>
              <a:rPr lang="ja-JP" altLang="en-US" dirty="0" smtClean="0"/>
              <a:t>抽選</a:t>
            </a:r>
            <a:r>
              <a:rPr lang="ja-JP" altLang="en-US" dirty="0"/>
              <a:t>結果をコンピュータが自動的に判断して</a:t>
            </a:r>
            <a:r>
              <a:rPr lang="ja-JP" altLang="en-US" dirty="0" smtClean="0"/>
              <a:t>ブロックチェーン</a:t>
            </a:r>
            <a:r>
              <a:rPr lang="ja-JP" altLang="en-US" dirty="0"/>
              <a:t>に追加するシステムを実装すること</a:t>
            </a:r>
            <a:r>
              <a:rPr lang="ja-JP" altLang="en-US" dirty="0" smtClean="0"/>
              <a:t>が今後</a:t>
            </a:r>
            <a:r>
              <a:rPr lang="ja-JP" altLang="en-US" dirty="0"/>
              <a:t>の課題で</a:t>
            </a:r>
            <a:r>
              <a:rPr lang="ja-JP" altLang="en-US" dirty="0" smtClean="0"/>
              <a:t>ある。</a:t>
            </a:r>
            <a:endParaRPr kumimoji="1" lang="ja-JP" altLang="en-US" dirty="0"/>
          </a:p>
        </p:txBody>
      </p:sp>
    </p:spTree>
    <p:extLst>
      <p:ext uri="{BB962C8B-B14F-4D97-AF65-F5344CB8AC3E}">
        <p14:creationId xmlns:p14="http://schemas.microsoft.com/office/powerpoint/2010/main" val="3476326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全体の流れ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ブロックチェーンの解説と特徴</a:t>
            </a:r>
            <a:endParaRPr kumimoji="1" lang="en-US" altLang="ja-JP" dirty="0" smtClean="0"/>
          </a:p>
          <a:p>
            <a:r>
              <a:rPr kumimoji="1" lang="ja-JP" altLang="en-US" dirty="0" smtClean="0"/>
              <a:t>背景</a:t>
            </a:r>
            <a:endParaRPr kumimoji="1" lang="en-US" altLang="ja-JP" dirty="0" smtClean="0"/>
          </a:p>
          <a:p>
            <a:r>
              <a:rPr kumimoji="1" lang="ja-JP" altLang="en-US" dirty="0" smtClean="0"/>
              <a:t>目的</a:t>
            </a:r>
            <a:endParaRPr kumimoji="1" lang="en-US" altLang="ja-JP" dirty="0" smtClean="0"/>
          </a:p>
          <a:p>
            <a:r>
              <a:rPr lang="ja-JP" altLang="en-US" dirty="0" smtClean="0"/>
              <a:t>手法</a:t>
            </a:r>
            <a:endParaRPr lang="en-US" altLang="ja-JP" dirty="0" smtClean="0"/>
          </a:p>
          <a:p>
            <a:r>
              <a:rPr kumimoji="1" lang="ja-JP" altLang="en-US" dirty="0" smtClean="0"/>
              <a:t>結果</a:t>
            </a:r>
            <a:endParaRPr kumimoji="1" lang="en-US" altLang="ja-JP" dirty="0" smtClean="0"/>
          </a:p>
          <a:p>
            <a:r>
              <a:rPr lang="ja-JP" altLang="en-US" dirty="0" smtClean="0"/>
              <a:t>考察</a:t>
            </a:r>
            <a:endParaRPr lang="en-US" altLang="ja-JP" dirty="0" smtClean="0"/>
          </a:p>
          <a:p>
            <a:r>
              <a:rPr kumimoji="1" lang="ja-JP" altLang="en-US" dirty="0"/>
              <a:t>結論</a:t>
            </a:r>
          </a:p>
        </p:txBody>
      </p:sp>
    </p:spTree>
    <p:extLst>
      <p:ext uri="{BB962C8B-B14F-4D97-AF65-F5344CB8AC3E}">
        <p14:creationId xmlns:p14="http://schemas.microsoft.com/office/powerpoint/2010/main" val="2530768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マイル 3"/>
          <p:cNvSpPr/>
          <p:nvPr/>
        </p:nvSpPr>
        <p:spPr>
          <a:xfrm>
            <a:off x="1794935" y="3623734"/>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スマイル 4"/>
          <p:cNvSpPr/>
          <p:nvPr/>
        </p:nvSpPr>
        <p:spPr>
          <a:xfrm>
            <a:off x="2980268" y="5147734"/>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スマイル 5"/>
          <p:cNvSpPr/>
          <p:nvPr/>
        </p:nvSpPr>
        <p:spPr>
          <a:xfrm>
            <a:off x="2980268" y="2125133"/>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スマイル 6"/>
          <p:cNvSpPr/>
          <p:nvPr/>
        </p:nvSpPr>
        <p:spPr>
          <a:xfrm>
            <a:off x="9160932" y="3636434"/>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スマイル 7"/>
          <p:cNvSpPr/>
          <p:nvPr/>
        </p:nvSpPr>
        <p:spPr>
          <a:xfrm>
            <a:off x="8111066" y="5160434"/>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スマイル 8"/>
          <p:cNvSpPr/>
          <p:nvPr/>
        </p:nvSpPr>
        <p:spPr>
          <a:xfrm>
            <a:off x="8077199" y="2125133"/>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円柱 9"/>
          <p:cNvSpPr/>
          <p:nvPr/>
        </p:nvSpPr>
        <p:spPr>
          <a:xfrm>
            <a:off x="5139267" y="3386667"/>
            <a:ext cx="2286000" cy="204893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12" name="直線コネクタ 11"/>
          <p:cNvCxnSpPr>
            <a:stCxn id="6" idx="5"/>
            <a:endCxn id="10" idx="2"/>
          </p:cNvCxnSpPr>
          <p:nvPr/>
        </p:nvCxnSpPr>
        <p:spPr>
          <a:xfrm>
            <a:off x="4309990" y="3425948"/>
            <a:ext cx="829277" cy="985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4" idx="6"/>
          </p:cNvCxnSpPr>
          <p:nvPr/>
        </p:nvCxnSpPr>
        <p:spPr>
          <a:xfrm>
            <a:off x="3352801" y="4385734"/>
            <a:ext cx="1786466" cy="25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5" idx="7"/>
            <a:endCxn id="10" idx="2"/>
          </p:cNvCxnSpPr>
          <p:nvPr/>
        </p:nvCxnSpPr>
        <p:spPr>
          <a:xfrm flipV="1">
            <a:off x="4309990" y="4411134"/>
            <a:ext cx="829277" cy="959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0" idx="4"/>
            <a:endCxn id="7" idx="2"/>
          </p:cNvCxnSpPr>
          <p:nvPr/>
        </p:nvCxnSpPr>
        <p:spPr>
          <a:xfrm flipV="1">
            <a:off x="7425267" y="4398434"/>
            <a:ext cx="1735665"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4"/>
          </p:cNvCxnSpPr>
          <p:nvPr/>
        </p:nvCxnSpPr>
        <p:spPr>
          <a:xfrm flipV="1">
            <a:off x="7425267" y="3455459"/>
            <a:ext cx="867832" cy="955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0" idx="4"/>
          </p:cNvCxnSpPr>
          <p:nvPr/>
        </p:nvCxnSpPr>
        <p:spPr>
          <a:xfrm>
            <a:off x="7425267" y="4411134"/>
            <a:ext cx="899583" cy="959785"/>
          </a:xfrm>
          <a:prstGeom prst="line">
            <a:avLst/>
          </a:prstGeom>
        </p:spPr>
        <p:style>
          <a:lnRef idx="1">
            <a:schemeClr val="accent1"/>
          </a:lnRef>
          <a:fillRef idx="0">
            <a:schemeClr val="accent1"/>
          </a:fillRef>
          <a:effectRef idx="0">
            <a:schemeClr val="accent1"/>
          </a:effectRef>
          <a:fontRef idx="minor">
            <a:schemeClr val="tx1"/>
          </a:fontRef>
        </p:style>
      </p:cxnSp>
      <p:sp>
        <p:nvSpPr>
          <p:cNvPr id="30" name="タイトル 1"/>
          <p:cNvSpPr>
            <a:spLocks noGrp="1"/>
          </p:cNvSpPr>
          <p:nvPr>
            <p:ph type="title"/>
          </p:nvPr>
        </p:nvSpPr>
        <p:spPr>
          <a:xfrm>
            <a:off x="819574" y="-61649"/>
            <a:ext cx="10515600" cy="1325563"/>
          </a:xfrm>
        </p:spPr>
        <p:txBody>
          <a:bodyPr/>
          <a:lstStyle/>
          <a:p>
            <a:pPr algn="ctr"/>
            <a:r>
              <a:rPr lang="ja-JP" altLang="en-US" dirty="0"/>
              <a:t>従来</a:t>
            </a:r>
            <a:r>
              <a:rPr lang="ja-JP" altLang="en-US" dirty="0" smtClean="0"/>
              <a:t>の中央集権システム</a:t>
            </a:r>
            <a:endParaRPr kumimoji="1" lang="ja-JP" altLang="en-US" dirty="0"/>
          </a:p>
        </p:txBody>
      </p:sp>
    </p:spTree>
    <p:extLst>
      <p:ext uri="{BB962C8B-B14F-4D97-AF65-F5344CB8AC3E}">
        <p14:creationId xmlns:p14="http://schemas.microsoft.com/office/powerpoint/2010/main" val="61420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マイル 3"/>
          <p:cNvSpPr/>
          <p:nvPr/>
        </p:nvSpPr>
        <p:spPr>
          <a:xfrm>
            <a:off x="1794935" y="3649134"/>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スマイル 4"/>
          <p:cNvSpPr/>
          <p:nvPr/>
        </p:nvSpPr>
        <p:spPr>
          <a:xfrm>
            <a:off x="2980268" y="5147734"/>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スマイル 5"/>
          <p:cNvSpPr/>
          <p:nvPr/>
        </p:nvSpPr>
        <p:spPr>
          <a:xfrm>
            <a:off x="2980268" y="2125133"/>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スマイル 6"/>
          <p:cNvSpPr/>
          <p:nvPr/>
        </p:nvSpPr>
        <p:spPr>
          <a:xfrm>
            <a:off x="9160932" y="3636434"/>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スマイル 7"/>
          <p:cNvSpPr/>
          <p:nvPr/>
        </p:nvSpPr>
        <p:spPr>
          <a:xfrm>
            <a:off x="8111066" y="5160434"/>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スマイル 8"/>
          <p:cNvSpPr/>
          <p:nvPr/>
        </p:nvSpPr>
        <p:spPr>
          <a:xfrm>
            <a:off x="8077199" y="2125133"/>
            <a:ext cx="1557866" cy="15240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円柱 9"/>
          <p:cNvSpPr/>
          <p:nvPr/>
        </p:nvSpPr>
        <p:spPr>
          <a:xfrm>
            <a:off x="5139267" y="3386667"/>
            <a:ext cx="2286000" cy="204893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12" name="直線コネクタ 11"/>
          <p:cNvCxnSpPr>
            <a:stCxn id="6" idx="5"/>
            <a:endCxn id="10" idx="2"/>
          </p:cNvCxnSpPr>
          <p:nvPr/>
        </p:nvCxnSpPr>
        <p:spPr>
          <a:xfrm>
            <a:off x="4309990" y="3425948"/>
            <a:ext cx="829277" cy="985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4" idx="6"/>
            <a:endCxn id="10" idx="2"/>
          </p:cNvCxnSpPr>
          <p:nvPr/>
        </p:nvCxnSpPr>
        <p:spPr>
          <a:xfrm>
            <a:off x="3352801" y="4411134"/>
            <a:ext cx="1786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5" idx="7"/>
            <a:endCxn id="10" idx="2"/>
          </p:cNvCxnSpPr>
          <p:nvPr/>
        </p:nvCxnSpPr>
        <p:spPr>
          <a:xfrm flipV="1">
            <a:off x="4309990" y="4411134"/>
            <a:ext cx="829277" cy="959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0" idx="4"/>
            <a:endCxn id="7" idx="2"/>
          </p:cNvCxnSpPr>
          <p:nvPr/>
        </p:nvCxnSpPr>
        <p:spPr>
          <a:xfrm flipV="1">
            <a:off x="7425267" y="4398434"/>
            <a:ext cx="1735665"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4"/>
          </p:cNvCxnSpPr>
          <p:nvPr/>
        </p:nvCxnSpPr>
        <p:spPr>
          <a:xfrm flipV="1">
            <a:off x="7425267" y="3455459"/>
            <a:ext cx="867832" cy="955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0" idx="4"/>
          </p:cNvCxnSpPr>
          <p:nvPr/>
        </p:nvCxnSpPr>
        <p:spPr>
          <a:xfrm>
            <a:off x="7425267" y="4411134"/>
            <a:ext cx="899583" cy="959785"/>
          </a:xfrm>
          <a:prstGeom prst="line">
            <a:avLst/>
          </a:prstGeom>
        </p:spPr>
        <p:style>
          <a:lnRef idx="1">
            <a:schemeClr val="accent1"/>
          </a:lnRef>
          <a:fillRef idx="0">
            <a:schemeClr val="accent1"/>
          </a:fillRef>
          <a:effectRef idx="0">
            <a:schemeClr val="accent1"/>
          </a:effectRef>
          <a:fontRef idx="minor">
            <a:schemeClr val="tx1"/>
          </a:fontRef>
        </p:style>
      </p:cxnSp>
      <p:sp>
        <p:nvSpPr>
          <p:cNvPr id="30" name="タイトル 1"/>
          <p:cNvSpPr>
            <a:spLocks noGrp="1"/>
          </p:cNvSpPr>
          <p:nvPr>
            <p:ph type="title"/>
          </p:nvPr>
        </p:nvSpPr>
        <p:spPr>
          <a:xfrm>
            <a:off x="819574" y="-61649"/>
            <a:ext cx="10515600" cy="1325563"/>
          </a:xfrm>
        </p:spPr>
        <p:txBody>
          <a:bodyPr/>
          <a:lstStyle/>
          <a:p>
            <a:pPr algn="ctr"/>
            <a:r>
              <a:rPr lang="ja-JP" altLang="en-US" dirty="0"/>
              <a:t>従来</a:t>
            </a:r>
            <a:r>
              <a:rPr lang="ja-JP" altLang="en-US" dirty="0" smtClean="0"/>
              <a:t>の中央集権システム</a:t>
            </a:r>
            <a:endParaRPr kumimoji="1" lang="ja-JP" altLang="en-US" dirty="0"/>
          </a:p>
        </p:txBody>
      </p:sp>
      <p:sp>
        <p:nvSpPr>
          <p:cNvPr id="2" name="乗算記号 1"/>
          <p:cNvSpPr/>
          <p:nvPr/>
        </p:nvSpPr>
        <p:spPr>
          <a:xfrm>
            <a:off x="4937216" y="3043646"/>
            <a:ext cx="2707034" cy="2878788"/>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7" name="乗算記号 16"/>
          <p:cNvSpPr/>
          <p:nvPr/>
        </p:nvSpPr>
        <p:spPr>
          <a:xfrm>
            <a:off x="7268300" y="3146180"/>
            <a:ext cx="1243783" cy="1264954"/>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8" name="乗算記号 17"/>
          <p:cNvSpPr/>
          <p:nvPr/>
        </p:nvSpPr>
        <p:spPr>
          <a:xfrm>
            <a:off x="8111066" y="3822169"/>
            <a:ext cx="1243783" cy="1264954"/>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9" name="乗算記号 18"/>
          <p:cNvSpPr/>
          <p:nvPr/>
        </p:nvSpPr>
        <p:spPr>
          <a:xfrm>
            <a:off x="7268299" y="4447117"/>
            <a:ext cx="1243783" cy="1264954"/>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1" name="乗算記号 20"/>
          <p:cNvSpPr/>
          <p:nvPr/>
        </p:nvSpPr>
        <p:spPr>
          <a:xfrm>
            <a:off x="4050559" y="3159142"/>
            <a:ext cx="1243783" cy="1264954"/>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3" name="乗算記号 22"/>
          <p:cNvSpPr/>
          <p:nvPr/>
        </p:nvSpPr>
        <p:spPr>
          <a:xfrm>
            <a:off x="3309335" y="3770846"/>
            <a:ext cx="1243783" cy="1264954"/>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5" name="乗算記号 24"/>
          <p:cNvSpPr/>
          <p:nvPr/>
        </p:nvSpPr>
        <p:spPr>
          <a:xfrm>
            <a:off x="4084426" y="4393354"/>
            <a:ext cx="1243783" cy="1264954"/>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2" name="角丸四角形吹き出し 21"/>
          <p:cNvSpPr/>
          <p:nvPr/>
        </p:nvSpPr>
        <p:spPr>
          <a:xfrm>
            <a:off x="751471" y="940467"/>
            <a:ext cx="6673796" cy="1075177"/>
          </a:xfrm>
          <a:prstGeom prst="wedgeRoundRectCallout">
            <a:avLst>
              <a:gd name="adj1" fmla="val 31122"/>
              <a:gd name="adj2" fmla="val 17184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4000" dirty="0"/>
              <a:t>サーバーが機能しなくなると</a:t>
            </a:r>
            <a:endParaRPr lang="ja-JP" altLang="en-US" sz="4000" dirty="0"/>
          </a:p>
        </p:txBody>
      </p:sp>
      <p:sp>
        <p:nvSpPr>
          <p:cNvPr id="33" name="爆発 1 32"/>
          <p:cNvSpPr/>
          <p:nvPr/>
        </p:nvSpPr>
        <p:spPr>
          <a:xfrm>
            <a:off x="4611667" y="2827484"/>
            <a:ext cx="3411343" cy="2818540"/>
          </a:xfrm>
          <a:prstGeom prst="irregularSeal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サービスが停止する</a:t>
            </a:r>
            <a:endParaRPr kumimoji="1" lang="ja-JP" altLang="en-US" sz="2400" dirty="0"/>
          </a:p>
        </p:txBody>
      </p:sp>
    </p:spTree>
    <p:extLst>
      <p:ext uri="{BB962C8B-B14F-4D97-AF65-F5344CB8AC3E}">
        <p14:creationId xmlns:p14="http://schemas.microsoft.com/office/powerpoint/2010/main" val="392840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1" grpId="0" animBg="1"/>
      <p:bldP spid="23" grpId="0" animBg="1"/>
      <p:bldP spid="25"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9302" y="-44861"/>
            <a:ext cx="10515600" cy="1325563"/>
          </a:xfrm>
        </p:spPr>
        <p:txBody>
          <a:bodyPr/>
          <a:lstStyle/>
          <a:p>
            <a:pPr algn="ctr"/>
            <a:r>
              <a:rPr kumimoji="1" lang="ja-JP" altLang="en-US" dirty="0" smtClean="0"/>
              <a:t>ブロックチェーンの解説と特徴</a:t>
            </a:r>
            <a:endParaRPr kumimoji="1" lang="ja-JP" altLang="en-US" dirty="0"/>
          </a:p>
        </p:txBody>
      </p:sp>
      <p:sp>
        <p:nvSpPr>
          <p:cNvPr id="4" name="スマイル 3"/>
          <p:cNvSpPr/>
          <p:nvPr/>
        </p:nvSpPr>
        <p:spPr>
          <a:xfrm>
            <a:off x="3042865" y="3566856"/>
            <a:ext cx="1236134" cy="11176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スマイル 4"/>
          <p:cNvSpPr/>
          <p:nvPr/>
        </p:nvSpPr>
        <p:spPr>
          <a:xfrm>
            <a:off x="3813332" y="5557843"/>
            <a:ext cx="1236134" cy="11176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スマイル 5"/>
          <p:cNvSpPr/>
          <p:nvPr/>
        </p:nvSpPr>
        <p:spPr>
          <a:xfrm>
            <a:off x="5066399" y="2168534"/>
            <a:ext cx="1236134" cy="11176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スマイル 6"/>
          <p:cNvSpPr/>
          <p:nvPr/>
        </p:nvSpPr>
        <p:spPr>
          <a:xfrm>
            <a:off x="7081467" y="3566856"/>
            <a:ext cx="1236134" cy="11176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スマイル 7"/>
          <p:cNvSpPr/>
          <p:nvPr/>
        </p:nvSpPr>
        <p:spPr>
          <a:xfrm>
            <a:off x="6382966" y="5557843"/>
            <a:ext cx="1236134" cy="1117600"/>
          </a:xfrm>
          <a:prstGeom prst="smileyFac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10" name="直線コネクタ 9"/>
          <p:cNvCxnSpPr>
            <a:stCxn id="6" idx="2"/>
            <a:endCxn id="4" idx="0"/>
          </p:cNvCxnSpPr>
          <p:nvPr/>
        </p:nvCxnSpPr>
        <p:spPr>
          <a:xfrm flipH="1">
            <a:off x="3660932" y="2727334"/>
            <a:ext cx="1405467" cy="839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7" idx="0"/>
            <a:endCxn id="6" idx="6"/>
          </p:cNvCxnSpPr>
          <p:nvPr/>
        </p:nvCxnSpPr>
        <p:spPr>
          <a:xfrm flipH="1" flipV="1">
            <a:off x="6302533" y="2727334"/>
            <a:ext cx="1397001" cy="839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7" idx="2"/>
            <a:endCxn id="4" idx="6"/>
          </p:cNvCxnSpPr>
          <p:nvPr/>
        </p:nvCxnSpPr>
        <p:spPr>
          <a:xfrm flipH="1">
            <a:off x="4278999" y="4125656"/>
            <a:ext cx="28024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8" idx="2"/>
            <a:endCxn id="5" idx="6"/>
          </p:cNvCxnSpPr>
          <p:nvPr/>
        </p:nvCxnSpPr>
        <p:spPr>
          <a:xfrm flipH="1">
            <a:off x="5049466" y="6116643"/>
            <a:ext cx="1333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5" idx="0"/>
            <a:endCxn id="4" idx="4"/>
          </p:cNvCxnSpPr>
          <p:nvPr/>
        </p:nvCxnSpPr>
        <p:spPr>
          <a:xfrm flipH="1" flipV="1">
            <a:off x="3660932" y="4684456"/>
            <a:ext cx="770467" cy="87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8" idx="0"/>
            <a:endCxn id="7" idx="4"/>
          </p:cNvCxnSpPr>
          <p:nvPr/>
        </p:nvCxnSpPr>
        <p:spPr>
          <a:xfrm flipV="1">
            <a:off x="7001033" y="4684456"/>
            <a:ext cx="698501" cy="87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6" idx="4"/>
            <a:endCxn id="5" idx="0"/>
          </p:cNvCxnSpPr>
          <p:nvPr/>
        </p:nvCxnSpPr>
        <p:spPr>
          <a:xfrm flipH="1">
            <a:off x="4431399" y="3286134"/>
            <a:ext cx="1253067" cy="2271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6" idx="4"/>
            <a:endCxn id="8" idx="0"/>
          </p:cNvCxnSpPr>
          <p:nvPr/>
        </p:nvCxnSpPr>
        <p:spPr>
          <a:xfrm>
            <a:off x="5684466" y="3286134"/>
            <a:ext cx="1316567" cy="2271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5" idx="0"/>
            <a:endCxn id="7" idx="2"/>
          </p:cNvCxnSpPr>
          <p:nvPr/>
        </p:nvCxnSpPr>
        <p:spPr>
          <a:xfrm flipV="1">
            <a:off x="4431399" y="4125656"/>
            <a:ext cx="2650068" cy="143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4" idx="6"/>
            <a:endCxn id="8" idx="0"/>
          </p:cNvCxnSpPr>
          <p:nvPr/>
        </p:nvCxnSpPr>
        <p:spPr>
          <a:xfrm>
            <a:off x="4278999" y="4125656"/>
            <a:ext cx="2722034" cy="14321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975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9302" y="-44861"/>
            <a:ext cx="10515600" cy="1325563"/>
          </a:xfrm>
        </p:spPr>
        <p:txBody>
          <a:bodyPr/>
          <a:lstStyle/>
          <a:p>
            <a:pPr algn="ctr"/>
            <a:r>
              <a:rPr kumimoji="1" lang="ja-JP" altLang="en-US" dirty="0" smtClean="0"/>
              <a:t>ブロックチェーンの解説と特徴</a:t>
            </a:r>
            <a:endParaRPr kumimoji="1" lang="ja-JP" altLang="en-US" dirty="0"/>
          </a:p>
        </p:txBody>
      </p:sp>
      <p:sp>
        <p:nvSpPr>
          <p:cNvPr id="4" name="スマイル 3"/>
          <p:cNvSpPr/>
          <p:nvPr/>
        </p:nvSpPr>
        <p:spPr>
          <a:xfrm>
            <a:off x="6280166" y="2714627"/>
            <a:ext cx="1236134" cy="11176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スマイル 4"/>
          <p:cNvSpPr/>
          <p:nvPr/>
        </p:nvSpPr>
        <p:spPr>
          <a:xfrm>
            <a:off x="7050633" y="4705614"/>
            <a:ext cx="1236134" cy="11176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スマイル 5"/>
          <p:cNvSpPr/>
          <p:nvPr/>
        </p:nvSpPr>
        <p:spPr>
          <a:xfrm>
            <a:off x="8303700" y="1316305"/>
            <a:ext cx="1236134" cy="11176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スマイル 6"/>
          <p:cNvSpPr/>
          <p:nvPr/>
        </p:nvSpPr>
        <p:spPr>
          <a:xfrm>
            <a:off x="10318768" y="2714627"/>
            <a:ext cx="1236134" cy="11176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スマイル 7"/>
          <p:cNvSpPr/>
          <p:nvPr/>
        </p:nvSpPr>
        <p:spPr>
          <a:xfrm>
            <a:off x="9620267" y="4705614"/>
            <a:ext cx="1236134" cy="1117600"/>
          </a:xfrm>
          <a:prstGeom prst="smileyFac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10" name="直線コネクタ 9"/>
          <p:cNvCxnSpPr>
            <a:stCxn id="6" idx="2"/>
            <a:endCxn id="4" idx="0"/>
          </p:cNvCxnSpPr>
          <p:nvPr/>
        </p:nvCxnSpPr>
        <p:spPr>
          <a:xfrm flipH="1">
            <a:off x="6898233" y="1875105"/>
            <a:ext cx="1405467" cy="839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7" idx="0"/>
            <a:endCxn id="6" idx="6"/>
          </p:cNvCxnSpPr>
          <p:nvPr/>
        </p:nvCxnSpPr>
        <p:spPr>
          <a:xfrm flipH="1" flipV="1">
            <a:off x="9539834" y="1875105"/>
            <a:ext cx="1397001" cy="839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7" idx="2"/>
            <a:endCxn id="4" idx="6"/>
          </p:cNvCxnSpPr>
          <p:nvPr/>
        </p:nvCxnSpPr>
        <p:spPr>
          <a:xfrm flipH="1">
            <a:off x="7516300" y="3273427"/>
            <a:ext cx="28024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8" idx="2"/>
            <a:endCxn id="5" idx="6"/>
          </p:cNvCxnSpPr>
          <p:nvPr/>
        </p:nvCxnSpPr>
        <p:spPr>
          <a:xfrm flipH="1">
            <a:off x="8286767" y="5264414"/>
            <a:ext cx="1333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5" idx="0"/>
            <a:endCxn id="4" idx="4"/>
          </p:cNvCxnSpPr>
          <p:nvPr/>
        </p:nvCxnSpPr>
        <p:spPr>
          <a:xfrm flipH="1" flipV="1">
            <a:off x="6898233" y="3832227"/>
            <a:ext cx="770467" cy="87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8" idx="0"/>
            <a:endCxn id="7" idx="4"/>
          </p:cNvCxnSpPr>
          <p:nvPr/>
        </p:nvCxnSpPr>
        <p:spPr>
          <a:xfrm flipV="1">
            <a:off x="10238334" y="3832227"/>
            <a:ext cx="698501" cy="87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6" idx="4"/>
            <a:endCxn id="5" idx="0"/>
          </p:cNvCxnSpPr>
          <p:nvPr/>
        </p:nvCxnSpPr>
        <p:spPr>
          <a:xfrm flipH="1">
            <a:off x="7668700" y="2433905"/>
            <a:ext cx="1253067" cy="2271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6" idx="4"/>
            <a:endCxn id="8" idx="0"/>
          </p:cNvCxnSpPr>
          <p:nvPr/>
        </p:nvCxnSpPr>
        <p:spPr>
          <a:xfrm>
            <a:off x="8921767" y="2433905"/>
            <a:ext cx="1316567" cy="2271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5" idx="0"/>
            <a:endCxn id="7" idx="2"/>
          </p:cNvCxnSpPr>
          <p:nvPr/>
        </p:nvCxnSpPr>
        <p:spPr>
          <a:xfrm flipV="1">
            <a:off x="7668700" y="3273427"/>
            <a:ext cx="2650068" cy="143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4" idx="6"/>
            <a:endCxn id="8" idx="0"/>
          </p:cNvCxnSpPr>
          <p:nvPr/>
        </p:nvCxnSpPr>
        <p:spPr>
          <a:xfrm>
            <a:off x="7516300" y="3273427"/>
            <a:ext cx="2722034" cy="1432187"/>
          </a:xfrm>
          <a:prstGeom prst="line">
            <a:avLst/>
          </a:prstGeom>
        </p:spPr>
        <p:style>
          <a:lnRef idx="1">
            <a:schemeClr val="accent1"/>
          </a:lnRef>
          <a:fillRef idx="0">
            <a:schemeClr val="accent1"/>
          </a:fillRef>
          <a:effectRef idx="0">
            <a:schemeClr val="accent1"/>
          </a:effectRef>
          <a:fontRef idx="minor">
            <a:schemeClr val="tx1"/>
          </a:fontRef>
        </p:style>
      </p:cxnSp>
      <p:sp>
        <p:nvSpPr>
          <p:cNvPr id="18" name="乗算記号 17"/>
          <p:cNvSpPr/>
          <p:nvPr/>
        </p:nvSpPr>
        <p:spPr>
          <a:xfrm>
            <a:off x="8032972" y="939600"/>
            <a:ext cx="1777591" cy="1842118"/>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9" name="角丸四角形吹き出し 18"/>
          <p:cNvSpPr/>
          <p:nvPr/>
        </p:nvSpPr>
        <p:spPr>
          <a:xfrm>
            <a:off x="471269" y="1201275"/>
            <a:ext cx="4064558" cy="2630952"/>
          </a:xfrm>
          <a:prstGeom prst="wedgeRoundRectCallout">
            <a:avLst>
              <a:gd name="adj1" fmla="val 137078"/>
              <a:gd name="adj2" fmla="val -1866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3600" dirty="0"/>
              <a:t>取引データを</a:t>
            </a:r>
            <a:r>
              <a:rPr lang="ja-JP" altLang="en-US" sz="3600" dirty="0" smtClean="0"/>
              <a:t>各</a:t>
            </a:r>
            <a:endParaRPr lang="en-US" altLang="ja-JP" sz="3600" dirty="0"/>
          </a:p>
          <a:p>
            <a:r>
              <a:rPr lang="ja-JP" altLang="en-US" sz="3600" dirty="0" smtClean="0"/>
              <a:t>ユーザーのパソコン</a:t>
            </a:r>
            <a:r>
              <a:rPr lang="ja-JP" altLang="en-US" sz="3600" dirty="0"/>
              <a:t>で分散管理するシステム</a:t>
            </a:r>
            <a:endParaRPr lang="ja-JP" altLang="en-US" sz="3600" dirty="0"/>
          </a:p>
        </p:txBody>
      </p:sp>
      <p:sp>
        <p:nvSpPr>
          <p:cNvPr id="3" name="爆発 1 2"/>
          <p:cNvSpPr/>
          <p:nvPr/>
        </p:nvSpPr>
        <p:spPr>
          <a:xfrm>
            <a:off x="787219" y="3664214"/>
            <a:ext cx="6379831" cy="3200400"/>
          </a:xfrm>
          <a:prstGeom prst="irregularSeal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1</a:t>
            </a:r>
            <a:r>
              <a:rPr kumimoji="1" lang="ja-JP" altLang="en-US" dirty="0" err="1" smtClean="0"/>
              <a:t>つの</a:t>
            </a:r>
            <a:r>
              <a:rPr kumimoji="1" lang="ja-JP" altLang="en-US" dirty="0" smtClean="0"/>
              <a:t>パソコンが使えなくなっても</a:t>
            </a:r>
            <a:endParaRPr kumimoji="1" lang="en-US" altLang="ja-JP" dirty="0" smtClean="0"/>
          </a:p>
          <a:p>
            <a:pPr algn="ctr"/>
            <a:r>
              <a:rPr kumimoji="1" lang="ja-JP" altLang="en-US" dirty="0" smtClean="0"/>
              <a:t>システムは継続できる！！</a:t>
            </a:r>
            <a:endParaRPr kumimoji="1" lang="ja-JP" altLang="en-US" dirty="0"/>
          </a:p>
        </p:txBody>
      </p:sp>
    </p:spTree>
    <p:extLst>
      <p:ext uri="{BB962C8B-B14F-4D97-AF65-F5344CB8AC3E}">
        <p14:creationId xmlns:p14="http://schemas.microsoft.com/office/powerpoint/2010/main" val="33733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3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9302" y="-44861"/>
            <a:ext cx="10515600" cy="1325563"/>
          </a:xfrm>
        </p:spPr>
        <p:txBody>
          <a:bodyPr/>
          <a:lstStyle/>
          <a:p>
            <a:pPr algn="ctr"/>
            <a:r>
              <a:rPr kumimoji="1" lang="ja-JP" altLang="en-US" dirty="0" smtClean="0"/>
              <a:t>ブロックチェーンの解説と特徴</a:t>
            </a:r>
            <a:endParaRPr kumimoji="1" lang="ja-JP" altLang="en-US" dirty="0"/>
          </a:p>
        </p:txBody>
      </p:sp>
      <p:sp>
        <p:nvSpPr>
          <p:cNvPr id="4" name="スマイル 3"/>
          <p:cNvSpPr/>
          <p:nvPr/>
        </p:nvSpPr>
        <p:spPr>
          <a:xfrm>
            <a:off x="1039302" y="3034542"/>
            <a:ext cx="1236134" cy="11176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スマイル 4"/>
          <p:cNvSpPr/>
          <p:nvPr/>
        </p:nvSpPr>
        <p:spPr>
          <a:xfrm>
            <a:off x="5587674" y="3034542"/>
            <a:ext cx="1236134" cy="11176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スマイル 5"/>
          <p:cNvSpPr/>
          <p:nvPr/>
        </p:nvSpPr>
        <p:spPr>
          <a:xfrm>
            <a:off x="3369241" y="3034542"/>
            <a:ext cx="1236134" cy="11176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スマイル 6"/>
          <p:cNvSpPr/>
          <p:nvPr/>
        </p:nvSpPr>
        <p:spPr>
          <a:xfrm>
            <a:off x="9898576" y="3034542"/>
            <a:ext cx="1236134" cy="11176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スマイル 7"/>
          <p:cNvSpPr/>
          <p:nvPr/>
        </p:nvSpPr>
        <p:spPr>
          <a:xfrm>
            <a:off x="7743125" y="3034542"/>
            <a:ext cx="1236134" cy="1117600"/>
          </a:xfrm>
          <a:prstGeom prst="smileyFac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7" name="曲線コネクタ 36"/>
          <p:cNvCxnSpPr>
            <a:stCxn id="4" idx="7"/>
            <a:endCxn id="6" idx="1"/>
          </p:cNvCxnSpPr>
          <p:nvPr/>
        </p:nvCxnSpPr>
        <p:spPr>
          <a:xfrm rot="5400000" flipH="1" flipV="1">
            <a:off x="2822338" y="2470281"/>
            <a:ext cx="12700" cy="1455861"/>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線コネクタ 44"/>
          <p:cNvCxnSpPr>
            <a:stCxn id="6" idx="7"/>
            <a:endCxn id="5" idx="1"/>
          </p:cNvCxnSpPr>
          <p:nvPr/>
        </p:nvCxnSpPr>
        <p:spPr>
          <a:xfrm rot="5400000" flipH="1" flipV="1">
            <a:off x="5096524" y="2526034"/>
            <a:ext cx="12700" cy="1344355"/>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5" idx="7"/>
            <a:endCxn id="8" idx="1"/>
          </p:cNvCxnSpPr>
          <p:nvPr/>
        </p:nvCxnSpPr>
        <p:spPr>
          <a:xfrm rot="5400000" flipH="1" flipV="1">
            <a:off x="7283466" y="2557525"/>
            <a:ext cx="12700" cy="1281373"/>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線コネクタ 50"/>
          <p:cNvCxnSpPr>
            <a:stCxn id="8" idx="7"/>
            <a:endCxn id="7" idx="1"/>
          </p:cNvCxnSpPr>
          <p:nvPr/>
        </p:nvCxnSpPr>
        <p:spPr>
          <a:xfrm rot="5400000" flipH="1" flipV="1">
            <a:off x="9438917" y="2557525"/>
            <a:ext cx="12700" cy="1281373"/>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2445409" y="2356576"/>
            <a:ext cx="766557" cy="369332"/>
          </a:xfrm>
          <a:prstGeom prst="rect">
            <a:avLst/>
          </a:prstGeom>
          <a:noFill/>
        </p:spPr>
        <p:txBody>
          <a:bodyPr wrap="none" rtlCol="0">
            <a:spAutoFit/>
          </a:bodyPr>
          <a:lstStyle/>
          <a:p>
            <a:r>
              <a:rPr kumimoji="1" lang="en-US" altLang="ja-JP" dirty="0" smtClean="0"/>
              <a:t>100</a:t>
            </a:r>
            <a:r>
              <a:rPr kumimoji="1" lang="ja-JP" altLang="en-US" dirty="0" smtClean="0"/>
              <a:t>円</a:t>
            </a:r>
            <a:endParaRPr kumimoji="1" lang="ja-JP" altLang="en-US" dirty="0"/>
          </a:p>
        </p:txBody>
      </p:sp>
      <p:sp>
        <p:nvSpPr>
          <p:cNvPr id="57" name="テキスト ボックス 56"/>
          <p:cNvSpPr txBox="1"/>
          <p:nvPr/>
        </p:nvSpPr>
        <p:spPr>
          <a:xfrm>
            <a:off x="4689130" y="2356576"/>
            <a:ext cx="649537" cy="369332"/>
          </a:xfrm>
          <a:prstGeom prst="rect">
            <a:avLst/>
          </a:prstGeom>
          <a:noFill/>
        </p:spPr>
        <p:txBody>
          <a:bodyPr wrap="none" rtlCol="0">
            <a:spAutoFit/>
          </a:bodyPr>
          <a:lstStyle/>
          <a:p>
            <a:r>
              <a:rPr lang="en-US" altLang="ja-JP" dirty="0" smtClean="0"/>
              <a:t>8</a:t>
            </a:r>
            <a:r>
              <a:rPr kumimoji="1" lang="en-US" altLang="ja-JP" dirty="0" smtClean="0"/>
              <a:t>0</a:t>
            </a:r>
            <a:r>
              <a:rPr kumimoji="1" lang="ja-JP" altLang="en-US" dirty="0" smtClean="0"/>
              <a:t>円</a:t>
            </a:r>
            <a:endParaRPr kumimoji="1" lang="ja-JP" altLang="en-US" dirty="0"/>
          </a:p>
        </p:txBody>
      </p:sp>
      <p:sp>
        <p:nvSpPr>
          <p:cNvPr id="58" name="テキスト ボックス 57"/>
          <p:cNvSpPr txBox="1"/>
          <p:nvPr/>
        </p:nvSpPr>
        <p:spPr>
          <a:xfrm>
            <a:off x="6932851" y="2413575"/>
            <a:ext cx="649537" cy="369332"/>
          </a:xfrm>
          <a:prstGeom prst="rect">
            <a:avLst/>
          </a:prstGeom>
          <a:noFill/>
        </p:spPr>
        <p:txBody>
          <a:bodyPr wrap="none" rtlCol="0">
            <a:spAutoFit/>
          </a:bodyPr>
          <a:lstStyle/>
          <a:p>
            <a:r>
              <a:rPr lang="en-US" altLang="ja-JP" dirty="0" smtClean="0"/>
              <a:t>50</a:t>
            </a:r>
            <a:r>
              <a:rPr kumimoji="1" lang="ja-JP" altLang="en-US" dirty="0" smtClean="0"/>
              <a:t>円</a:t>
            </a:r>
            <a:endParaRPr kumimoji="1" lang="ja-JP" altLang="en-US" dirty="0"/>
          </a:p>
        </p:txBody>
      </p:sp>
      <p:sp>
        <p:nvSpPr>
          <p:cNvPr id="59" name="テキスト ボックス 58"/>
          <p:cNvSpPr txBox="1"/>
          <p:nvPr/>
        </p:nvSpPr>
        <p:spPr>
          <a:xfrm>
            <a:off x="9061988" y="2356576"/>
            <a:ext cx="649537" cy="369332"/>
          </a:xfrm>
          <a:prstGeom prst="rect">
            <a:avLst/>
          </a:prstGeom>
          <a:noFill/>
        </p:spPr>
        <p:txBody>
          <a:bodyPr wrap="none" rtlCol="0">
            <a:spAutoFit/>
          </a:bodyPr>
          <a:lstStyle/>
          <a:p>
            <a:r>
              <a:rPr lang="en-US" altLang="ja-JP" dirty="0"/>
              <a:t>4</a:t>
            </a:r>
            <a:r>
              <a:rPr kumimoji="1" lang="en-US" altLang="ja-JP" dirty="0" smtClean="0"/>
              <a:t>0</a:t>
            </a:r>
            <a:r>
              <a:rPr kumimoji="1" lang="ja-JP" altLang="en-US" dirty="0" smtClean="0"/>
              <a:t>円</a:t>
            </a:r>
            <a:endParaRPr kumimoji="1" lang="ja-JP" altLang="en-US" dirty="0"/>
          </a:p>
        </p:txBody>
      </p:sp>
      <p:cxnSp>
        <p:nvCxnSpPr>
          <p:cNvPr id="62" name="直線コネクタ 61"/>
          <p:cNvCxnSpPr>
            <a:stCxn id="4" idx="6"/>
            <a:endCxn id="6" idx="2"/>
          </p:cNvCxnSpPr>
          <p:nvPr/>
        </p:nvCxnSpPr>
        <p:spPr>
          <a:xfrm>
            <a:off x="2275436" y="3593342"/>
            <a:ext cx="1093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 idx="6"/>
            <a:endCxn id="5" idx="2"/>
          </p:cNvCxnSpPr>
          <p:nvPr/>
        </p:nvCxnSpPr>
        <p:spPr>
          <a:xfrm>
            <a:off x="4605375" y="3593342"/>
            <a:ext cx="982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 idx="6"/>
            <a:endCxn id="8" idx="2"/>
          </p:cNvCxnSpPr>
          <p:nvPr/>
        </p:nvCxnSpPr>
        <p:spPr>
          <a:xfrm>
            <a:off x="6823808" y="3593342"/>
            <a:ext cx="919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8" idx="6"/>
            <a:endCxn id="7" idx="2"/>
          </p:cNvCxnSpPr>
          <p:nvPr/>
        </p:nvCxnSpPr>
        <p:spPr>
          <a:xfrm>
            <a:off x="8979259" y="3593342"/>
            <a:ext cx="91931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903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9302" y="-44861"/>
            <a:ext cx="10515600" cy="1325563"/>
          </a:xfrm>
        </p:spPr>
        <p:txBody>
          <a:bodyPr/>
          <a:lstStyle/>
          <a:p>
            <a:pPr algn="ctr"/>
            <a:r>
              <a:rPr kumimoji="1" lang="ja-JP" altLang="en-US" dirty="0" smtClean="0"/>
              <a:t>ブロックチェーンの解説と特徴</a:t>
            </a:r>
            <a:endParaRPr kumimoji="1" lang="ja-JP" altLang="en-US" dirty="0"/>
          </a:p>
        </p:txBody>
      </p:sp>
      <p:sp>
        <p:nvSpPr>
          <p:cNvPr id="4" name="スマイル 3"/>
          <p:cNvSpPr/>
          <p:nvPr/>
        </p:nvSpPr>
        <p:spPr>
          <a:xfrm>
            <a:off x="1039302" y="3034542"/>
            <a:ext cx="1236134" cy="11176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スマイル 4"/>
          <p:cNvSpPr/>
          <p:nvPr/>
        </p:nvSpPr>
        <p:spPr>
          <a:xfrm>
            <a:off x="5587674" y="3034542"/>
            <a:ext cx="1236134" cy="11176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スマイル 5"/>
          <p:cNvSpPr/>
          <p:nvPr/>
        </p:nvSpPr>
        <p:spPr>
          <a:xfrm>
            <a:off x="3369241" y="3034542"/>
            <a:ext cx="1236134" cy="11176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スマイル 6"/>
          <p:cNvSpPr/>
          <p:nvPr/>
        </p:nvSpPr>
        <p:spPr>
          <a:xfrm>
            <a:off x="9898576" y="3034542"/>
            <a:ext cx="1236134" cy="11176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スマイル 7"/>
          <p:cNvSpPr/>
          <p:nvPr/>
        </p:nvSpPr>
        <p:spPr>
          <a:xfrm>
            <a:off x="7743125" y="3034542"/>
            <a:ext cx="1236134" cy="1117600"/>
          </a:xfrm>
          <a:prstGeom prst="smileyFac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7" name="曲線コネクタ 36"/>
          <p:cNvCxnSpPr>
            <a:stCxn id="4" idx="7"/>
            <a:endCxn id="6" idx="1"/>
          </p:cNvCxnSpPr>
          <p:nvPr/>
        </p:nvCxnSpPr>
        <p:spPr>
          <a:xfrm rot="5400000" flipH="1" flipV="1">
            <a:off x="2822338" y="2470281"/>
            <a:ext cx="12700" cy="1455861"/>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線コネクタ 44"/>
          <p:cNvCxnSpPr>
            <a:stCxn id="6" idx="7"/>
            <a:endCxn id="5" idx="1"/>
          </p:cNvCxnSpPr>
          <p:nvPr/>
        </p:nvCxnSpPr>
        <p:spPr>
          <a:xfrm rot="5400000" flipH="1" flipV="1">
            <a:off x="5096524" y="2526034"/>
            <a:ext cx="12700" cy="1344355"/>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5" idx="7"/>
            <a:endCxn id="8" idx="1"/>
          </p:cNvCxnSpPr>
          <p:nvPr/>
        </p:nvCxnSpPr>
        <p:spPr>
          <a:xfrm rot="5400000" flipH="1" flipV="1">
            <a:off x="7283466" y="2557525"/>
            <a:ext cx="12700" cy="1281373"/>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線コネクタ 50"/>
          <p:cNvCxnSpPr>
            <a:stCxn id="8" idx="7"/>
            <a:endCxn id="7" idx="1"/>
          </p:cNvCxnSpPr>
          <p:nvPr/>
        </p:nvCxnSpPr>
        <p:spPr>
          <a:xfrm rot="5400000" flipH="1" flipV="1">
            <a:off x="9438917" y="2557525"/>
            <a:ext cx="12700" cy="1281373"/>
          </a:xfrm>
          <a:prstGeom prst="curvedConnector3">
            <a:avLst>
              <a:gd name="adj1" fmla="val 308873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2445409" y="2356576"/>
            <a:ext cx="766557" cy="369332"/>
          </a:xfrm>
          <a:prstGeom prst="rect">
            <a:avLst/>
          </a:prstGeom>
          <a:noFill/>
        </p:spPr>
        <p:txBody>
          <a:bodyPr wrap="none" rtlCol="0">
            <a:spAutoFit/>
          </a:bodyPr>
          <a:lstStyle/>
          <a:p>
            <a:r>
              <a:rPr kumimoji="1" lang="en-US" altLang="ja-JP" dirty="0" smtClean="0"/>
              <a:t>100</a:t>
            </a:r>
            <a:r>
              <a:rPr kumimoji="1" lang="ja-JP" altLang="en-US" dirty="0" smtClean="0"/>
              <a:t>円</a:t>
            </a:r>
            <a:endParaRPr kumimoji="1" lang="ja-JP" altLang="en-US" dirty="0"/>
          </a:p>
        </p:txBody>
      </p:sp>
      <p:sp>
        <p:nvSpPr>
          <p:cNvPr id="57" name="テキスト ボックス 56"/>
          <p:cNvSpPr txBox="1"/>
          <p:nvPr/>
        </p:nvSpPr>
        <p:spPr>
          <a:xfrm>
            <a:off x="4689130" y="2356576"/>
            <a:ext cx="649537" cy="369332"/>
          </a:xfrm>
          <a:prstGeom prst="rect">
            <a:avLst/>
          </a:prstGeom>
          <a:noFill/>
        </p:spPr>
        <p:txBody>
          <a:bodyPr wrap="none" rtlCol="0">
            <a:spAutoFit/>
          </a:bodyPr>
          <a:lstStyle/>
          <a:p>
            <a:r>
              <a:rPr lang="en-US" altLang="ja-JP" dirty="0" smtClean="0"/>
              <a:t>8</a:t>
            </a:r>
            <a:r>
              <a:rPr kumimoji="1" lang="en-US" altLang="ja-JP" dirty="0" smtClean="0"/>
              <a:t>0</a:t>
            </a:r>
            <a:r>
              <a:rPr kumimoji="1" lang="ja-JP" altLang="en-US" dirty="0" smtClean="0"/>
              <a:t>円</a:t>
            </a:r>
            <a:endParaRPr kumimoji="1" lang="ja-JP" altLang="en-US" dirty="0"/>
          </a:p>
        </p:txBody>
      </p:sp>
      <p:sp>
        <p:nvSpPr>
          <p:cNvPr id="59" name="テキスト ボックス 58"/>
          <p:cNvSpPr txBox="1"/>
          <p:nvPr/>
        </p:nvSpPr>
        <p:spPr>
          <a:xfrm>
            <a:off x="9061988" y="2356576"/>
            <a:ext cx="649537" cy="369332"/>
          </a:xfrm>
          <a:prstGeom prst="rect">
            <a:avLst/>
          </a:prstGeom>
          <a:noFill/>
        </p:spPr>
        <p:txBody>
          <a:bodyPr wrap="none" rtlCol="0">
            <a:spAutoFit/>
          </a:bodyPr>
          <a:lstStyle/>
          <a:p>
            <a:r>
              <a:rPr lang="en-US" altLang="ja-JP" dirty="0"/>
              <a:t>4</a:t>
            </a:r>
            <a:r>
              <a:rPr kumimoji="1" lang="en-US" altLang="ja-JP" dirty="0" smtClean="0"/>
              <a:t>0</a:t>
            </a:r>
            <a:r>
              <a:rPr kumimoji="1" lang="ja-JP" altLang="en-US" dirty="0" smtClean="0"/>
              <a:t>円</a:t>
            </a:r>
            <a:endParaRPr kumimoji="1" lang="ja-JP" altLang="en-US" dirty="0"/>
          </a:p>
        </p:txBody>
      </p:sp>
      <p:cxnSp>
        <p:nvCxnSpPr>
          <p:cNvPr id="62" name="直線コネクタ 61"/>
          <p:cNvCxnSpPr>
            <a:stCxn id="4" idx="6"/>
            <a:endCxn id="6" idx="2"/>
          </p:cNvCxnSpPr>
          <p:nvPr/>
        </p:nvCxnSpPr>
        <p:spPr>
          <a:xfrm>
            <a:off x="2275436" y="3593342"/>
            <a:ext cx="1093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 idx="6"/>
            <a:endCxn id="5" idx="2"/>
          </p:cNvCxnSpPr>
          <p:nvPr/>
        </p:nvCxnSpPr>
        <p:spPr>
          <a:xfrm>
            <a:off x="4605375" y="3593342"/>
            <a:ext cx="982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 idx="6"/>
            <a:endCxn id="8" idx="2"/>
          </p:cNvCxnSpPr>
          <p:nvPr/>
        </p:nvCxnSpPr>
        <p:spPr>
          <a:xfrm>
            <a:off x="6823808" y="3593342"/>
            <a:ext cx="919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8" idx="6"/>
            <a:endCxn id="7" idx="2"/>
          </p:cNvCxnSpPr>
          <p:nvPr/>
        </p:nvCxnSpPr>
        <p:spPr>
          <a:xfrm>
            <a:off x="8979259" y="3593342"/>
            <a:ext cx="919317"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乗算記号 20"/>
          <p:cNvSpPr/>
          <p:nvPr/>
        </p:nvSpPr>
        <p:spPr>
          <a:xfrm>
            <a:off x="7414612" y="2725908"/>
            <a:ext cx="1777591" cy="1842118"/>
          </a:xfrm>
          <a:prstGeom prst="mathMultiply">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 name="角丸四角形吹き出し 2"/>
          <p:cNvSpPr/>
          <p:nvPr/>
        </p:nvSpPr>
        <p:spPr>
          <a:xfrm>
            <a:off x="1491169" y="5348822"/>
            <a:ext cx="4714571" cy="1114319"/>
          </a:xfrm>
          <a:prstGeom prst="wedgeRoundRectCallout">
            <a:avLst>
              <a:gd name="adj1" fmla="val 86266"/>
              <a:gd name="adj2" fmla="val -13020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このパソコンの取引記録を改ざんされたとする。</a:t>
            </a:r>
            <a:endParaRPr kumimoji="1" lang="ja-JP" altLang="en-US" dirty="0"/>
          </a:p>
        </p:txBody>
      </p:sp>
      <p:sp>
        <p:nvSpPr>
          <p:cNvPr id="58" name="テキスト ボックス 57"/>
          <p:cNvSpPr txBox="1"/>
          <p:nvPr/>
        </p:nvSpPr>
        <p:spPr>
          <a:xfrm>
            <a:off x="6932851" y="2413575"/>
            <a:ext cx="649537" cy="369332"/>
          </a:xfrm>
          <a:prstGeom prst="rect">
            <a:avLst/>
          </a:prstGeom>
          <a:noFill/>
        </p:spPr>
        <p:txBody>
          <a:bodyPr wrap="none" rtlCol="0">
            <a:spAutoFit/>
          </a:bodyPr>
          <a:lstStyle/>
          <a:p>
            <a:r>
              <a:rPr lang="en-US" altLang="ja-JP" dirty="0" smtClean="0"/>
              <a:t>50</a:t>
            </a:r>
            <a:r>
              <a:rPr kumimoji="1" lang="ja-JP" altLang="en-US" dirty="0" smtClean="0"/>
              <a:t>円</a:t>
            </a:r>
            <a:endParaRPr kumimoji="1" lang="ja-JP" altLang="en-US" dirty="0"/>
          </a:p>
        </p:txBody>
      </p:sp>
      <p:cxnSp>
        <p:nvCxnSpPr>
          <p:cNvPr id="33" name="曲線コネクタ 32"/>
          <p:cNvCxnSpPr>
            <a:stCxn id="5" idx="4"/>
            <a:endCxn id="38" idx="2"/>
          </p:cNvCxnSpPr>
          <p:nvPr/>
        </p:nvCxnSpPr>
        <p:spPr>
          <a:xfrm rot="16200000" flipH="1">
            <a:off x="6462057" y="3895826"/>
            <a:ext cx="1024753" cy="153738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スマイル 37"/>
          <p:cNvSpPr/>
          <p:nvPr/>
        </p:nvSpPr>
        <p:spPr>
          <a:xfrm>
            <a:off x="7743125" y="4618095"/>
            <a:ext cx="1236134" cy="1117600"/>
          </a:xfrm>
          <a:prstGeom prst="smileyFace">
            <a:avLst>
              <a:gd name="adj" fmla="val -4653"/>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6485057" y="5161646"/>
            <a:ext cx="1000595" cy="369332"/>
          </a:xfrm>
          <a:prstGeom prst="rect">
            <a:avLst/>
          </a:prstGeom>
          <a:noFill/>
        </p:spPr>
        <p:txBody>
          <a:bodyPr wrap="none" rtlCol="0">
            <a:spAutoFit/>
          </a:bodyPr>
          <a:lstStyle/>
          <a:p>
            <a:r>
              <a:rPr lang="en-US" altLang="ja-JP" dirty="0" smtClean="0"/>
              <a:t>10000</a:t>
            </a:r>
            <a:r>
              <a:rPr kumimoji="1" lang="ja-JP" altLang="en-US" dirty="0" smtClean="0"/>
              <a:t>円</a:t>
            </a:r>
            <a:endParaRPr kumimoji="1" lang="ja-JP" altLang="en-US" dirty="0"/>
          </a:p>
        </p:txBody>
      </p:sp>
    </p:spTree>
    <p:extLst>
      <p:ext uri="{BB962C8B-B14F-4D97-AF65-F5344CB8AC3E}">
        <p14:creationId xmlns:p14="http://schemas.microsoft.com/office/powerpoint/2010/main" val="325096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39302" y="-44861"/>
            <a:ext cx="10515600" cy="1325563"/>
          </a:xfrm>
        </p:spPr>
        <p:txBody>
          <a:bodyPr/>
          <a:lstStyle/>
          <a:p>
            <a:pPr algn="ctr"/>
            <a:r>
              <a:rPr kumimoji="1" lang="ja-JP" altLang="en-US" dirty="0" smtClean="0"/>
              <a:t>ブロックチェーンの解説と特徴</a:t>
            </a:r>
            <a:endParaRPr kumimoji="1" lang="ja-JP" altLang="en-US" dirty="0"/>
          </a:p>
        </p:txBody>
      </p:sp>
      <p:sp>
        <p:nvSpPr>
          <p:cNvPr id="25" name="角丸四角形 24"/>
          <p:cNvSpPr/>
          <p:nvPr/>
        </p:nvSpPr>
        <p:spPr>
          <a:xfrm>
            <a:off x="7268259" y="2888169"/>
            <a:ext cx="2020372" cy="1467694"/>
          </a:xfrm>
          <a:prstGeom prst="round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角丸四角形 25"/>
          <p:cNvSpPr/>
          <p:nvPr/>
        </p:nvSpPr>
        <p:spPr>
          <a:xfrm>
            <a:off x="2863057" y="1960796"/>
            <a:ext cx="2642587" cy="26842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スマイル 27"/>
          <p:cNvSpPr/>
          <p:nvPr/>
        </p:nvSpPr>
        <p:spPr>
          <a:xfrm>
            <a:off x="2863056" y="2270655"/>
            <a:ext cx="1236134" cy="11176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スマイル 28"/>
          <p:cNvSpPr/>
          <p:nvPr/>
        </p:nvSpPr>
        <p:spPr>
          <a:xfrm>
            <a:off x="2877928" y="3423528"/>
            <a:ext cx="1236134" cy="11176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0" name="スマイル 29"/>
          <p:cNvSpPr/>
          <p:nvPr/>
        </p:nvSpPr>
        <p:spPr>
          <a:xfrm>
            <a:off x="4230034" y="3423528"/>
            <a:ext cx="1236134" cy="11176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2" name="スマイル 31"/>
          <p:cNvSpPr/>
          <p:nvPr/>
        </p:nvSpPr>
        <p:spPr>
          <a:xfrm>
            <a:off x="7660378" y="3063216"/>
            <a:ext cx="1236134" cy="1117600"/>
          </a:xfrm>
          <a:prstGeom prst="smileyFace">
            <a:avLst>
              <a:gd name="adj" fmla="val -4653"/>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5958807" y="3126666"/>
            <a:ext cx="970458" cy="1015663"/>
          </a:xfrm>
          <a:prstGeom prst="rect">
            <a:avLst/>
          </a:prstGeom>
          <a:noFill/>
        </p:spPr>
        <p:txBody>
          <a:bodyPr wrap="none" rtlCol="0">
            <a:spAutoFit/>
          </a:bodyPr>
          <a:lstStyle/>
          <a:p>
            <a:r>
              <a:rPr kumimoji="1" lang="en-US" altLang="ja-JP" sz="6000" dirty="0" smtClean="0"/>
              <a:t>VS</a:t>
            </a:r>
            <a:endParaRPr kumimoji="1" lang="ja-JP" altLang="en-US" sz="6000" dirty="0"/>
          </a:p>
        </p:txBody>
      </p:sp>
      <p:sp>
        <p:nvSpPr>
          <p:cNvPr id="35" name="テキスト ボックス 34"/>
          <p:cNvSpPr txBox="1"/>
          <p:nvPr/>
        </p:nvSpPr>
        <p:spPr>
          <a:xfrm>
            <a:off x="3495995" y="1487516"/>
            <a:ext cx="1271502" cy="369332"/>
          </a:xfrm>
          <a:prstGeom prst="rect">
            <a:avLst/>
          </a:prstGeom>
          <a:noFill/>
        </p:spPr>
        <p:txBody>
          <a:bodyPr wrap="none" rtlCol="0">
            <a:spAutoFit/>
          </a:bodyPr>
          <a:lstStyle/>
          <a:p>
            <a:r>
              <a:rPr kumimoji="1" lang="ja-JP" altLang="en-US" dirty="0" smtClean="0"/>
              <a:t>正しい記録</a:t>
            </a:r>
            <a:endParaRPr kumimoji="1" lang="ja-JP" altLang="en-US" dirty="0"/>
          </a:p>
        </p:txBody>
      </p:sp>
      <p:sp>
        <p:nvSpPr>
          <p:cNvPr id="36" name="テキスト ボックス 35"/>
          <p:cNvSpPr txBox="1"/>
          <p:nvPr/>
        </p:nvSpPr>
        <p:spPr>
          <a:xfrm>
            <a:off x="7381416" y="1645968"/>
            <a:ext cx="1316386" cy="369332"/>
          </a:xfrm>
          <a:prstGeom prst="rect">
            <a:avLst/>
          </a:prstGeom>
          <a:noFill/>
        </p:spPr>
        <p:txBody>
          <a:bodyPr wrap="none" rtlCol="0">
            <a:spAutoFit/>
          </a:bodyPr>
          <a:lstStyle/>
          <a:p>
            <a:r>
              <a:rPr lang="ja-JP" altLang="en-US" dirty="0"/>
              <a:t>不正</a:t>
            </a:r>
            <a:r>
              <a:rPr lang="ja-JP" altLang="en-US" dirty="0" smtClean="0"/>
              <a:t>な</a:t>
            </a:r>
            <a:r>
              <a:rPr kumimoji="1" lang="ja-JP" altLang="en-US" dirty="0" smtClean="0"/>
              <a:t>記録</a:t>
            </a:r>
            <a:endParaRPr kumimoji="1" lang="ja-JP" altLang="en-US" dirty="0"/>
          </a:p>
        </p:txBody>
      </p:sp>
      <p:sp>
        <p:nvSpPr>
          <p:cNvPr id="39" name="スマイル 38"/>
          <p:cNvSpPr/>
          <p:nvPr/>
        </p:nvSpPr>
        <p:spPr>
          <a:xfrm>
            <a:off x="4218970" y="2270655"/>
            <a:ext cx="1236134" cy="11176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 name="角丸四角形吹き出し 2"/>
          <p:cNvSpPr/>
          <p:nvPr/>
        </p:nvSpPr>
        <p:spPr>
          <a:xfrm>
            <a:off x="3495995" y="5205340"/>
            <a:ext cx="6112042" cy="1515979"/>
          </a:xfrm>
          <a:prstGeom prst="wedgeRoundRectCallout">
            <a:avLst>
              <a:gd name="adj1" fmla="val -15847"/>
              <a:gd name="adj2" fmla="val -8670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600" dirty="0"/>
              <a:t>他のコンピューター上にある記録と異なるブロックを</a:t>
            </a:r>
            <a:r>
              <a:rPr lang="ja-JP" altLang="en-US" sz="3600" dirty="0" smtClean="0"/>
              <a:t>、</a:t>
            </a:r>
            <a:r>
              <a:rPr lang="ja-JP" altLang="en-US" sz="3600" dirty="0"/>
              <a:t>多数決で判断して、排除する。</a:t>
            </a:r>
            <a:endParaRPr lang="ja-JP" altLang="en-US" sz="3600" dirty="0"/>
          </a:p>
        </p:txBody>
      </p:sp>
    </p:spTree>
    <p:extLst>
      <p:ext uri="{BB962C8B-B14F-4D97-AF65-F5344CB8AC3E}">
        <p14:creationId xmlns:p14="http://schemas.microsoft.com/office/powerpoint/2010/main" val="3736672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8899</TotalTime>
  <Words>567</Words>
  <Application>Microsoft Office PowerPoint</Application>
  <PresentationFormat>ワイド画面</PresentationFormat>
  <Paragraphs>81</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Ｐゴシック</vt:lpstr>
      <vt:lpstr>Arial</vt:lpstr>
      <vt:lpstr>Calibri</vt:lpstr>
      <vt:lpstr>Calibri Light</vt:lpstr>
      <vt:lpstr>Office テーマ</vt:lpstr>
      <vt:lpstr>ブロックチェーンによるゲーム内乱数の信憑性確認法</vt:lpstr>
      <vt:lpstr>全体の流れ</vt:lpstr>
      <vt:lpstr>従来の中央集権システム</vt:lpstr>
      <vt:lpstr>従来の中央集権システム</vt:lpstr>
      <vt:lpstr>ブロックチェーンの解説と特徴</vt:lpstr>
      <vt:lpstr>ブロックチェーンの解説と特徴</vt:lpstr>
      <vt:lpstr>ブロックチェーンの解説と特徴</vt:lpstr>
      <vt:lpstr>ブロックチェーンの解説と特徴</vt:lpstr>
      <vt:lpstr>ブロックチェーンの解説と特徴</vt:lpstr>
      <vt:lpstr>ブロックチェーンの解説と特徴</vt:lpstr>
      <vt:lpstr>ブロックチェーンの解説と特徴</vt:lpstr>
      <vt:lpstr>背景</vt:lpstr>
      <vt:lpstr>目的</vt:lpstr>
      <vt:lpstr>手法</vt:lpstr>
      <vt:lpstr>結果</vt:lpstr>
      <vt:lpstr>考察</vt:lpstr>
      <vt:lpstr>結論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ブロックチェーンによるゲーム内乱数の信憑性確認法</dc:title>
  <dc:creator>大木崇雅</dc:creator>
  <cp:lastModifiedBy>大木崇雅</cp:lastModifiedBy>
  <cp:revision>23</cp:revision>
  <dcterms:created xsi:type="dcterms:W3CDTF">2018-01-26T05:27:35Z</dcterms:created>
  <dcterms:modified xsi:type="dcterms:W3CDTF">2018-02-01T09:46:43Z</dcterms:modified>
</cp:coreProperties>
</file>