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9" r:id="rId7"/>
    <p:sldId id="276" r:id="rId8"/>
    <p:sldId id="263" r:id="rId9"/>
    <p:sldId id="277" r:id="rId10"/>
    <p:sldId id="273" r:id="rId11"/>
    <p:sldId id="264" r:id="rId12"/>
    <p:sldId id="274" r:id="rId13"/>
    <p:sldId id="265" r:id="rId14"/>
    <p:sldId id="275" r:id="rId15"/>
    <p:sldId id="268" r:id="rId16"/>
    <p:sldId id="272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Sheet1!$C$3:$C$29</c:f>
              <c:numCache>
                <c:formatCode>General</c:formatCode>
                <c:ptCount val="27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  <c:pt idx="23">
                  <c:v>40000</c:v>
                </c:pt>
                <c:pt idx="24">
                  <c:v>40000</c:v>
                </c:pt>
                <c:pt idx="25">
                  <c:v>40000</c:v>
                </c:pt>
                <c:pt idx="26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Sheet1!$D$3:$D$29</c:f>
              <c:numCache>
                <c:formatCode>General</c:formatCode>
                <c:ptCount val="27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  <c:pt idx="22">
                  <c:v>59900</c:v>
                </c:pt>
                <c:pt idx="23">
                  <c:v>62500</c:v>
                </c:pt>
                <c:pt idx="24">
                  <c:v>65100</c:v>
                </c:pt>
                <c:pt idx="25">
                  <c:v>67700</c:v>
                </c:pt>
                <c:pt idx="26">
                  <c:v>70300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Sheet1!$E$3:$E$29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  <c:pt idx="22">
                  <c:v>25200</c:v>
                </c:pt>
                <c:pt idx="23">
                  <c:v>27000</c:v>
                </c:pt>
                <c:pt idx="24">
                  <c:v>28800</c:v>
                </c:pt>
                <c:pt idx="25">
                  <c:v>30600</c:v>
                </c:pt>
                <c:pt idx="26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257600"/>
        <c:axId val="79259136"/>
      </c:lineChart>
      <c:catAx>
        <c:axId val="79257600"/>
        <c:scaling>
          <c:orientation val="minMax"/>
        </c:scaling>
        <c:delete val="0"/>
        <c:axPos val="b"/>
        <c:majorTickMark val="out"/>
        <c:minorTickMark val="none"/>
        <c:tickLblPos val="nextTo"/>
        <c:crossAx val="79259136"/>
        <c:crosses val="autoZero"/>
        <c:auto val="1"/>
        <c:lblAlgn val="ctr"/>
        <c:lblOffset val="100"/>
        <c:noMultiLvlLbl val="0"/>
      </c:catAx>
      <c:valAx>
        <c:axId val="7925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25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114432"/>
        <c:axId val="106120320"/>
      </c:lineChart>
      <c:catAx>
        <c:axId val="106114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6120320"/>
        <c:crosses val="autoZero"/>
        <c:auto val="1"/>
        <c:lblAlgn val="ctr"/>
        <c:lblOffset val="100"/>
        <c:noMultiLvlLbl val="0"/>
      </c:catAx>
      <c:valAx>
        <c:axId val="1061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114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36000</c:v>
                </c:pt>
                <c:pt idx="16">
                  <c:v>38250</c:v>
                </c:pt>
                <c:pt idx="17">
                  <c:v>40500</c:v>
                </c:pt>
                <c:pt idx="18">
                  <c:v>42750</c:v>
                </c:pt>
                <c:pt idx="19">
                  <c:v>45000</c:v>
                </c:pt>
                <c:pt idx="20">
                  <c:v>47250</c:v>
                </c:pt>
                <c:pt idx="21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2850</c:v>
                </c:pt>
                <c:pt idx="1">
                  <c:v>4700</c:v>
                </c:pt>
                <c:pt idx="2">
                  <c:v>6550</c:v>
                </c:pt>
                <c:pt idx="3">
                  <c:v>8400</c:v>
                </c:pt>
                <c:pt idx="4">
                  <c:v>10250</c:v>
                </c:pt>
                <c:pt idx="5">
                  <c:v>12100</c:v>
                </c:pt>
                <c:pt idx="6">
                  <c:v>13950</c:v>
                </c:pt>
                <c:pt idx="7">
                  <c:v>15800</c:v>
                </c:pt>
                <c:pt idx="8">
                  <c:v>17650</c:v>
                </c:pt>
                <c:pt idx="9">
                  <c:v>20500</c:v>
                </c:pt>
                <c:pt idx="10">
                  <c:v>22350</c:v>
                </c:pt>
                <c:pt idx="11">
                  <c:v>24200</c:v>
                </c:pt>
                <c:pt idx="12">
                  <c:v>26050</c:v>
                </c:pt>
                <c:pt idx="13">
                  <c:v>27900</c:v>
                </c:pt>
                <c:pt idx="14">
                  <c:v>30750</c:v>
                </c:pt>
                <c:pt idx="15">
                  <c:v>32600</c:v>
                </c:pt>
                <c:pt idx="16">
                  <c:v>34450</c:v>
                </c:pt>
                <c:pt idx="17">
                  <c:v>36300</c:v>
                </c:pt>
                <c:pt idx="18">
                  <c:v>38150</c:v>
                </c:pt>
                <c:pt idx="19">
                  <c:v>41000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33750</c:v>
                </c:pt>
                <c:pt idx="16">
                  <c:v>33750</c:v>
                </c:pt>
                <c:pt idx="17">
                  <c:v>36000</c:v>
                </c:pt>
                <c:pt idx="18">
                  <c:v>38250</c:v>
                </c:pt>
                <c:pt idx="19">
                  <c:v>40500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73344"/>
        <c:axId val="104474880"/>
      </c:lineChart>
      <c:catAx>
        <c:axId val="104473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4474880"/>
        <c:crosses val="autoZero"/>
        <c:auto val="1"/>
        <c:lblAlgn val="ctr"/>
        <c:lblOffset val="100"/>
        <c:noMultiLvlLbl val="0"/>
      </c:catAx>
      <c:valAx>
        <c:axId val="104474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3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Sheet1!$C$3:$C$25</c:f>
              <c:numCache>
                <c:formatCode>General</c:formatCode>
                <c:ptCount val="23"/>
                <c:pt idx="0">
                  <c:v>1400</c:v>
                </c:pt>
                <c:pt idx="1">
                  <c:v>2800</c:v>
                </c:pt>
                <c:pt idx="2">
                  <c:v>4200</c:v>
                </c:pt>
                <c:pt idx="3">
                  <c:v>5600</c:v>
                </c:pt>
                <c:pt idx="4">
                  <c:v>7000</c:v>
                </c:pt>
                <c:pt idx="5">
                  <c:v>8400</c:v>
                </c:pt>
                <c:pt idx="6">
                  <c:v>9800</c:v>
                </c:pt>
                <c:pt idx="7">
                  <c:v>11200</c:v>
                </c:pt>
                <c:pt idx="8">
                  <c:v>12600</c:v>
                </c:pt>
                <c:pt idx="9">
                  <c:v>14000</c:v>
                </c:pt>
                <c:pt idx="10">
                  <c:v>15400</c:v>
                </c:pt>
                <c:pt idx="11">
                  <c:v>16800</c:v>
                </c:pt>
                <c:pt idx="12">
                  <c:v>18200</c:v>
                </c:pt>
                <c:pt idx="13">
                  <c:v>19600</c:v>
                </c:pt>
                <c:pt idx="14">
                  <c:v>21000</c:v>
                </c:pt>
                <c:pt idx="15">
                  <c:v>22400</c:v>
                </c:pt>
                <c:pt idx="16">
                  <c:v>23800</c:v>
                </c:pt>
                <c:pt idx="17">
                  <c:v>25200</c:v>
                </c:pt>
                <c:pt idx="18">
                  <c:v>26600</c:v>
                </c:pt>
                <c:pt idx="19">
                  <c:v>28000</c:v>
                </c:pt>
                <c:pt idx="20">
                  <c:v>29400</c:v>
                </c:pt>
                <c:pt idx="21">
                  <c:v>30000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Sheet1!$D$3:$D$25</c:f>
              <c:numCache>
                <c:formatCode>General</c:formatCode>
                <c:ptCount val="23"/>
                <c:pt idx="0">
                  <c:v>1100</c:v>
                </c:pt>
                <c:pt idx="1">
                  <c:v>2200</c:v>
                </c:pt>
                <c:pt idx="2">
                  <c:v>3300</c:v>
                </c:pt>
                <c:pt idx="3">
                  <c:v>4400</c:v>
                </c:pt>
                <c:pt idx="4">
                  <c:v>6500</c:v>
                </c:pt>
                <c:pt idx="5">
                  <c:v>7600</c:v>
                </c:pt>
                <c:pt idx="6">
                  <c:v>8700</c:v>
                </c:pt>
                <c:pt idx="7">
                  <c:v>9800</c:v>
                </c:pt>
                <c:pt idx="8">
                  <c:v>10900</c:v>
                </c:pt>
                <c:pt idx="9">
                  <c:v>13000</c:v>
                </c:pt>
                <c:pt idx="10">
                  <c:v>14100</c:v>
                </c:pt>
                <c:pt idx="11">
                  <c:v>15200</c:v>
                </c:pt>
                <c:pt idx="12">
                  <c:v>16300</c:v>
                </c:pt>
                <c:pt idx="13">
                  <c:v>17400</c:v>
                </c:pt>
                <c:pt idx="14">
                  <c:v>19500</c:v>
                </c:pt>
                <c:pt idx="15">
                  <c:v>20600</c:v>
                </c:pt>
                <c:pt idx="16">
                  <c:v>21700</c:v>
                </c:pt>
                <c:pt idx="17">
                  <c:v>22800</c:v>
                </c:pt>
                <c:pt idx="18">
                  <c:v>23900</c:v>
                </c:pt>
                <c:pt idx="19">
                  <c:v>27300</c:v>
                </c:pt>
                <c:pt idx="20">
                  <c:v>29200</c:v>
                </c:pt>
                <c:pt idx="21">
                  <c:v>31100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Sheet1!$E$3:$E$25</c:f>
              <c:numCache>
                <c:formatCode>General</c:formatCode>
                <c:ptCount val="23"/>
                <c:pt idx="0">
                  <c:v>1400</c:v>
                </c:pt>
                <c:pt idx="1">
                  <c:v>2800</c:v>
                </c:pt>
                <c:pt idx="2">
                  <c:v>4200</c:v>
                </c:pt>
                <c:pt idx="3">
                  <c:v>4200</c:v>
                </c:pt>
                <c:pt idx="4">
                  <c:v>5600</c:v>
                </c:pt>
                <c:pt idx="5">
                  <c:v>7000</c:v>
                </c:pt>
                <c:pt idx="6">
                  <c:v>7000</c:v>
                </c:pt>
                <c:pt idx="7">
                  <c:v>8400</c:v>
                </c:pt>
                <c:pt idx="8">
                  <c:v>9800</c:v>
                </c:pt>
                <c:pt idx="9">
                  <c:v>11200</c:v>
                </c:pt>
                <c:pt idx="10">
                  <c:v>12600</c:v>
                </c:pt>
                <c:pt idx="11">
                  <c:v>14000</c:v>
                </c:pt>
                <c:pt idx="12">
                  <c:v>15400</c:v>
                </c:pt>
                <c:pt idx="13">
                  <c:v>16800</c:v>
                </c:pt>
                <c:pt idx="14">
                  <c:v>18200</c:v>
                </c:pt>
                <c:pt idx="15">
                  <c:v>19600</c:v>
                </c:pt>
                <c:pt idx="16">
                  <c:v>21000</c:v>
                </c:pt>
                <c:pt idx="17">
                  <c:v>21000</c:v>
                </c:pt>
                <c:pt idx="18">
                  <c:v>21000</c:v>
                </c:pt>
                <c:pt idx="19">
                  <c:v>22400</c:v>
                </c:pt>
                <c:pt idx="20">
                  <c:v>23800</c:v>
                </c:pt>
                <c:pt idx="21">
                  <c:v>25200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511360"/>
        <c:axId val="104512896"/>
      </c:lineChart>
      <c:catAx>
        <c:axId val="104511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512896"/>
        <c:crosses val="autoZero"/>
        <c:auto val="1"/>
        <c:lblAlgn val="ctr"/>
        <c:lblOffset val="100"/>
        <c:noMultiLvlLbl val="0"/>
      </c:catAx>
      <c:valAx>
        <c:axId val="104512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511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1684-C5A6-4385-9FCB-0602E856AF94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7CC-4BFC-48E0-8707-BBAD0A748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5" y="6250164"/>
            <a:ext cx="6599098" cy="365125"/>
          </a:xfrm>
        </p:spPr>
        <p:txBody>
          <a:bodyPr/>
          <a:lstStyle>
            <a:lvl1pPr>
              <a:defRPr sz="1000"/>
            </a:lvl1pPr>
          </a:lstStyle>
          <a:p>
            <a:pPr algn="ctr">
              <a:tabLst>
                <a:tab pos="1979613" algn="l"/>
              </a:tabLst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250164"/>
            <a:ext cx="936104" cy="365125"/>
          </a:xfrm>
        </p:spPr>
        <p:txBody>
          <a:bodyPr/>
          <a:lstStyle/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3082" y="6250163"/>
            <a:ext cx="1161826" cy="365125"/>
          </a:xfrm>
        </p:spPr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250164"/>
            <a:ext cx="1134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3412" y="625016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82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5868144" y="5229200"/>
            <a:ext cx="30506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千葉工業大学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社会システム科学部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プロジェクトマネジメント学科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矢吹研究室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0942083</a:t>
            </a: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Htet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Mun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Win</a:t>
            </a:r>
            <a:endParaRPr lang="ja-JP" altLang="en-US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1915720"/>
            <a:ext cx="9144000" cy="1225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>
                <a:latin typeface="+mj-ea"/>
              </a:rPr>
              <a:t>プロジェクトマネジメント</a:t>
            </a:r>
            <a:r>
              <a:rPr kumimoji="1" lang="ja-JP" altLang="en-US" sz="3600" dirty="0" smtClean="0"/>
              <a:t>を学ぶための</a:t>
            </a:r>
            <a:endParaRPr kumimoji="1" lang="en-US" altLang="ja-JP" sz="3600" dirty="0" smtClean="0"/>
          </a:p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/>
              <a:t>ゲームの開発と運用実験</a:t>
            </a:r>
            <a:endParaRPr kumimoji="1" lang="ja-JP" sz="36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328498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105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735971864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37100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11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087001523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410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12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662013516"/>
              </p:ext>
            </p:extLst>
          </p:nvPr>
        </p:nvGraphicFramePr>
        <p:xfrm>
          <a:off x="0" y="1556792"/>
          <a:ext cx="9143999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36400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13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648"/>
              </p:ext>
            </p:extLst>
          </p:nvPr>
        </p:nvGraphicFramePr>
        <p:xfrm>
          <a:off x="457200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8721"/>
              </p:ext>
            </p:extLst>
          </p:nvPr>
        </p:nvGraphicFramePr>
        <p:xfrm>
          <a:off x="457201" y="1628800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48333.33333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56666666.67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110000000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-0.126660099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0.597614305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0.288065863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0.576131726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P=0.288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という結果より，有意差はないという結果が得られた．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99966"/>
              </p:ext>
            </p:extLst>
          </p:nvPr>
        </p:nvGraphicFramePr>
        <p:xfrm>
          <a:off x="457201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70300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36400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31100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32200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33900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37700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37200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53800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4212"/>
              </p:ext>
            </p:extLst>
          </p:nvPr>
        </p:nvGraphicFramePr>
        <p:xfrm>
          <a:off x="457200" y="1628796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45383.33333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36100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201813666.7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11036000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0.529608118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1.781845861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0.067436949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0.134873897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P=0.067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という結果より，有意傾向であるという結果が得られた．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まとめ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18448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44237" y="367134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044238" y="259388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44237" y="4941168"/>
            <a:ext cx="5055522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PM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の要素を含むゲームの制作と効果の測定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背景</a:t>
            </a:r>
          </a:p>
        </p:txBody>
      </p:sp>
      <p:sp>
        <p:nvSpPr>
          <p:cNvPr id="6" name="雲 5"/>
          <p:cNvSpPr/>
          <p:nvPr/>
        </p:nvSpPr>
        <p:spPr>
          <a:xfrm>
            <a:off x="259129" y="2100918"/>
            <a:ext cx="4306732" cy="272033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33073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デザイン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ルール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アルゴリズム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07504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ゲームの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考え方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0327" y="3782165"/>
            <a:ext cx="2142866" cy="79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社会的な活動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サービス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319190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88459" y="32764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利用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1628800"/>
            <a:ext cx="463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ゲーミフィケーション</a:t>
            </a:r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39898" y="2998523"/>
            <a:ext cx="3144470" cy="1477328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MyBarackObama.com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・ポケットピカチュウ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Codecademy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Badgeville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Rypple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60178" y="2996952"/>
            <a:ext cx="2136358" cy="150810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→選挙活動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→ウォーキング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JavaScript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→アクセス解析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→進捗管理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05400" y="2452789"/>
            <a:ext cx="4038600" cy="46166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成功事例の例</a:t>
            </a:r>
            <a:endParaRPr lang="en-US" altLang="ja-JP" sz="2400" b="1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目的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手法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プロジェクトマネジメントの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要素を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含むゲームの制作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69" y="2204864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学習方法の提案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実験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ゲームの仕様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雲 5"/>
          <p:cNvSpPr/>
          <p:nvPr/>
        </p:nvSpPr>
        <p:spPr>
          <a:xfrm>
            <a:off x="259128" y="2132856"/>
            <a:ext cx="8633351" cy="396044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40360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ゲームマスター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676664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プレイヤー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940359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トランプ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組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76663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面サイコロ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つ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62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目的：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魔王に支配された世界を救う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ゲームの流れ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3700" y="2636912"/>
            <a:ext cx="1656184" cy="573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kumimoji="1" lang="en-US" altLang="ja-JP" sz="160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</a:t>
            </a:r>
            <a:r>
              <a:rPr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の修復</a:t>
            </a:r>
            <a:endParaRPr kumimoji="1"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68048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  <a:endParaRPr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732396" y="2636913"/>
            <a:ext cx="1656184" cy="5709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  <a:endParaRPr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396744" y="2636913"/>
            <a:ext cx="1656184" cy="573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  <a:endParaRPr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59624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  <a:endParaRPr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3700" y="4005064"/>
            <a:ext cx="5748928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意思決定（数字の強化，マークの変更，人員追加，ハプニング対策）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9" name="直線矢印コネクタ 18"/>
          <p:cNvCxnSpPr>
            <a:stCxn id="17" idx="1"/>
          </p:cNvCxnSpPr>
          <p:nvPr/>
        </p:nvCxnSpPr>
        <p:spPr>
          <a:xfrm flipV="1">
            <a:off x="403700" y="3210627"/>
            <a:ext cx="0" cy="9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5396744" y="3210627"/>
            <a:ext cx="0" cy="3329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396744" y="3543588"/>
            <a:ext cx="1479512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ハプニング発生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7" name="Picture 3" descr="C:\Users\Htet\AppData\Local\Microsoft\Windows\Temporary Internet Files\Content.IE5\5EN1SQKJ\MC9004315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4" y="1540312"/>
            <a:ext cx="1224136" cy="104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tet\AppData\Local\Microsoft\Windows\Temporary Internet Files\Content.IE5\NEPQSBI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41" y="3543588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403700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目標ターン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22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ターン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180823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目標損害度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％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292995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目標金額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32000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972600" y="450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PM</a:t>
            </a:r>
            <a:r>
              <a:rPr kumimoji="1" lang="ja-JP" altLang="en-US" sz="3200" b="1" dirty="0" smtClean="0">
                <a:latin typeface="+mj-ea"/>
              </a:rPr>
              <a:t>との関連性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98959"/>
              </p:ext>
            </p:extLst>
          </p:nvPr>
        </p:nvGraphicFramePr>
        <p:xfrm>
          <a:off x="251520" y="1628799"/>
          <a:ext cx="86409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52"/>
                <a:gridCol w="5178108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知識エリア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関連性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統合マネジメント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全体を管理する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スコープマネジメント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都市をタスクとして見積もる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タイムマネジメント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コストマネジメント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品質マネジメント</a:t>
                      </a:r>
                      <a:endParaRPr kumimoji="1" lang="en-US" altLang="ja-JP" sz="2400" dirty="0" smtClean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損害度を品質として管理する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人的資源マネジメント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仲間をメンバとして管理する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リスクマネジメント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ハプニングをリスクとして対処する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8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実験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44237" y="335699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55576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PV&gt;AC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84168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7" name="カギ線コネクタ 6"/>
          <p:cNvCxnSpPr>
            <a:stCxn id="9" idx="4"/>
            <a:endCxn id="11" idx="0"/>
          </p:cNvCxnSpPr>
          <p:nvPr/>
        </p:nvCxnSpPr>
        <p:spPr>
          <a:xfrm rot="5400000">
            <a:off x="2722636" y="3523854"/>
            <a:ext cx="1034430" cy="266429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4"/>
            <a:endCxn id="13" idx="0"/>
          </p:cNvCxnSpPr>
          <p:nvPr/>
        </p:nvCxnSpPr>
        <p:spPr>
          <a:xfrm rot="16200000" flipH="1">
            <a:off x="5386932" y="3523852"/>
            <a:ext cx="1034430" cy="2664298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4"/>
            <a:endCxn id="12" idx="0"/>
          </p:cNvCxnSpPr>
          <p:nvPr/>
        </p:nvCxnSpPr>
        <p:spPr>
          <a:xfrm>
            <a:off x="4571998" y="4338786"/>
            <a:ext cx="2" cy="1034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2483768" y="1700808"/>
            <a:ext cx="4176464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代の男女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名で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</a:t>
            </a:r>
            <a:endParaRPr kumimoji="1" lang="ja-JP" altLang="en-US" sz="2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9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23098358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70300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505</TotalTime>
  <Words>821</Words>
  <Application>Microsoft Office PowerPoint</Application>
  <PresentationFormat>画面に合わせる (4:3)</PresentationFormat>
  <Paragraphs>285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ウェーブ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Htet</cp:lastModifiedBy>
  <cp:revision>49</cp:revision>
  <dcterms:created xsi:type="dcterms:W3CDTF">2014-01-31T07:02:31Z</dcterms:created>
  <dcterms:modified xsi:type="dcterms:W3CDTF">2014-02-04T19:07:54Z</dcterms:modified>
</cp:coreProperties>
</file>