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21383625" cy="30275213"/>
  <p:notesSz cx="6797675" cy="9926638"/>
  <p:custDataLst>
    <p:tags r:id="rId4"/>
  </p:custDataLst>
  <p:defaultTextStyle>
    <a:defPPr>
      <a:defRPr lang="ja-JP"/>
    </a:defPPr>
    <a:lvl1pPr marL="0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1pPr>
    <a:lvl2pPr marL="1408788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2pPr>
    <a:lvl3pPr marL="2817573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3pPr>
    <a:lvl4pPr marL="4226360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4pPr>
    <a:lvl5pPr marL="5635148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5pPr>
    <a:lvl6pPr marL="7043933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6pPr>
    <a:lvl7pPr marL="8452721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7pPr>
    <a:lvl8pPr marL="9861509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8pPr>
    <a:lvl9pPr marL="11270294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0" autoAdjust="0"/>
    <p:restoredTop sz="94660"/>
  </p:normalViewPr>
  <p:slideViewPr>
    <p:cSldViewPr>
      <p:cViewPr varScale="1">
        <p:scale>
          <a:sx n="25" d="100"/>
          <a:sy n="25" d="100"/>
        </p:scale>
        <p:origin x="3372" y="84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087D-DF9F-42D6-A2CD-E6B26F00C14B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67D4-8E7C-461E-B668-DEFDD9F63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13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1pPr>
    <a:lvl2pPr marL="1408788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2pPr>
    <a:lvl3pPr marL="2817573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3pPr>
    <a:lvl4pPr marL="4226360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4pPr>
    <a:lvl5pPr marL="5635148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5pPr>
    <a:lvl6pPr marL="7043933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6pPr>
    <a:lvl7pPr marL="8452721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7pPr>
    <a:lvl8pPr marL="9861509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8pPr>
    <a:lvl9pPr marL="11270294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9404951"/>
            <a:ext cx="18176081" cy="648954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7544" y="17155955"/>
            <a:ext cx="14968538" cy="7736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9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94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9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58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98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38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781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178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68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94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1627345" y="1618891"/>
            <a:ext cx="3608488" cy="3443805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01894" y="1618891"/>
            <a:ext cx="10469068" cy="3443805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87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27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160" y="19454627"/>
            <a:ext cx="18176081" cy="6012995"/>
          </a:xfrm>
        </p:spPr>
        <p:txBody>
          <a:bodyPr anchor="t"/>
          <a:lstStyle>
            <a:lvl1pPr algn="l">
              <a:defRPr sz="12225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160" y="12831932"/>
            <a:ext cx="18176081" cy="6622698"/>
          </a:xfrm>
        </p:spPr>
        <p:txBody>
          <a:bodyPr anchor="b"/>
          <a:lstStyle>
            <a:lvl1pPr marL="0" indent="0">
              <a:buNone/>
              <a:defRPr sz="6113">
                <a:solidFill>
                  <a:schemeClr val="tx1">
                    <a:tint val="75000"/>
                  </a:schemeClr>
                </a:solidFill>
              </a:defRPr>
            </a:lvl1pPr>
            <a:lvl2pPr marL="1397340" indent="0">
              <a:buNone/>
              <a:defRPr sz="5501">
                <a:solidFill>
                  <a:schemeClr val="tx1">
                    <a:tint val="75000"/>
                  </a:schemeClr>
                </a:solidFill>
              </a:defRPr>
            </a:lvl2pPr>
            <a:lvl3pPr marL="2794681" indent="0">
              <a:buNone/>
              <a:defRPr sz="4890">
                <a:solidFill>
                  <a:schemeClr val="tx1">
                    <a:tint val="75000"/>
                  </a:schemeClr>
                </a:solidFill>
              </a:defRPr>
            </a:lvl3pPr>
            <a:lvl4pPr marL="4192021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4pPr>
            <a:lvl5pPr marL="5589361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5pPr>
            <a:lvl6pPr marL="6986702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6pPr>
            <a:lvl7pPr marL="8384042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7pPr>
            <a:lvl8pPr marL="9781383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8pPr>
            <a:lvl9pPr marL="11178723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40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01894" y="9418961"/>
            <a:ext cx="7038777" cy="26637985"/>
          </a:xfrm>
        </p:spPr>
        <p:txBody>
          <a:bodyPr/>
          <a:lstStyle>
            <a:lvl1pPr>
              <a:defRPr sz="8558"/>
            </a:lvl1pPr>
            <a:lvl2pPr>
              <a:defRPr sz="7335"/>
            </a:lvl2pPr>
            <a:lvl3pPr>
              <a:defRPr sz="6113"/>
            </a:lvl3pPr>
            <a:lvl4pPr>
              <a:defRPr sz="5501"/>
            </a:lvl4pPr>
            <a:lvl5pPr>
              <a:defRPr sz="5501"/>
            </a:lvl5pPr>
            <a:lvl6pPr>
              <a:defRPr sz="5501"/>
            </a:lvl6pPr>
            <a:lvl7pPr>
              <a:defRPr sz="5501"/>
            </a:lvl7pPr>
            <a:lvl8pPr>
              <a:defRPr sz="5501"/>
            </a:lvl8pPr>
            <a:lvl9pPr>
              <a:defRPr sz="55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197064" y="9418961"/>
            <a:ext cx="7038777" cy="26637985"/>
          </a:xfrm>
        </p:spPr>
        <p:txBody>
          <a:bodyPr/>
          <a:lstStyle>
            <a:lvl1pPr>
              <a:defRPr sz="8558"/>
            </a:lvl1pPr>
            <a:lvl2pPr>
              <a:defRPr sz="7335"/>
            </a:lvl2pPr>
            <a:lvl3pPr>
              <a:defRPr sz="6113"/>
            </a:lvl3pPr>
            <a:lvl4pPr>
              <a:defRPr sz="5501"/>
            </a:lvl4pPr>
            <a:lvl5pPr>
              <a:defRPr sz="5501"/>
            </a:lvl5pPr>
            <a:lvl6pPr>
              <a:defRPr sz="5501"/>
            </a:lvl6pPr>
            <a:lvl7pPr>
              <a:defRPr sz="5501"/>
            </a:lvl7pPr>
            <a:lvl8pPr>
              <a:defRPr sz="5501"/>
            </a:lvl8pPr>
            <a:lvl9pPr>
              <a:defRPr sz="55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07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1" y="1212411"/>
            <a:ext cx="19245263" cy="50458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186" y="6776884"/>
            <a:ext cx="9448148" cy="2824284"/>
          </a:xfrm>
        </p:spPr>
        <p:txBody>
          <a:bodyPr anchor="b"/>
          <a:lstStyle>
            <a:lvl1pPr marL="0" indent="0">
              <a:buNone/>
              <a:defRPr sz="7335" b="1"/>
            </a:lvl1pPr>
            <a:lvl2pPr marL="1397340" indent="0">
              <a:buNone/>
              <a:defRPr sz="6113" b="1"/>
            </a:lvl2pPr>
            <a:lvl3pPr marL="2794681" indent="0">
              <a:buNone/>
              <a:defRPr sz="5501" b="1"/>
            </a:lvl3pPr>
            <a:lvl4pPr marL="4192021" indent="0">
              <a:buNone/>
              <a:defRPr sz="4890" b="1"/>
            </a:lvl4pPr>
            <a:lvl5pPr marL="5589361" indent="0">
              <a:buNone/>
              <a:defRPr sz="4890" b="1"/>
            </a:lvl5pPr>
            <a:lvl6pPr marL="6986702" indent="0">
              <a:buNone/>
              <a:defRPr sz="4890" b="1"/>
            </a:lvl6pPr>
            <a:lvl7pPr marL="8384042" indent="0">
              <a:buNone/>
              <a:defRPr sz="4890" b="1"/>
            </a:lvl7pPr>
            <a:lvl8pPr marL="9781383" indent="0">
              <a:buNone/>
              <a:defRPr sz="4890" b="1"/>
            </a:lvl8pPr>
            <a:lvl9pPr marL="11178723" indent="0">
              <a:buNone/>
              <a:defRPr sz="489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186" y="9601167"/>
            <a:ext cx="9448148" cy="17443290"/>
          </a:xfrm>
        </p:spPr>
        <p:txBody>
          <a:bodyPr/>
          <a:lstStyle>
            <a:lvl1pPr>
              <a:defRPr sz="7335"/>
            </a:lvl1pPr>
            <a:lvl2pPr>
              <a:defRPr sz="6113"/>
            </a:lvl2pPr>
            <a:lvl3pPr>
              <a:defRPr sz="5501"/>
            </a:lvl3pPr>
            <a:lvl4pPr>
              <a:defRPr sz="4890"/>
            </a:lvl4pPr>
            <a:lvl5pPr>
              <a:defRPr sz="4890"/>
            </a:lvl5pPr>
            <a:lvl6pPr>
              <a:defRPr sz="4890"/>
            </a:lvl6pPr>
            <a:lvl7pPr>
              <a:defRPr sz="4890"/>
            </a:lvl7pPr>
            <a:lvl8pPr>
              <a:defRPr sz="4890"/>
            </a:lvl8pPr>
            <a:lvl9pPr>
              <a:defRPr sz="489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2590" y="6776884"/>
            <a:ext cx="9451858" cy="2824284"/>
          </a:xfrm>
        </p:spPr>
        <p:txBody>
          <a:bodyPr anchor="b"/>
          <a:lstStyle>
            <a:lvl1pPr marL="0" indent="0">
              <a:buNone/>
              <a:defRPr sz="7335" b="1"/>
            </a:lvl1pPr>
            <a:lvl2pPr marL="1397340" indent="0">
              <a:buNone/>
              <a:defRPr sz="6113" b="1"/>
            </a:lvl2pPr>
            <a:lvl3pPr marL="2794681" indent="0">
              <a:buNone/>
              <a:defRPr sz="5501" b="1"/>
            </a:lvl3pPr>
            <a:lvl4pPr marL="4192021" indent="0">
              <a:buNone/>
              <a:defRPr sz="4890" b="1"/>
            </a:lvl4pPr>
            <a:lvl5pPr marL="5589361" indent="0">
              <a:buNone/>
              <a:defRPr sz="4890" b="1"/>
            </a:lvl5pPr>
            <a:lvl6pPr marL="6986702" indent="0">
              <a:buNone/>
              <a:defRPr sz="4890" b="1"/>
            </a:lvl6pPr>
            <a:lvl7pPr marL="8384042" indent="0">
              <a:buNone/>
              <a:defRPr sz="4890" b="1"/>
            </a:lvl7pPr>
            <a:lvl8pPr marL="9781383" indent="0">
              <a:buNone/>
              <a:defRPr sz="4890" b="1"/>
            </a:lvl8pPr>
            <a:lvl9pPr marL="11178723" indent="0">
              <a:buNone/>
              <a:defRPr sz="489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2590" y="9601167"/>
            <a:ext cx="9451858" cy="17443290"/>
          </a:xfrm>
        </p:spPr>
        <p:txBody>
          <a:bodyPr/>
          <a:lstStyle>
            <a:lvl1pPr>
              <a:defRPr sz="7335"/>
            </a:lvl1pPr>
            <a:lvl2pPr>
              <a:defRPr sz="6113"/>
            </a:lvl2pPr>
            <a:lvl3pPr>
              <a:defRPr sz="5501"/>
            </a:lvl3pPr>
            <a:lvl4pPr>
              <a:defRPr sz="4890"/>
            </a:lvl4pPr>
            <a:lvl5pPr>
              <a:defRPr sz="4890"/>
            </a:lvl5pPr>
            <a:lvl6pPr>
              <a:defRPr sz="4890"/>
            </a:lvl6pPr>
            <a:lvl7pPr>
              <a:defRPr sz="4890"/>
            </a:lvl7pPr>
            <a:lvl8pPr>
              <a:defRPr sz="4890"/>
            </a:lvl8pPr>
            <a:lvl9pPr>
              <a:defRPr sz="489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81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8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88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9" y="1205408"/>
            <a:ext cx="7035066" cy="5129968"/>
          </a:xfrm>
        </p:spPr>
        <p:txBody>
          <a:bodyPr anchor="b"/>
          <a:lstStyle>
            <a:lvl1pPr algn="l">
              <a:defRPr sz="6113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0406" y="1205408"/>
            <a:ext cx="11954042" cy="25839057"/>
          </a:xfrm>
        </p:spPr>
        <p:txBody>
          <a:bodyPr/>
          <a:lstStyle>
            <a:lvl1pPr>
              <a:defRPr sz="9780"/>
            </a:lvl1pPr>
            <a:lvl2pPr>
              <a:defRPr sz="8558"/>
            </a:lvl2pPr>
            <a:lvl3pPr>
              <a:defRPr sz="7335"/>
            </a:lvl3pPr>
            <a:lvl4pPr>
              <a:defRPr sz="6113"/>
            </a:lvl4pPr>
            <a:lvl5pPr>
              <a:defRPr sz="6113"/>
            </a:lvl5pPr>
            <a:lvl6pPr>
              <a:defRPr sz="6113"/>
            </a:lvl6pPr>
            <a:lvl7pPr>
              <a:defRPr sz="6113"/>
            </a:lvl7pPr>
            <a:lvl8pPr>
              <a:defRPr sz="6113"/>
            </a:lvl8pPr>
            <a:lvl9pPr>
              <a:defRPr sz="61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189" y="6335371"/>
            <a:ext cx="7035066" cy="20709089"/>
          </a:xfrm>
        </p:spPr>
        <p:txBody>
          <a:bodyPr/>
          <a:lstStyle>
            <a:lvl1pPr marL="0" indent="0">
              <a:buNone/>
              <a:defRPr sz="4279"/>
            </a:lvl1pPr>
            <a:lvl2pPr marL="1397340" indent="0">
              <a:buNone/>
              <a:defRPr sz="3668"/>
            </a:lvl2pPr>
            <a:lvl3pPr marL="2794681" indent="0">
              <a:buNone/>
              <a:defRPr sz="3056"/>
            </a:lvl3pPr>
            <a:lvl4pPr marL="4192021" indent="0">
              <a:buNone/>
              <a:defRPr sz="2751"/>
            </a:lvl4pPr>
            <a:lvl5pPr marL="5589361" indent="0">
              <a:buNone/>
              <a:defRPr sz="2751"/>
            </a:lvl5pPr>
            <a:lvl6pPr marL="6986702" indent="0">
              <a:buNone/>
              <a:defRPr sz="2751"/>
            </a:lvl6pPr>
            <a:lvl7pPr marL="8384042" indent="0">
              <a:buNone/>
              <a:defRPr sz="2751"/>
            </a:lvl7pPr>
            <a:lvl8pPr marL="9781383" indent="0">
              <a:buNone/>
              <a:defRPr sz="2751"/>
            </a:lvl8pPr>
            <a:lvl9pPr marL="11178723" indent="0">
              <a:buNone/>
              <a:defRPr sz="275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00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340" y="21192652"/>
            <a:ext cx="12830175" cy="2501914"/>
          </a:xfrm>
        </p:spPr>
        <p:txBody>
          <a:bodyPr anchor="b"/>
          <a:lstStyle>
            <a:lvl1pPr algn="l">
              <a:defRPr sz="6113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340" y="2705145"/>
            <a:ext cx="12830175" cy="18165128"/>
          </a:xfrm>
        </p:spPr>
        <p:txBody>
          <a:bodyPr/>
          <a:lstStyle>
            <a:lvl1pPr marL="0" indent="0">
              <a:buNone/>
              <a:defRPr sz="9780"/>
            </a:lvl1pPr>
            <a:lvl2pPr marL="1397340" indent="0">
              <a:buNone/>
              <a:defRPr sz="8558"/>
            </a:lvl2pPr>
            <a:lvl3pPr marL="2794681" indent="0">
              <a:buNone/>
              <a:defRPr sz="7335"/>
            </a:lvl3pPr>
            <a:lvl4pPr marL="4192021" indent="0">
              <a:buNone/>
              <a:defRPr sz="6113"/>
            </a:lvl4pPr>
            <a:lvl5pPr marL="5589361" indent="0">
              <a:buNone/>
              <a:defRPr sz="6113"/>
            </a:lvl5pPr>
            <a:lvl6pPr marL="6986702" indent="0">
              <a:buNone/>
              <a:defRPr sz="6113"/>
            </a:lvl6pPr>
            <a:lvl7pPr marL="8384042" indent="0">
              <a:buNone/>
              <a:defRPr sz="6113"/>
            </a:lvl7pPr>
            <a:lvl8pPr marL="9781383" indent="0">
              <a:buNone/>
              <a:defRPr sz="6113"/>
            </a:lvl8pPr>
            <a:lvl9pPr marL="11178723" indent="0">
              <a:buNone/>
              <a:defRPr sz="6113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340" y="23694566"/>
            <a:ext cx="12830175" cy="3553129"/>
          </a:xfrm>
        </p:spPr>
        <p:txBody>
          <a:bodyPr/>
          <a:lstStyle>
            <a:lvl1pPr marL="0" indent="0">
              <a:buNone/>
              <a:defRPr sz="4279"/>
            </a:lvl1pPr>
            <a:lvl2pPr marL="1397340" indent="0">
              <a:buNone/>
              <a:defRPr sz="3668"/>
            </a:lvl2pPr>
            <a:lvl3pPr marL="2794681" indent="0">
              <a:buNone/>
              <a:defRPr sz="3056"/>
            </a:lvl3pPr>
            <a:lvl4pPr marL="4192021" indent="0">
              <a:buNone/>
              <a:defRPr sz="2751"/>
            </a:lvl4pPr>
            <a:lvl5pPr marL="5589361" indent="0">
              <a:buNone/>
              <a:defRPr sz="2751"/>
            </a:lvl5pPr>
            <a:lvl6pPr marL="6986702" indent="0">
              <a:buNone/>
              <a:defRPr sz="2751"/>
            </a:lvl6pPr>
            <a:lvl7pPr marL="8384042" indent="0">
              <a:buNone/>
              <a:defRPr sz="2751"/>
            </a:lvl7pPr>
            <a:lvl8pPr marL="9781383" indent="0">
              <a:buNone/>
              <a:defRPr sz="2751"/>
            </a:lvl8pPr>
            <a:lvl9pPr marL="11178723" indent="0">
              <a:buNone/>
              <a:defRPr sz="275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5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181" y="1212411"/>
            <a:ext cx="19245263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181" y="7064222"/>
            <a:ext cx="19245263" cy="199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181" y="28060642"/>
            <a:ext cx="4989513" cy="1611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971D-E424-4083-B0C6-61FDC58FEAC9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6072" y="28060642"/>
            <a:ext cx="6771481" cy="1611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4931" y="28060642"/>
            <a:ext cx="4989513" cy="1611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39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94681" rtl="0" eaLnBrk="1" latinLnBrk="0" hangingPunct="1">
        <a:spcBef>
          <a:spcPct val="0"/>
        </a:spcBef>
        <a:buNone/>
        <a:defRPr kumimoji="1" sz="13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8005" indent="-1048005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9780" kern="1200">
          <a:solidFill>
            <a:schemeClr val="tx1"/>
          </a:solidFill>
          <a:latin typeface="+mn-lt"/>
          <a:ea typeface="+mn-ea"/>
          <a:cs typeface="+mn-cs"/>
        </a:defRPr>
      </a:lvl1pPr>
      <a:lvl2pPr marL="2270678" indent="-873338" algn="l" defTabSz="2794681" rtl="0" eaLnBrk="1" latinLnBrk="0" hangingPunct="1">
        <a:spcBef>
          <a:spcPct val="20000"/>
        </a:spcBef>
        <a:buFont typeface="Arial" pitchFamily="34" charset="0"/>
        <a:buChar char="–"/>
        <a:defRPr kumimoji="1" sz="8558" kern="1200">
          <a:solidFill>
            <a:schemeClr val="tx1"/>
          </a:solidFill>
          <a:latin typeface="+mn-lt"/>
          <a:ea typeface="+mn-ea"/>
          <a:cs typeface="+mn-cs"/>
        </a:defRPr>
      </a:lvl2pPr>
      <a:lvl3pPr marL="3493351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7335" kern="1200">
          <a:solidFill>
            <a:schemeClr val="tx1"/>
          </a:solidFill>
          <a:latin typeface="+mn-lt"/>
          <a:ea typeface="+mn-ea"/>
          <a:cs typeface="+mn-cs"/>
        </a:defRPr>
      </a:lvl3pPr>
      <a:lvl4pPr marL="4890691" indent="-698670" algn="l" defTabSz="2794681" rtl="0" eaLnBrk="1" latinLnBrk="0" hangingPunct="1">
        <a:spcBef>
          <a:spcPct val="20000"/>
        </a:spcBef>
        <a:buFont typeface="Arial" pitchFamily="34" charset="0"/>
        <a:buChar char="–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4pPr>
      <a:lvl5pPr marL="6288032" indent="-698670" algn="l" defTabSz="2794681" rtl="0" eaLnBrk="1" latinLnBrk="0" hangingPunct="1">
        <a:spcBef>
          <a:spcPct val="20000"/>
        </a:spcBef>
        <a:buFont typeface="Arial" pitchFamily="34" charset="0"/>
        <a:buChar char="»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5pPr>
      <a:lvl6pPr marL="7685372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6pPr>
      <a:lvl7pPr marL="9082712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7pPr>
      <a:lvl8pPr marL="10480053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8pPr>
      <a:lvl9pPr marL="11877393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1pPr>
      <a:lvl2pPr marL="1397340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2pPr>
      <a:lvl3pPr marL="279468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3pPr>
      <a:lvl4pPr marL="419202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4pPr>
      <a:lvl5pPr marL="558936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5pPr>
      <a:lvl6pPr marL="6986702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6pPr>
      <a:lvl7pPr marL="8384042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7pPr>
      <a:lvl8pPr marL="9781383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8pPr>
      <a:lvl9pPr marL="11178723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42605" y="386759"/>
            <a:ext cx="20716636" cy="1290800"/>
          </a:xfrm>
          <a:prstGeom prst="rect">
            <a:avLst/>
          </a:prstGeom>
          <a:noFill/>
        </p:spPr>
        <p:txBody>
          <a:bodyPr wrap="none" lIns="272480" tIns="136238" rIns="272480" bIns="136238" rtlCol="0">
            <a:spAutoFit/>
          </a:bodyPr>
          <a:lstStyle/>
          <a:p>
            <a:pPr algn="ctr"/>
            <a:r>
              <a:rPr lang="en-US" altLang="ja-JP" sz="6600" b="1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Twitter </a:t>
            </a:r>
            <a:r>
              <a:rPr lang="ja-JP" altLang="en-US" sz="6600" b="1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発言の分析による </a:t>
            </a:r>
            <a:r>
              <a:rPr lang="en-US" altLang="ja-JP" sz="6600" b="1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Web </a:t>
            </a:r>
            <a:r>
              <a:rPr lang="ja-JP" altLang="en-US" sz="6600" b="1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サービス</a:t>
            </a:r>
            <a:r>
              <a:rPr lang="ja-JP" altLang="en-US" sz="6600" b="1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障害</a:t>
            </a:r>
            <a:r>
              <a:rPr lang="ja-JP" altLang="en-US" sz="6600" b="1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の影響調査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22653" y="1480784"/>
            <a:ext cx="9538320" cy="890690"/>
          </a:xfrm>
          <a:prstGeom prst="rect">
            <a:avLst/>
          </a:prstGeom>
          <a:noFill/>
        </p:spPr>
        <p:txBody>
          <a:bodyPr wrap="none" lIns="272480" tIns="136238" rIns="272480" bIns="136238" rtlCol="0">
            <a:spAutoFit/>
          </a:bodyPr>
          <a:lstStyle/>
          <a:p>
            <a:pPr algn="ctr"/>
            <a:r>
              <a:rPr lang="en-US" altLang="ja-JP" sz="4000" dirty="0">
                <a:latin typeface="+mn-ea"/>
              </a:rPr>
              <a:t>PM</a:t>
            </a:r>
            <a:r>
              <a:rPr lang="ja-JP" altLang="en-US" sz="4000" dirty="0">
                <a:latin typeface="+mn-ea"/>
              </a:rPr>
              <a:t>コース　矢吹研究室　</a:t>
            </a:r>
            <a:r>
              <a:rPr lang="en-US" altLang="ja-JP" sz="4000" dirty="0">
                <a:latin typeface="+mn-ea"/>
              </a:rPr>
              <a:t>1442012</a:t>
            </a:r>
            <a:r>
              <a:rPr lang="ja-JP" altLang="en-US" sz="4000" dirty="0">
                <a:latin typeface="+mn-ea"/>
              </a:rPr>
              <a:t>　岩瀬翔</a:t>
            </a:r>
          </a:p>
        </p:txBody>
      </p:sp>
      <p:sp>
        <p:nvSpPr>
          <p:cNvPr id="8" name="右矢印 7"/>
          <p:cNvSpPr/>
          <p:nvPr/>
        </p:nvSpPr>
        <p:spPr>
          <a:xfrm>
            <a:off x="8736388" y="4017301"/>
            <a:ext cx="4630809" cy="2233234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89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946832" y="4205129"/>
            <a:ext cx="5492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dirty="0"/>
              <a:t>主要な</a:t>
            </a:r>
            <a:r>
              <a:rPr lang="ja-JP" altLang="en-US" sz="5400" b="1" dirty="0" smtClean="0"/>
              <a:t>サービスが使用できなくなる</a:t>
            </a:r>
            <a:endParaRPr lang="en-US" altLang="ja-JP" sz="5400" b="1" dirty="0"/>
          </a:p>
        </p:txBody>
      </p:sp>
      <p:pic>
        <p:nvPicPr>
          <p:cNvPr id="1026" name="Picture 2" descr="「github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48" y="3435846"/>
            <a:ext cx="4997253" cy="185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角丸四角形 11"/>
          <p:cNvSpPr/>
          <p:nvPr/>
        </p:nvSpPr>
        <p:spPr>
          <a:xfrm>
            <a:off x="768372" y="2306874"/>
            <a:ext cx="3239860" cy="1071384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63" name="角丸四角形 62"/>
          <p:cNvSpPr/>
          <p:nvPr/>
        </p:nvSpPr>
        <p:spPr>
          <a:xfrm>
            <a:off x="768372" y="6290573"/>
            <a:ext cx="3239860" cy="1071384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761296" y="28492237"/>
            <a:ext cx="196694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/>
              <a:t>現段階では </a:t>
            </a:r>
            <a:r>
              <a:rPr lang="en-US" altLang="ja-JP" sz="3600" dirty="0"/>
              <a:t>2016 </a:t>
            </a:r>
            <a:r>
              <a:rPr lang="ja-JP" altLang="en-US" sz="3600" dirty="0"/>
              <a:t>年のデータしか集めていないため，更に過去のツイートや </a:t>
            </a:r>
            <a:r>
              <a:rPr lang="en-US" altLang="ja-JP" sz="3600" dirty="0"/>
              <a:t>2017 </a:t>
            </a:r>
            <a:r>
              <a:rPr lang="ja-JP" altLang="en-US" sz="3600" dirty="0"/>
              <a:t>年のデータを集めることを検討する．</a:t>
            </a:r>
          </a:p>
        </p:txBody>
      </p:sp>
      <p:sp>
        <p:nvSpPr>
          <p:cNvPr id="67" name="角丸四角形 66"/>
          <p:cNvSpPr/>
          <p:nvPr/>
        </p:nvSpPr>
        <p:spPr>
          <a:xfrm>
            <a:off x="768372" y="27255141"/>
            <a:ext cx="4289349" cy="1071384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今後の計画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768372" y="10232271"/>
            <a:ext cx="3239860" cy="1071384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768372" y="13964614"/>
            <a:ext cx="4026010" cy="1071384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進捗状況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934989" y="23049354"/>
            <a:ext cx="5478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図 </a:t>
            </a:r>
            <a:r>
              <a:rPr lang="en-US" altLang="ja-JP" sz="2400" dirty="0"/>
              <a:t>1</a:t>
            </a:r>
            <a:r>
              <a:rPr lang="ja-JP" altLang="en-US" sz="2400" dirty="0"/>
              <a:t>　サービス停止から復旧までの間隔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2310923" y="23049353"/>
            <a:ext cx="6422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図 </a:t>
            </a:r>
            <a:r>
              <a:rPr lang="en-US" altLang="ja-JP" sz="2400" dirty="0"/>
              <a:t>2 </a:t>
            </a:r>
            <a:r>
              <a:rPr lang="ja-JP" altLang="en-US" sz="2400" dirty="0"/>
              <a:t>　サービス停止中に投稿されたツイートの数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9260529" y="4728571"/>
            <a:ext cx="29674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5400" b="1" dirty="0" smtClean="0">
                <a:solidFill>
                  <a:srgbClr val="FF0000"/>
                </a:solidFill>
              </a:rPr>
              <a:t>障害発生</a:t>
            </a:r>
            <a:endParaRPr lang="ja-JP" altLang="en-US" sz="5400" b="1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61296" y="23828807"/>
            <a:ext cx="2008674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/>
              <a:t>現在の進捗からわかったこと</a:t>
            </a:r>
            <a:endParaRPr lang="en-US" altLang="ja-JP" sz="4400" dirty="0"/>
          </a:p>
          <a:p>
            <a:pPr marL="1048005" indent="-1048005">
              <a:buFont typeface="Arial" panose="020B0604020202020204" pitchFamily="34" charset="0"/>
              <a:buChar char="•"/>
            </a:pPr>
            <a:r>
              <a:rPr lang="ja-JP" altLang="en-US" sz="3800" dirty="0"/>
              <a:t>サービスの停止した時間帯や時間間隔は様々で</a:t>
            </a:r>
            <a:r>
              <a:rPr lang="ja-JP" altLang="en-US" sz="3800" dirty="0" smtClean="0"/>
              <a:t>ある</a:t>
            </a:r>
            <a:endParaRPr lang="en-US" altLang="ja-JP" sz="3800" dirty="0"/>
          </a:p>
          <a:p>
            <a:pPr marL="1048005" indent="-1048005">
              <a:buFont typeface="Arial" panose="020B0604020202020204" pitchFamily="34" charset="0"/>
              <a:buChar char="•"/>
            </a:pPr>
            <a:r>
              <a:rPr lang="ja-JP" altLang="en-US" sz="3800" dirty="0"/>
              <a:t>停止から復旧までの間隔が同じくらいでも，時間帯によってツイート数に違いが</a:t>
            </a:r>
            <a:r>
              <a:rPr lang="ja-JP" altLang="en-US" sz="3800" dirty="0" smtClean="0"/>
              <a:t>ある</a:t>
            </a:r>
            <a:endParaRPr lang="en-US" altLang="ja-JP" sz="3800" dirty="0"/>
          </a:p>
          <a:p>
            <a:pPr marL="1048005" indent="-1048005">
              <a:buFont typeface="Arial" panose="020B0604020202020204" pitchFamily="34" charset="0"/>
              <a:buChar char="•"/>
            </a:pPr>
            <a:r>
              <a:rPr lang="en-US" altLang="ja-JP" sz="3800" dirty="0"/>
              <a:t>GitHub Status</a:t>
            </a:r>
            <a:r>
              <a:rPr lang="ja-JP" altLang="en-US" sz="3800" dirty="0"/>
              <a:t>を参照して取得するツイート時間を決定していたが，サービス停止・復旧報告のツイートの方が平均して約 </a:t>
            </a:r>
            <a:r>
              <a:rPr lang="en-US" altLang="ja-JP" sz="3800" dirty="0"/>
              <a:t>8 </a:t>
            </a:r>
            <a:r>
              <a:rPr lang="ja-JP" altLang="en-US" sz="3800" dirty="0"/>
              <a:t>分ほど</a:t>
            </a:r>
            <a:r>
              <a:rPr lang="ja-JP" altLang="en-US" sz="3800" dirty="0" smtClean="0"/>
              <a:t>早かった</a:t>
            </a:r>
            <a:endParaRPr lang="ja-JP" altLang="en-US" sz="38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401C0CA2-1ED5-4367-8DD2-276FF27AF999}"/>
              </a:ext>
            </a:extLst>
          </p:cNvPr>
          <p:cNvSpPr/>
          <p:nvPr/>
        </p:nvSpPr>
        <p:spPr>
          <a:xfrm>
            <a:off x="1672118" y="5047643"/>
            <a:ext cx="65234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/>
              <a:t>リポジトリの閲覧，コミット，プッシュ，プルリクエストなど</a:t>
            </a:r>
          </a:p>
        </p:txBody>
      </p:sp>
      <p:graphicFrame>
        <p:nvGraphicFramePr>
          <p:cNvPr id="15" name="表 14">
            <a:extLst>
              <a:ext uri="{FF2B5EF4-FFF2-40B4-BE49-F238E27FC236}">
                <a16:creationId xmlns="" xmlns:a16="http://schemas.microsoft.com/office/drawing/2014/main" id="{9429DEA6-DD74-4688-B7B1-C64FD93B1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403417"/>
              </p:ext>
            </p:extLst>
          </p:nvPr>
        </p:nvGraphicFramePr>
        <p:xfrm>
          <a:off x="1227019" y="15809700"/>
          <a:ext cx="18901170" cy="202508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60325">
                  <a:extLst>
                    <a:ext uri="{9D8B030D-6E8A-4147-A177-3AD203B41FA5}">
                      <a16:colId xmlns="" xmlns:a16="http://schemas.microsoft.com/office/drawing/2014/main" val="3558138634"/>
                    </a:ext>
                  </a:extLst>
                </a:gridCol>
                <a:gridCol w="1380065">
                  <a:extLst>
                    <a:ext uri="{9D8B030D-6E8A-4147-A177-3AD203B41FA5}">
                      <a16:colId xmlns="" xmlns:a16="http://schemas.microsoft.com/office/drawing/2014/main" val="1184554487"/>
                    </a:ext>
                  </a:extLst>
                </a:gridCol>
                <a:gridCol w="1380065">
                  <a:extLst>
                    <a:ext uri="{9D8B030D-6E8A-4147-A177-3AD203B41FA5}">
                      <a16:colId xmlns="" xmlns:a16="http://schemas.microsoft.com/office/drawing/2014/main" val="3597270563"/>
                    </a:ext>
                  </a:extLst>
                </a:gridCol>
                <a:gridCol w="1380065">
                  <a:extLst>
                    <a:ext uri="{9D8B030D-6E8A-4147-A177-3AD203B41FA5}">
                      <a16:colId xmlns="" xmlns:a16="http://schemas.microsoft.com/office/drawing/2014/main" val="1638977218"/>
                    </a:ext>
                  </a:extLst>
                </a:gridCol>
                <a:gridCol w="1380065">
                  <a:extLst>
                    <a:ext uri="{9D8B030D-6E8A-4147-A177-3AD203B41FA5}">
                      <a16:colId xmlns="" xmlns:a16="http://schemas.microsoft.com/office/drawing/2014/main" val="4012300483"/>
                    </a:ext>
                  </a:extLst>
                </a:gridCol>
                <a:gridCol w="1380065">
                  <a:extLst>
                    <a:ext uri="{9D8B030D-6E8A-4147-A177-3AD203B41FA5}">
                      <a16:colId xmlns="" xmlns:a16="http://schemas.microsoft.com/office/drawing/2014/main" val="1098958355"/>
                    </a:ext>
                  </a:extLst>
                </a:gridCol>
                <a:gridCol w="1380065">
                  <a:extLst>
                    <a:ext uri="{9D8B030D-6E8A-4147-A177-3AD203B41FA5}">
                      <a16:colId xmlns="" xmlns:a16="http://schemas.microsoft.com/office/drawing/2014/main" val="2438144358"/>
                    </a:ext>
                  </a:extLst>
                </a:gridCol>
                <a:gridCol w="1380065">
                  <a:extLst>
                    <a:ext uri="{9D8B030D-6E8A-4147-A177-3AD203B41FA5}">
                      <a16:colId xmlns="" xmlns:a16="http://schemas.microsoft.com/office/drawing/2014/main" val="187147811"/>
                    </a:ext>
                  </a:extLst>
                </a:gridCol>
                <a:gridCol w="1380065">
                  <a:extLst>
                    <a:ext uri="{9D8B030D-6E8A-4147-A177-3AD203B41FA5}">
                      <a16:colId xmlns="" xmlns:a16="http://schemas.microsoft.com/office/drawing/2014/main" val="333209322"/>
                    </a:ext>
                  </a:extLst>
                </a:gridCol>
                <a:gridCol w="1380065">
                  <a:extLst>
                    <a:ext uri="{9D8B030D-6E8A-4147-A177-3AD203B41FA5}">
                      <a16:colId xmlns="" xmlns:a16="http://schemas.microsoft.com/office/drawing/2014/main" val="3381768077"/>
                    </a:ext>
                  </a:extLst>
                </a:gridCol>
                <a:gridCol w="1380065">
                  <a:extLst>
                    <a:ext uri="{9D8B030D-6E8A-4147-A177-3AD203B41FA5}">
                      <a16:colId xmlns="" xmlns:a16="http://schemas.microsoft.com/office/drawing/2014/main" val="2123087931"/>
                    </a:ext>
                  </a:extLst>
                </a:gridCol>
                <a:gridCol w="1380065">
                  <a:extLst>
                    <a:ext uri="{9D8B030D-6E8A-4147-A177-3AD203B41FA5}">
                      <a16:colId xmlns="" xmlns:a16="http://schemas.microsoft.com/office/drawing/2014/main" val="3447861689"/>
                    </a:ext>
                  </a:extLst>
                </a:gridCol>
                <a:gridCol w="1380065">
                  <a:extLst>
                    <a:ext uri="{9D8B030D-6E8A-4147-A177-3AD203B41FA5}">
                      <a16:colId xmlns="" xmlns:a16="http://schemas.microsoft.com/office/drawing/2014/main" val="439002311"/>
                    </a:ext>
                  </a:extLst>
                </a:gridCol>
                <a:gridCol w="1380065">
                  <a:extLst>
                    <a:ext uri="{9D8B030D-6E8A-4147-A177-3AD203B41FA5}">
                      <a16:colId xmlns="" xmlns:a16="http://schemas.microsoft.com/office/drawing/2014/main" val="1303845759"/>
                    </a:ext>
                  </a:extLst>
                </a:gridCol>
              </a:tblGrid>
              <a:tr h="67502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日付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1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28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3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22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4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5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4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6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5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20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5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24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6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12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7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7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7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28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10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4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11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1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11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16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12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7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6567460"/>
                  </a:ext>
                </a:extLst>
              </a:tr>
              <a:tr h="67502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>
                          <a:effectLst/>
                        </a:rPr>
                        <a:t>曜日</a:t>
                      </a:r>
                      <a:endParaRPr lang="ja-JP" altLang="en-US" sz="2400" b="0" i="0" u="none" strike="noStrike" baseline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水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火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火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水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金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火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木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木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火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火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水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水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123396053"/>
                  </a:ext>
                </a:extLst>
              </a:tr>
              <a:tr h="67502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時間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9:24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2:12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17:20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5:46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16:47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23:40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14:28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3:32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14:12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15:02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11:41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23:45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5:07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11300270"/>
                  </a:ext>
                </a:extLst>
              </a:tr>
            </a:tbl>
          </a:graphicData>
        </a:graphic>
      </p:graphicFrame>
      <p:pic>
        <p:nvPicPr>
          <p:cNvPr id="21" name="図 20">
            <a:extLst>
              <a:ext uri="{FF2B5EF4-FFF2-40B4-BE49-F238E27FC236}">
                <a16:creationId xmlns="" xmlns:a16="http://schemas.microsoft.com/office/drawing/2014/main" id="{14B41791-6E98-407A-BA03-9E48E28D3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72"/>
          <a:stretch/>
        </p:blipFill>
        <p:spPr>
          <a:xfrm>
            <a:off x="933651" y="18388929"/>
            <a:ext cx="9480936" cy="466290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="" xmlns:a16="http://schemas.microsoft.com/office/drawing/2014/main" id="{EE4C2E45-6B1E-453E-B03D-13FD887BE7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238"/>
          <a:stretch/>
        </p:blipFill>
        <p:spPr>
          <a:xfrm>
            <a:off x="11051792" y="18382967"/>
            <a:ext cx="8940813" cy="4666387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>
          <a:xfrm>
            <a:off x="523493" y="11514146"/>
            <a:ext cx="4719094" cy="21548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Twitter</a:t>
            </a:r>
            <a:r>
              <a:rPr lang="ja-JP" altLang="en-US" sz="3600" dirty="0" smtClean="0">
                <a:solidFill>
                  <a:schemeClr val="tx1"/>
                </a:solidFill>
              </a:rPr>
              <a:t>で</a:t>
            </a:r>
            <a:r>
              <a:rPr lang="en-US" altLang="ja-JP" sz="3600" dirty="0" smtClean="0">
                <a:solidFill>
                  <a:schemeClr val="tx1"/>
                </a:solidFill>
              </a:rPr>
              <a:t>GitHub</a:t>
            </a:r>
            <a:r>
              <a:rPr lang="ja-JP" altLang="en-US" sz="3600" dirty="0" smtClean="0">
                <a:solidFill>
                  <a:schemeClr val="tx1"/>
                </a:solidFill>
              </a:rPr>
              <a:t>に関するツイートを検索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6169447" y="11511646"/>
            <a:ext cx="4723615" cy="21548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データ分析し，対策を検討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8344261" y="11511646"/>
            <a:ext cx="4723615" cy="21548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プログラムを作成し，生データからツイートの本文と時間を抽出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5368248" y="11511646"/>
            <a:ext cx="2762889" cy="22001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生データ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2" name="右矢印 31"/>
          <p:cNvSpPr/>
          <p:nvPr/>
        </p:nvSpPr>
        <p:spPr>
          <a:xfrm>
            <a:off x="13170806" y="11467929"/>
            <a:ext cx="2762889" cy="22001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抽出されたデータ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671278" y="15222290"/>
            <a:ext cx="6041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表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　サービス停止の</a:t>
            </a:r>
            <a:r>
              <a:rPr lang="ja-JP" altLang="en-US" sz="2400" dirty="0"/>
              <a:t>日付</a:t>
            </a:r>
            <a:r>
              <a:rPr lang="ja-JP" altLang="en-US" sz="2400" dirty="0" smtClean="0"/>
              <a:t>とツイート投稿時間</a:t>
            </a:r>
            <a:endParaRPr lang="ja-JP" altLang="en-US" sz="24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093532" y="8048136"/>
            <a:ext cx="5122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/>
              <a:t>Twitter</a:t>
            </a:r>
            <a:r>
              <a:rPr lang="ja-JP" altLang="en-US" sz="4800" b="1" dirty="0" smtClean="0"/>
              <a:t>発言を分析，影響調査する</a:t>
            </a:r>
            <a:r>
              <a:rPr lang="ja-JP" altLang="en-US" sz="4800" dirty="0" smtClean="0"/>
              <a:t>．</a:t>
            </a:r>
            <a:endParaRPr kumimoji="1" lang="ja-JP" altLang="en-US" sz="4800" dirty="0"/>
          </a:p>
        </p:txBody>
      </p:sp>
      <p:sp>
        <p:nvSpPr>
          <p:cNvPr id="38" name="フローチャート: 複数書類 37"/>
          <p:cNvSpPr/>
          <p:nvPr/>
        </p:nvSpPr>
        <p:spPr>
          <a:xfrm>
            <a:off x="8137720" y="8171176"/>
            <a:ext cx="5207990" cy="1960840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投稿されたツイート</a:t>
            </a:r>
            <a:endParaRPr lang="en-US" altLang="ja-JP" sz="4000" dirty="0" smtClean="0"/>
          </a:p>
        </p:txBody>
      </p:sp>
      <p:sp>
        <p:nvSpPr>
          <p:cNvPr id="47" name="右中かっこ 46"/>
          <p:cNvSpPr/>
          <p:nvPr/>
        </p:nvSpPr>
        <p:spPr>
          <a:xfrm>
            <a:off x="13720501" y="7334614"/>
            <a:ext cx="864096" cy="2896082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http://www.digitalatrbc.com/wp-content/uploads/2017/07/twitter-logo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388" y="6521209"/>
            <a:ext cx="3986383" cy="219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スマイル 76"/>
          <p:cNvSpPr/>
          <p:nvPr/>
        </p:nvSpPr>
        <p:spPr>
          <a:xfrm>
            <a:off x="2008357" y="8981366"/>
            <a:ext cx="1119144" cy="1008112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スマイル 77"/>
          <p:cNvSpPr/>
          <p:nvPr/>
        </p:nvSpPr>
        <p:spPr>
          <a:xfrm>
            <a:off x="2022511" y="7755423"/>
            <a:ext cx="1119144" cy="1008112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6" name="直線矢印コネクタ 75"/>
          <p:cNvCxnSpPr>
            <a:stCxn id="78" idx="6"/>
            <a:endCxn id="38" idx="1"/>
          </p:cNvCxnSpPr>
          <p:nvPr/>
        </p:nvCxnSpPr>
        <p:spPr>
          <a:xfrm>
            <a:off x="3141655" y="8259479"/>
            <a:ext cx="4996065" cy="8921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stCxn id="77" idx="6"/>
            <a:endCxn id="38" idx="1"/>
          </p:cNvCxnSpPr>
          <p:nvPr/>
        </p:nvCxnSpPr>
        <p:spPr>
          <a:xfrm flipV="1">
            <a:off x="3127501" y="9151596"/>
            <a:ext cx="5010219" cy="33382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="" xmlns:a16="http://schemas.microsoft.com/office/drawing/2014/main" id="{401C0CA2-1ED5-4367-8DD2-276FF27AF999}"/>
              </a:ext>
            </a:extLst>
          </p:cNvPr>
          <p:cNvSpPr/>
          <p:nvPr/>
        </p:nvSpPr>
        <p:spPr>
          <a:xfrm>
            <a:off x="3575927" y="7850897"/>
            <a:ext cx="42624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 smtClean="0"/>
              <a:t>障害発生に対する反応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99638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6d89bb2a-4450-43fc-9411-d137bcd99cec"/>
</p:tagLst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277</Words>
  <Application>Microsoft Office PowerPoint</Application>
  <PresentationFormat>ユーザー設定</PresentationFormat>
  <Paragraphs>68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游ゴシック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A1ポスターの印刷方法</dc:title>
  <dc:creator>yabuki</dc:creator>
  <cp:lastModifiedBy>岩瀬翔</cp:lastModifiedBy>
  <cp:revision>118</cp:revision>
  <cp:lastPrinted>2017-10-06T08:23:27Z</cp:lastPrinted>
  <dcterms:created xsi:type="dcterms:W3CDTF">2012-12-05T03:44:33Z</dcterms:created>
  <dcterms:modified xsi:type="dcterms:W3CDTF">2017-10-06T08:26:18Z</dcterms:modified>
</cp:coreProperties>
</file>