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9" r:id="rId2"/>
  </p:sldIdLst>
  <p:sldSz cx="21386800" cy="30279975"/>
  <p:notesSz cx="6858000" cy="9144000"/>
  <p:custDataLst>
    <p:tags r:id="rId3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96" autoAdjust="0"/>
  </p:normalViewPr>
  <p:slideViewPr>
    <p:cSldViewPr>
      <p:cViewPr varScale="1">
        <p:scale>
          <a:sx n="25" d="100"/>
          <a:sy n="25" d="100"/>
        </p:scale>
        <p:origin x="3114" y="30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7073526"/>
            <a:ext cx="21386800" cy="13206449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21386800" cy="1707352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1710690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7043" y="22308392"/>
            <a:ext cx="13184340" cy="3894800"/>
          </a:xfrm>
        </p:spPr>
        <p:txBody>
          <a:bodyPr>
            <a:normAutofit/>
          </a:bodyPr>
          <a:lstStyle>
            <a:lvl1pPr marL="0" indent="0" algn="l">
              <a:buNone/>
              <a:defRPr sz="7100">
                <a:solidFill>
                  <a:schemeClr val="tx2"/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2232" y="13829933"/>
            <a:ext cx="16782349" cy="7917330"/>
          </a:xfrm>
          <a:effectLst/>
        </p:spPr>
        <p:txBody>
          <a:bodyPr>
            <a:noAutofit/>
          </a:bodyPr>
          <a:lstStyle>
            <a:lvl1pPr marL="2066626" indent="-1476162" algn="l">
              <a:defRPr sz="17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583" y="3229860"/>
            <a:ext cx="14970760" cy="1534185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98512" y="1662429"/>
            <a:ext cx="4812030" cy="23128722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4732" y="3229862"/>
            <a:ext cx="11295166" cy="2161158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2673350" y="3229864"/>
            <a:ext cx="14970760" cy="1534185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073526"/>
            <a:ext cx="21386800" cy="13206449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386800" cy="1707352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1710690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5417" y="9592844"/>
            <a:ext cx="13955369" cy="10699746"/>
          </a:xfrm>
          <a:effectLst/>
        </p:spPr>
        <p:txBody>
          <a:bodyPr anchor="b"/>
          <a:lstStyle>
            <a:lvl1pPr algn="r">
              <a:defRPr sz="149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30258" y="20343441"/>
            <a:ext cx="13964322" cy="3688788"/>
          </a:xfrm>
        </p:spPr>
        <p:txBody>
          <a:bodyPr anchor="t"/>
          <a:lstStyle>
            <a:lvl1pPr marL="0" indent="0" algn="r">
              <a:buNone/>
              <a:defRPr sz="6500">
                <a:solidFill>
                  <a:schemeClr val="tx2"/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73348" y="3229860"/>
            <a:ext cx="7827569" cy="1534185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0864494" y="3229864"/>
            <a:ext cx="7827569" cy="1534185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3350" y="3229864"/>
            <a:ext cx="7827569" cy="2824727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77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4801" y="6182833"/>
            <a:ext cx="7827569" cy="12111990"/>
          </a:xfrm>
        </p:spPr>
        <p:txBody>
          <a:bodyPr>
            <a:normAutofit/>
          </a:bodyPr>
          <a:lstStyle>
            <a:lvl1pPr>
              <a:defRPr sz="5800"/>
            </a:lvl1pPr>
            <a:lvl2pPr>
              <a:defRPr sz="5800"/>
            </a:lvl2pPr>
            <a:lvl3pPr>
              <a:defRPr sz="52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9523" y="3229864"/>
            <a:ext cx="7827569" cy="2824727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77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marL="0" lvl="0" indent="0" algn="ctr" defTabSz="2952323" rtl="0" eaLnBrk="1" latinLnBrk="0" hangingPunct="1">
              <a:spcBef>
                <a:spcPct val="20000"/>
              </a:spcBef>
              <a:spcAft>
                <a:spcPts val="969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197" y="6177115"/>
            <a:ext cx="7827569" cy="12111990"/>
          </a:xfrm>
        </p:spPr>
        <p:txBody>
          <a:bodyPr>
            <a:normAutofit/>
          </a:bodyPr>
          <a:lstStyle>
            <a:lvl1pPr>
              <a:defRPr sz="5800"/>
            </a:lvl1pPr>
            <a:lvl2pPr>
              <a:defRPr sz="5800"/>
            </a:lvl2pPr>
            <a:lvl3pPr>
              <a:defRPr sz="52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2551" y="9756883"/>
            <a:ext cx="8504399" cy="5556596"/>
          </a:xfrm>
          <a:effectLst/>
        </p:spPr>
        <p:txBody>
          <a:bodyPr anchor="b">
            <a:noAutofit/>
          </a:bodyPr>
          <a:lstStyle>
            <a:lvl1pPr marL="738081" indent="-738081" algn="l">
              <a:defRPr sz="9000" b="1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3723" y="3229864"/>
            <a:ext cx="9395515" cy="21611593"/>
          </a:xfrm>
        </p:spPr>
        <p:txBody>
          <a:bodyPr anchor="ctr"/>
          <a:lstStyle>
            <a:lvl1pPr>
              <a:defRPr sz="71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4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6095" y="15443768"/>
            <a:ext cx="7925699" cy="944656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7073526"/>
            <a:ext cx="21386800" cy="13206449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21386800" cy="1707352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1710690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466937" y="5046663"/>
            <a:ext cx="9624060" cy="13810132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65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3280" y="4461576"/>
            <a:ext cx="8640122" cy="9550334"/>
          </a:xfrm>
        </p:spPr>
        <p:txBody>
          <a:bodyPr anchor="b"/>
          <a:lstStyle>
            <a:lvl1pPr marL="590465" indent="-590465">
              <a:buFont typeface="Georgia" pitchFamily="18" charset="0"/>
              <a:buChar char="*"/>
              <a:defRPr sz="52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999" y="19711659"/>
            <a:ext cx="14930386" cy="5046663"/>
          </a:xfrm>
        </p:spPr>
        <p:txBody>
          <a:bodyPr anchor="b">
            <a:noAutofit/>
          </a:bodyPr>
          <a:lstStyle>
            <a:lvl1pPr algn="l">
              <a:defRPr sz="149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2541759"/>
            <a:ext cx="21386800" cy="7738216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386800" cy="2254175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6638109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4305" y="19304336"/>
            <a:ext cx="15232040" cy="5046663"/>
          </a:xfrm>
          <a:prstGeom prst="rect">
            <a:avLst/>
          </a:prstGeom>
          <a:effectLst/>
        </p:spPr>
        <p:txBody>
          <a:bodyPr vert="horz" lIns="295232" tIns="147616" rIns="295232" bIns="147616" rtlCol="0" anchor="t" anchorCtr="0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3350" y="3233131"/>
            <a:ext cx="14970760" cy="1534185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36090" y="27251980"/>
            <a:ext cx="5881370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339" y="27251980"/>
            <a:ext cx="7841829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1167" y="27251980"/>
            <a:ext cx="4277360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marL="1033313" indent="-1033313" algn="r" defTabSz="2952323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kumimoji="1" sz="149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738081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7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771394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6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657091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5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542788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5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487531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373228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347495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380808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355075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上矢印 10"/>
          <p:cNvSpPr/>
          <p:nvPr/>
        </p:nvSpPr>
        <p:spPr>
          <a:xfrm rot="10800000">
            <a:off x="5272574" y="6577921"/>
            <a:ext cx="1592583" cy="1050916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00539" y="522363"/>
            <a:ext cx="20474274" cy="1298389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6500" kern="0" dirty="0" smtClean="0">
                <a:solidFill>
                  <a:srgbClr val="975C1E"/>
                </a:solidFill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Bookman Old Style"/>
                <a:ea typeface="HG明朝E"/>
              </a:rPr>
              <a:t>Wikipedia</a:t>
            </a:r>
            <a:r>
              <a:rPr lang="ja-JP" altLang="en-US" sz="6500" kern="0" dirty="0" smtClean="0">
                <a:solidFill>
                  <a:srgbClr val="975C1E"/>
                </a:solidFill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Bookman Old Style"/>
                <a:ea typeface="HG明朝E"/>
              </a:rPr>
              <a:t>の履歴データ解析</a:t>
            </a:r>
            <a:endParaRPr lang="ja-JP" altLang="en-US" sz="65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69761" y="1890976"/>
            <a:ext cx="19617039" cy="1098334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5200" b="1" dirty="0" smtClean="0">
                <a:latin typeface="+mn-ea"/>
              </a:rPr>
              <a:t>PM</a:t>
            </a:r>
            <a:r>
              <a:rPr lang="ja-JP" altLang="en-US" sz="5200" b="1" dirty="0" smtClean="0">
                <a:latin typeface="+mn-ea"/>
              </a:rPr>
              <a:t>コース</a:t>
            </a:r>
            <a:r>
              <a:rPr lang="ja-JP" altLang="en-US" sz="5200" b="1" dirty="0">
                <a:latin typeface="+mn-ea"/>
              </a:rPr>
              <a:t>　矢吹研究室　</a:t>
            </a:r>
            <a:r>
              <a:rPr lang="en-US" altLang="ja-JP" sz="5200" b="1" dirty="0">
                <a:latin typeface="+mn-ea"/>
              </a:rPr>
              <a:t>1242005</a:t>
            </a:r>
            <a:r>
              <a:rPr lang="ja-JP" altLang="en-US" sz="5200" b="1" dirty="0">
                <a:latin typeface="+mn-ea"/>
              </a:rPr>
              <a:t>　石井康之</a:t>
            </a:r>
          </a:p>
        </p:txBody>
      </p:sp>
      <p:sp>
        <p:nvSpPr>
          <p:cNvPr id="5" name="円/楕円 4"/>
          <p:cNvSpPr/>
          <p:nvPr/>
        </p:nvSpPr>
        <p:spPr>
          <a:xfrm>
            <a:off x="2317120" y="4909060"/>
            <a:ext cx="7503492" cy="162307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en-US" altLang="ja-JP" sz="4800" dirty="0">
                <a:solidFill>
                  <a:schemeClr val="tx1"/>
                </a:solidFill>
                <a:latin typeface="+mn-ea"/>
              </a:rPr>
              <a:t>Wikipedia</a:t>
            </a:r>
            <a:endParaRPr lang="ja-JP" altLang="en-US" sz="4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47531" y="7618192"/>
            <a:ext cx="11426444" cy="22822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kumimoji="1" lang="ja-JP" altLang="en-US" sz="4800" dirty="0" smtClean="0">
                <a:solidFill>
                  <a:schemeClr val="tx1"/>
                </a:solidFill>
                <a:latin typeface="+mn-ea"/>
              </a:rPr>
              <a:t>履歴データは個人で扱うのは</a:t>
            </a:r>
            <a:endParaRPr kumimoji="1" lang="en-US" altLang="ja-JP" sz="4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ja-JP" altLang="en-US" sz="4800" dirty="0" smtClean="0">
                <a:solidFill>
                  <a:schemeClr val="tx1"/>
                </a:solidFill>
                <a:latin typeface="+mn-ea"/>
              </a:rPr>
              <a:t>困難なほど膨大</a:t>
            </a:r>
            <a:endParaRPr kumimoji="1" lang="en-US" altLang="ja-JP" sz="4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ja-JP" altLang="en-US" sz="4800" dirty="0" smtClean="0">
                <a:solidFill>
                  <a:schemeClr val="tx1"/>
                </a:solidFill>
                <a:latin typeface="+mn-ea"/>
              </a:rPr>
              <a:t>（いわゆるビッグデータ）</a:t>
            </a:r>
            <a:endParaRPr kumimoji="1" lang="ja-JP" altLang="en-US" sz="4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右矢印 20"/>
          <p:cNvSpPr/>
          <p:nvPr/>
        </p:nvSpPr>
        <p:spPr>
          <a:xfrm rot="5400000">
            <a:off x="5477431" y="9728749"/>
            <a:ext cx="1166642" cy="18073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651" y="4598522"/>
            <a:ext cx="8503106" cy="7835189"/>
          </a:xfrm>
          <a:prstGeom prst="rect">
            <a:avLst/>
          </a:prstGeom>
        </p:spPr>
      </p:pic>
      <p:sp>
        <p:nvSpPr>
          <p:cNvPr id="22" name="角丸四角形 21"/>
          <p:cNvSpPr/>
          <p:nvPr/>
        </p:nvSpPr>
        <p:spPr>
          <a:xfrm>
            <a:off x="457705" y="11227959"/>
            <a:ext cx="11316269" cy="111387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ビッグデータの処理技術を身につける</a:t>
            </a:r>
            <a:endParaRPr kumimoji="1" lang="ja-JP" altLang="en-US" sz="4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690877" y="14613399"/>
            <a:ext cx="19893598" cy="1868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en-US" altLang="ja-JP" sz="4800" dirty="0" smtClean="0">
                <a:solidFill>
                  <a:schemeClr val="tx1"/>
                </a:solidFill>
                <a:latin typeface="+mn-ea"/>
              </a:rPr>
              <a:t>Wikipedia</a:t>
            </a:r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の履歴データを扱えるようになるために，ビッグデータを解析できる技術を取得することを目指す．</a:t>
            </a:r>
            <a:endParaRPr lang="en-US" altLang="ja-JP" sz="4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ホームベース 28"/>
          <p:cNvSpPr/>
          <p:nvPr/>
        </p:nvSpPr>
        <p:spPr>
          <a:xfrm>
            <a:off x="400539" y="12908379"/>
            <a:ext cx="3452101" cy="1322399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6000" dirty="0" smtClean="0">
                <a:solidFill>
                  <a:schemeClr val="tx1"/>
                </a:solidFill>
              </a:rPr>
              <a:t>目的</a:t>
            </a:r>
            <a:endParaRPr lang="ja-JP" altLang="en-US" sz="6000" dirty="0">
              <a:solidFill>
                <a:schemeClr val="tx1"/>
              </a:solidFill>
            </a:endParaRPr>
          </a:p>
        </p:txBody>
      </p:sp>
      <p:sp>
        <p:nvSpPr>
          <p:cNvPr id="30" name="ホームベース 29"/>
          <p:cNvSpPr/>
          <p:nvPr/>
        </p:nvSpPr>
        <p:spPr>
          <a:xfrm>
            <a:off x="457705" y="3532084"/>
            <a:ext cx="3452101" cy="1322399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6000" dirty="0">
                <a:solidFill>
                  <a:schemeClr val="tx1"/>
                </a:solidFill>
              </a:rPr>
              <a:t>背景</a:t>
            </a:r>
          </a:p>
        </p:txBody>
      </p:sp>
      <p:sp>
        <p:nvSpPr>
          <p:cNvPr id="32" name="ホームベース 31"/>
          <p:cNvSpPr/>
          <p:nvPr/>
        </p:nvSpPr>
        <p:spPr>
          <a:xfrm>
            <a:off x="400539" y="17064155"/>
            <a:ext cx="4316198" cy="1322399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6000" dirty="0" smtClean="0">
                <a:solidFill>
                  <a:schemeClr val="tx1"/>
                </a:solidFill>
              </a:rPr>
              <a:t>研究</a:t>
            </a:r>
            <a:r>
              <a:rPr lang="ja-JP" altLang="en-US" sz="6000" dirty="0">
                <a:solidFill>
                  <a:schemeClr val="tx1"/>
                </a:solidFill>
              </a:rPr>
              <a:t>方法</a:t>
            </a:r>
          </a:p>
        </p:txBody>
      </p:sp>
      <p:grpSp>
        <p:nvGrpSpPr>
          <p:cNvPr id="33" name="グループ化 32"/>
          <p:cNvGrpSpPr/>
          <p:nvPr/>
        </p:nvGrpSpPr>
        <p:grpSpPr>
          <a:xfrm>
            <a:off x="1276635" y="18793750"/>
            <a:ext cx="18722082" cy="1988698"/>
            <a:chOff x="4870487" y="-240442"/>
            <a:chExt cx="7306588" cy="2033757"/>
          </a:xfrm>
        </p:grpSpPr>
        <p:sp>
          <p:nvSpPr>
            <p:cNvPr id="34" name="雲 33"/>
            <p:cNvSpPr/>
            <p:nvPr/>
          </p:nvSpPr>
          <p:spPr>
            <a:xfrm>
              <a:off x="4870487" y="-167237"/>
              <a:ext cx="2605377" cy="1887348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800" dirty="0" smtClean="0">
                  <a:solidFill>
                    <a:schemeClr val="tx1"/>
                  </a:solidFill>
                  <a:latin typeface="+mn-ea"/>
                </a:rPr>
                <a:t>Wikipedia</a:t>
              </a:r>
              <a:r>
                <a:rPr lang="ja-JP" altLang="en-US" sz="4800" dirty="0" smtClean="0">
                  <a:solidFill>
                    <a:schemeClr val="tx1"/>
                  </a:solidFill>
                  <a:latin typeface="+mn-ea"/>
                </a:rPr>
                <a:t>の</a:t>
              </a:r>
              <a:endParaRPr lang="en-US" altLang="ja-JP" sz="48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4800" dirty="0" smtClean="0">
                  <a:solidFill>
                    <a:schemeClr val="tx1"/>
                  </a:solidFill>
                  <a:latin typeface="+mn-ea"/>
                </a:rPr>
                <a:t>履歴データ</a:t>
              </a:r>
              <a:endParaRPr kumimoji="1" lang="ja-JP" altLang="en-US" sz="4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9775411" y="-240442"/>
              <a:ext cx="2401664" cy="2033757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800" dirty="0" smtClean="0">
                  <a:solidFill>
                    <a:schemeClr val="tx1"/>
                  </a:solidFill>
                  <a:latin typeface="+mn-ea"/>
                </a:rPr>
                <a:t>履歴データを</a:t>
              </a:r>
              <a:endParaRPr kumimoji="1" lang="en-US" altLang="ja-JP" sz="48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kumimoji="1" lang="ja-JP" altLang="en-US" sz="4800" dirty="0" smtClean="0">
                  <a:solidFill>
                    <a:schemeClr val="tx1"/>
                  </a:solidFill>
                  <a:latin typeface="+mn-ea"/>
                </a:rPr>
                <a:t>取得・解析</a:t>
              </a:r>
              <a:endParaRPr kumimoji="1" lang="ja-JP" altLang="en-US" sz="48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8" name="右矢印 37"/>
          <p:cNvSpPr/>
          <p:nvPr/>
        </p:nvSpPr>
        <p:spPr>
          <a:xfrm>
            <a:off x="8702950" y="18310731"/>
            <a:ext cx="4417784" cy="2954736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en-US" altLang="ja-JP" sz="4800" dirty="0" smtClean="0">
                <a:solidFill>
                  <a:schemeClr val="tx1"/>
                </a:solidFill>
                <a:latin typeface="+mn-ea"/>
              </a:rPr>
              <a:t>BigQuery</a:t>
            </a:r>
          </a:p>
          <a:p>
            <a:pPr algn="ctr"/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を使用</a:t>
            </a:r>
            <a:endParaRPr kumimoji="1" lang="ja-JP" altLang="en-US" sz="4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ホームベース 42"/>
          <p:cNvSpPr/>
          <p:nvPr/>
        </p:nvSpPr>
        <p:spPr>
          <a:xfrm>
            <a:off x="457705" y="21771994"/>
            <a:ext cx="6571982" cy="1322399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6000" dirty="0">
                <a:solidFill>
                  <a:schemeClr val="tx1"/>
                </a:solidFill>
              </a:rPr>
              <a:t>現在</a:t>
            </a:r>
            <a:r>
              <a:rPr lang="ja-JP" altLang="en-US" sz="6000" dirty="0" smtClean="0">
                <a:solidFill>
                  <a:schemeClr val="tx1"/>
                </a:solidFill>
              </a:rPr>
              <a:t>の進捗状況</a:t>
            </a:r>
            <a:endParaRPr lang="ja-JP" altLang="en-US" sz="60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94014" y="23339153"/>
            <a:ext cx="9739346" cy="6490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4800" dirty="0" smtClean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4800" dirty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4800" dirty="0" smtClean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4800" dirty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4800" dirty="0" smtClean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48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処理テストとして，差し戻しの</a:t>
            </a:r>
            <a:endParaRPr lang="en-US" altLang="ja-JP" sz="48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履歴データを取得した．</a:t>
            </a:r>
            <a:endParaRPr lang="en-US" altLang="ja-JP" sz="48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638" y="23689947"/>
            <a:ext cx="5649113" cy="38295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5" name="ホームベース 44"/>
          <p:cNvSpPr/>
          <p:nvPr/>
        </p:nvSpPr>
        <p:spPr>
          <a:xfrm>
            <a:off x="12050441" y="21771993"/>
            <a:ext cx="5123679" cy="1322399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6000" dirty="0" smtClean="0">
                <a:solidFill>
                  <a:schemeClr val="tx1"/>
                </a:solidFill>
              </a:rPr>
              <a:t>今後の計画</a:t>
            </a:r>
            <a:endParaRPr lang="ja-JP" altLang="en-US" sz="6000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11900374" y="23689947"/>
            <a:ext cx="8974439" cy="4415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en-US" altLang="ja-JP" sz="4800" dirty="0" smtClean="0">
                <a:solidFill>
                  <a:schemeClr val="tx1"/>
                </a:solidFill>
                <a:latin typeface="+mn-ea"/>
              </a:rPr>
              <a:t>Wikipedia</a:t>
            </a:r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の全編集履歴データをダウンロードする．</a:t>
            </a:r>
            <a:endParaRPr lang="en-US" altLang="ja-JP" sz="4800" dirty="0" smtClean="0">
              <a:solidFill>
                <a:schemeClr val="tx1"/>
              </a:solidFill>
              <a:latin typeface="+mn-ea"/>
            </a:endParaRPr>
          </a:p>
          <a:p>
            <a:endParaRPr lang="en-US" altLang="ja-JP" sz="48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引き続き</a:t>
            </a:r>
            <a:r>
              <a:rPr lang="en-US" altLang="ja-JP" sz="4800" dirty="0" smtClean="0">
                <a:solidFill>
                  <a:schemeClr val="tx1"/>
                </a:solidFill>
                <a:latin typeface="+mn-ea"/>
              </a:rPr>
              <a:t>BigQuery</a:t>
            </a:r>
            <a:r>
              <a:rPr lang="ja-JP" altLang="en-US" sz="4800" dirty="0" err="1" smtClean="0">
                <a:solidFill>
                  <a:schemeClr val="tx1"/>
                </a:solidFill>
                <a:latin typeface="+mn-ea"/>
              </a:rPr>
              <a:t>，</a:t>
            </a:r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または</a:t>
            </a:r>
            <a:r>
              <a:rPr lang="en-US" altLang="ja-JP" sz="4800" dirty="0" smtClean="0">
                <a:solidFill>
                  <a:schemeClr val="tx1"/>
                </a:solidFill>
                <a:latin typeface="+mn-ea"/>
              </a:rPr>
              <a:t>API</a:t>
            </a:r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を用いて解析する．</a:t>
            </a:r>
            <a:endParaRPr lang="en-US" altLang="ja-JP" sz="48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720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スリップストリーム">
  <a:themeElements>
    <a:clrScheme name="スリップストリーム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スリップストリーム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スリップストリーム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461</TotalTime>
  <Words>113</Words>
  <Application>Microsoft Office PowerPoint</Application>
  <PresentationFormat>ユーザー設定</PresentationFormat>
  <Paragraphs>30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HGｺﾞｼｯｸM</vt:lpstr>
      <vt:lpstr>HG明朝E</vt:lpstr>
      <vt:lpstr>Bookman Old Style</vt:lpstr>
      <vt:lpstr>Georgia</vt:lpstr>
      <vt:lpstr>Trebuchet MS</vt:lpstr>
      <vt:lpstr>Wingdings</vt:lpstr>
      <vt:lpstr>スリップストリーム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ishii</cp:lastModifiedBy>
  <cp:revision>62</cp:revision>
  <dcterms:created xsi:type="dcterms:W3CDTF">2012-09-17T17:26:59Z</dcterms:created>
  <dcterms:modified xsi:type="dcterms:W3CDTF">2014-12-16T09:45:01Z</dcterms:modified>
</cp:coreProperties>
</file>