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3"/>
  </p:notesMasterIdLst>
  <p:sldIdLst>
    <p:sldId id="285" r:id="rId2"/>
  </p:sldIdLst>
  <p:sldSz cx="21386800" cy="30279975"/>
  <p:notesSz cx="6797675" cy="9926638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241" autoAdjust="0"/>
  </p:normalViewPr>
  <p:slideViewPr>
    <p:cSldViewPr>
      <p:cViewPr varScale="1">
        <p:scale>
          <a:sx n="28" d="100"/>
          <a:sy n="28" d="100"/>
        </p:scale>
        <p:origin x="1032" y="16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1476162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1476162" rtl="0" eaLnBrk="1" latinLnBrk="0" hangingPunct="1">
        <a:spcBef>
          <a:spcPct val="20000"/>
        </a:spcBef>
        <a:buFont typeface="Arial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buFont typeface="Arial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buFont typeface="Arial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buFont typeface="Arial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buFont typeface="Arial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solidFill>
                  <a:prstClr val="black"/>
                </a:solidFill>
              </a:rPr>
              <a:t>ブロックチェーンによるゲーム内乱数の</a:t>
            </a:r>
            <a:endParaRPr lang="en-US" altLang="ja-JP" sz="72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7200" dirty="0" smtClean="0">
                <a:solidFill>
                  <a:prstClr val="black"/>
                </a:solidFill>
              </a:rPr>
              <a:t>信憑性確認法の提案</a:t>
            </a:r>
            <a:endParaRPr lang="en-US" altLang="ja-JP" sz="7200" dirty="0" smtClean="0">
              <a:solidFill>
                <a:prstClr val="black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14411" y="3552362"/>
            <a:ext cx="20557596" cy="109665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527325" y="3554439"/>
            <a:ext cx="4081275" cy="11945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背景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527326" y="26717011"/>
            <a:ext cx="20431999" cy="29041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34" name="対角する 2 つの角を切り取った四角形 133"/>
          <p:cNvSpPr/>
          <p:nvPr/>
        </p:nvSpPr>
        <p:spPr>
          <a:xfrm>
            <a:off x="527325" y="26717011"/>
            <a:ext cx="4063467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今後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の</a:t>
            </a:r>
            <a:r>
              <a:rPr lang="ja-JP" altLang="en-US" dirty="0">
                <a:solidFill>
                  <a:sysClr val="windowText" lastClr="000000"/>
                </a:solidFill>
              </a:rPr>
              <a:t>計画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0822" y="27876251"/>
            <a:ext cx="200020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サイコロを振った結果をブロックに書き込み，集計して個別にサイコロを振った結果のデータを取り出せるアプリケーションのプロトタイプを実装する．</a:t>
            </a:r>
            <a:endParaRPr lang="en-US" altLang="ja-JP" sz="3600" dirty="0"/>
          </a:p>
          <a:p>
            <a:endParaRPr lang="ja-JP" altLang="en-US" sz="4400" dirty="0">
              <a:solidFill>
                <a:prstClr val="black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00113" y="2660566"/>
            <a:ext cx="7941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n w="0"/>
                <a:solidFill>
                  <a:prstClr val="black"/>
                </a:solidFill>
              </a:rPr>
              <a:t>矢吹研究室　</a:t>
            </a:r>
            <a:r>
              <a:rPr lang="en-US" altLang="ja-JP" sz="4400" dirty="0" smtClean="0">
                <a:ln w="0"/>
                <a:solidFill>
                  <a:prstClr val="black"/>
                </a:solidFill>
              </a:rPr>
              <a:t>1442020</a:t>
            </a:r>
            <a:r>
              <a:rPr lang="ja-JP" altLang="ja-JP" sz="4400" dirty="0">
                <a:ln w="0"/>
                <a:solidFill>
                  <a:prstClr val="black"/>
                </a:solidFill>
              </a:rPr>
              <a:t>　</a:t>
            </a:r>
            <a:r>
              <a:rPr lang="ja-JP" altLang="en-US" sz="4400" dirty="0" smtClean="0">
                <a:ln w="0"/>
                <a:solidFill>
                  <a:prstClr val="black"/>
                </a:solidFill>
              </a:rPr>
              <a:t>大木崇雅</a:t>
            </a:r>
            <a:endParaRPr lang="ja-JP" altLang="en-US" sz="4400" dirty="0">
              <a:ln w="0"/>
              <a:solidFill>
                <a:prstClr val="black"/>
              </a:solidFill>
            </a:endParaRPr>
          </a:p>
        </p:txBody>
      </p:sp>
      <p:grpSp>
        <p:nvGrpSpPr>
          <p:cNvPr id="168" name="グループ化 167"/>
          <p:cNvGrpSpPr/>
          <p:nvPr/>
        </p:nvGrpSpPr>
        <p:grpSpPr>
          <a:xfrm>
            <a:off x="1199823" y="10702645"/>
            <a:ext cx="3781845" cy="3597316"/>
            <a:chOff x="878565" y="4013587"/>
            <a:chExt cx="19109858" cy="24170934"/>
          </a:xfrm>
        </p:grpSpPr>
        <p:sp>
          <p:nvSpPr>
            <p:cNvPr id="170" name="正方形/長方形 169"/>
            <p:cNvSpPr/>
            <p:nvPr/>
          </p:nvSpPr>
          <p:spPr>
            <a:xfrm>
              <a:off x="7796087" y="11775568"/>
              <a:ext cx="5904656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8084119" y="12063600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8084119" y="12747676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12353717" y="11991592"/>
              <a:ext cx="115212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フローチャート: 結合子 173"/>
            <p:cNvSpPr/>
            <p:nvPr/>
          </p:nvSpPr>
          <p:spPr>
            <a:xfrm>
              <a:off x="12332591" y="12700974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" name="フローチャート: 結合子 174"/>
            <p:cNvSpPr/>
            <p:nvPr/>
          </p:nvSpPr>
          <p:spPr>
            <a:xfrm>
              <a:off x="12940938" y="12724325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7796087" y="13863800"/>
              <a:ext cx="5904656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8084119" y="14151832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8084119" y="14835908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12353717" y="14079824"/>
              <a:ext cx="115212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フローチャート: 結合子 179"/>
            <p:cNvSpPr/>
            <p:nvPr/>
          </p:nvSpPr>
          <p:spPr>
            <a:xfrm>
              <a:off x="12332591" y="14789206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" name="フローチャート: 結合子 180"/>
            <p:cNvSpPr/>
            <p:nvPr/>
          </p:nvSpPr>
          <p:spPr>
            <a:xfrm>
              <a:off x="12940938" y="14812557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7796087" y="15952032"/>
              <a:ext cx="5904656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8084119" y="16240064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8084119" y="16924140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2353717" y="16168056"/>
              <a:ext cx="115212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6" name="フローチャート: 結合子 185"/>
            <p:cNvSpPr/>
            <p:nvPr/>
          </p:nvSpPr>
          <p:spPr>
            <a:xfrm>
              <a:off x="12332591" y="16877438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フローチャート: 結合子 186"/>
            <p:cNvSpPr/>
            <p:nvPr/>
          </p:nvSpPr>
          <p:spPr>
            <a:xfrm>
              <a:off x="12940938" y="16900789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7796087" y="18040264"/>
              <a:ext cx="5904656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8084119" y="18328296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8084119" y="19012372"/>
              <a:ext cx="396044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2353717" y="18256288"/>
              <a:ext cx="1152128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フローチャート: 結合子 191"/>
            <p:cNvSpPr/>
            <p:nvPr/>
          </p:nvSpPr>
          <p:spPr>
            <a:xfrm>
              <a:off x="12332591" y="18965670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フローチャート: 結合子 192"/>
            <p:cNvSpPr/>
            <p:nvPr/>
          </p:nvSpPr>
          <p:spPr>
            <a:xfrm>
              <a:off x="12940938" y="18989021"/>
              <a:ext cx="504056" cy="4787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4" name="直線コネクタ 193"/>
            <p:cNvCxnSpPr>
              <a:stCxn id="170" idx="3"/>
              <a:endCxn id="195" idx="1"/>
            </p:cNvCxnSpPr>
            <p:nvPr/>
          </p:nvCxnSpPr>
          <p:spPr>
            <a:xfrm flipV="1">
              <a:off x="13700743" y="10509045"/>
              <a:ext cx="3047320" cy="2310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正方形/長方形 194"/>
            <p:cNvSpPr/>
            <p:nvPr/>
          </p:nvSpPr>
          <p:spPr>
            <a:xfrm>
              <a:off x="16748063" y="8354154"/>
              <a:ext cx="3240360" cy="4309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7134808" y="8708845"/>
              <a:ext cx="2520280" cy="2844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フローチャート: 結合子 196"/>
            <p:cNvSpPr/>
            <p:nvPr/>
          </p:nvSpPr>
          <p:spPr>
            <a:xfrm>
              <a:off x="18034908" y="11778186"/>
              <a:ext cx="720080" cy="6607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6361318" y="18305204"/>
              <a:ext cx="3240360" cy="4309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6748063" y="18659895"/>
              <a:ext cx="2520280" cy="2844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フローチャート: 結合子 199"/>
            <p:cNvSpPr/>
            <p:nvPr/>
          </p:nvSpPr>
          <p:spPr>
            <a:xfrm>
              <a:off x="17648163" y="21729236"/>
              <a:ext cx="720080" cy="6607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1" name="直線コネクタ 200"/>
            <p:cNvCxnSpPr>
              <a:stCxn id="182" idx="3"/>
              <a:endCxn id="198" idx="1"/>
            </p:cNvCxnSpPr>
            <p:nvPr/>
          </p:nvCxnSpPr>
          <p:spPr>
            <a:xfrm>
              <a:off x="13700743" y="16996148"/>
              <a:ext cx="2660575" cy="3463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正方形/長方形 201"/>
            <p:cNvSpPr/>
            <p:nvPr/>
          </p:nvSpPr>
          <p:spPr>
            <a:xfrm>
              <a:off x="7983197" y="23843954"/>
              <a:ext cx="5049859" cy="2756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8343237" y="24068979"/>
              <a:ext cx="4434070" cy="2170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台形 203"/>
            <p:cNvSpPr/>
            <p:nvPr/>
          </p:nvSpPr>
          <p:spPr>
            <a:xfrm>
              <a:off x="7477689" y="26837654"/>
              <a:ext cx="6157280" cy="134686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台形 204"/>
            <p:cNvSpPr/>
            <p:nvPr/>
          </p:nvSpPr>
          <p:spPr>
            <a:xfrm>
              <a:off x="8125325" y="27042851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台形 205"/>
            <p:cNvSpPr/>
            <p:nvPr/>
          </p:nvSpPr>
          <p:spPr>
            <a:xfrm>
              <a:off x="8818700" y="2703615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7" name="台形 206"/>
            <p:cNvSpPr/>
            <p:nvPr/>
          </p:nvSpPr>
          <p:spPr>
            <a:xfrm>
              <a:off x="9539561" y="2703615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台形 207"/>
            <p:cNvSpPr/>
            <p:nvPr/>
          </p:nvSpPr>
          <p:spPr>
            <a:xfrm>
              <a:off x="10232936" y="2702945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9" name="台形 208"/>
            <p:cNvSpPr/>
            <p:nvPr/>
          </p:nvSpPr>
          <p:spPr>
            <a:xfrm>
              <a:off x="7831005" y="2737479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0" name="台形 209"/>
            <p:cNvSpPr/>
            <p:nvPr/>
          </p:nvSpPr>
          <p:spPr>
            <a:xfrm>
              <a:off x="8536618" y="2737479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1" name="台形 210"/>
            <p:cNvSpPr/>
            <p:nvPr/>
          </p:nvSpPr>
          <p:spPr>
            <a:xfrm>
              <a:off x="9245241" y="2737479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台形 211"/>
            <p:cNvSpPr/>
            <p:nvPr/>
          </p:nvSpPr>
          <p:spPr>
            <a:xfrm>
              <a:off x="9952943" y="27372629"/>
              <a:ext cx="546296" cy="20743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台形 212"/>
            <p:cNvSpPr/>
            <p:nvPr/>
          </p:nvSpPr>
          <p:spPr>
            <a:xfrm>
              <a:off x="10926311" y="27015735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4" name="台形 213"/>
            <p:cNvSpPr/>
            <p:nvPr/>
          </p:nvSpPr>
          <p:spPr>
            <a:xfrm>
              <a:off x="11649920" y="2703710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5" name="台形 214"/>
            <p:cNvSpPr/>
            <p:nvPr/>
          </p:nvSpPr>
          <p:spPr>
            <a:xfrm>
              <a:off x="12348724" y="27042851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6" name="台形 215"/>
            <p:cNvSpPr/>
            <p:nvPr/>
          </p:nvSpPr>
          <p:spPr>
            <a:xfrm>
              <a:off x="12728303" y="2737479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7" name="台形 216"/>
            <p:cNvSpPr/>
            <p:nvPr/>
          </p:nvSpPr>
          <p:spPr>
            <a:xfrm>
              <a:off x="12108446" y="27372629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台形 217"/>
            <p:cNvSpPr/>
            <p:nvPr/>
          </p:nvSpPr>
          <p:spPr>
            <a:xfrm>
              <a:off x="11412746" y="27372629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9" name="台形 218"/>
            <p:cNvSpPr/>
            <p:nvPr/>
          </p:nvSpPr>
          <p:spPr>
            <a:xfrm>
              <a:off x="10705044" y="2737479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台形 219"/>
            <p:cNvSpPr/>
            <p:nvPr/>
          </p:nvSpPr>
          <p:spPr>
            <a:xfrm>
              <a:off x="7748912" y="27729948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1" name="台形 220"/>
            <p:cNvSpPr/>
            <p:nvPr/>
          </p:nvSpPr>
          <p:spPr>
            <a:xfrm>
              <a:off x="8442287" y="27723249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2" name="台形 221"/>
            <p:cNvSpPr/>
            <p:nvPr/>
          </p:nvSpPr>
          <p:spPr>
            <a:xfrm>
              <a:off x="9163148" y="27723249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台形 222"/>
            <p:cNvSpPr/>
            <p:nvPr/>
          </p:nvSpPr>
          <p:spPr>
            <a:xfrm>
              <a:off x="9856523" y="27716550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台形 223"/>
            <p:cNvSpPr/>
            <p:nvPr/>
          </p:nvSpPr>
          <p:spPr>
            <a:xfrm>
              <a:off x="10549898" y="2770283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台形 224"/>
            <p:cNvSpPr/>
            <p:nvPr/>
          </p:nvSpPr>
          <p:spPr>
            <a:xfrm>
              <a:off x="11273507" y="27724200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台形 225"/>
            <p:cNvSpPr/>
            <p:nvPr/>
          </p:nvSpPr>
          <p:spPr>
            <a:xfrm>
              <a:off x="11972311" y="27729948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7" name="台形 226"/>
            <p:cNvSpPr/>
            <p:nvPr/>
          </p:nvSpPr>
          <p:spPr>
            <a:xfrm>
              <a:off x="12646588" y="27755490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8" name="直線コネクタ 227"/>
            <p:cNvCxnSpPr>
              <a:stCxn id="188" idx="2"/>
              <a:endCxn id="202" idx="0"/>
            </p:cNvCxnSpPr>
            <p:nvPr/>
          </p:nvCxnSpPr>
          <p:spPr>
            <a:xfrm flipH="1">
              <a:off x="10508127" y="20128496"/>
              <a:ext cx="240288" cy="3715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コネクタ 228"/>
            <p:cNvCxnSpPr>
              <a:stCxn id="188" idx="1"/>
              <a:endCxn id="230" idx="3"/>
            </p:cNvCxnSpPr>
            <p:nvPr/>
          </p:nvCxnSpPr>
          <p:spPr>
            <a:xfrm flipH="1" flipV="1">
              <a:off x="5190640" y="16110398"/>
              <a:ext cx="2605447" cy="2973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正方形/長方形 229"/>
            <p:cNvSpPr/>
            <p:nvPr/>
          </p:nvSpPr>
          <p:spPr>
            <a:xfrm>
              <a:off x="1950280" y="13955507"/>
              <a:ext cx="3240360" cy="4309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2337025" y="14310198"/>
              <a:ext cx="2520280" cy="28443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フローチャート: 結合子 231"/>
            <p:cNvSpPr/>
            <p:nvPr/>
          </p:nvSpPr>
          <p:spPr>
            <a:xfrm>
              <a:off x="3237125" y="17379539"/>
              <a:ext cx="720080" cy="6607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384073" y="4013587"/>
              <a:ext cx="5049859" cy="2756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744113" y="4238612"/>
              <a:ext cx="4434070" cy="2170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台形 234"/>
            <p:cNvSpPr/>
            <p:nvPr/>
          </p:nvSpPr>
          <p:spPr>
            <a:xfrm>
              <a:off x="878565" y="7007287"/>
              <a:ext cx="6157280" cy="134686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台形 235"/>
            <p:cNvSpPr/>
            <p:nvPr/>
          </p:nvSpPr>
          <p:spPr>
            <a:xfrm>
              <a:off x="1526201" y="7212484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台形 236"/>
            <p:cNvSpPr/>
            <p:nvPr/>
          </p:nvSpPr>
          <p:spPr>
            <a:xfrm>
              <a:off x="2219576" y="7205785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台形 237"/>
            <p:cNvSpPr/>
            <p:nvPr/>
          </p:nvSpPr>
          <p:spPr>
            <a:xfrm>
              <a:off x="2940437" y="7205785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台形 238"/>
            <p:cNvSpPr/>
            <p:nvPr/>
          </p:nvSpPr>
          <p:spPr>
            <a:xfrm>
              <a:off x="3633812" y="719908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台形 239"/>
            <p:cNvSpPr/>
            <p:nvPr/>
          </p:nvSpPr>
          <p:spPr>
            <a:xfrm>
              <a:off x="1207407" y="754442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台形 240"/>
            <p:cNvSpPr/>
            <p:nvPr/>
          </p:nvSpPr>
          <p:spPr>
            <a:xfrm>
              <a:off x="1913020" y="754442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台形 241"/>
            <p:cNvSpPr/>
            <p:nvPr/>
          </p:nvSpPr>
          <p:spPr>
            <a:xfrm>
              <a:off x="2621643" y="754442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台形 242"/>
            <p:cNvSpPr/>
            <p:nvPr/>
          </p:nvSpPr>
          <p:spPr>
            <a:xfrm>
              <a:off x="3329345" y="7542262"/>
              <a:ext cx="546296" cy="20743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台形 243"/>
            <p:cNvSpPr/>
            <p:nvPr/>
          </p:nvSpPr>
          <p:spPr>
            <a:xfrm>
              <a:off x="4327187" y="7185368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5" name="台形 244"/>
            <p:cNvSpPr/>
            <p:nvPr/>
          </p:nvSpPr>
          <p:spPr>
            <a:xfrm>
              <a:off x="5050796" y="720673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6" name="台形 245"/>
            <p:cNvSpPr/>
            <p:nvPr/>
          </p:nvSpPr>
          <p:spPr>
            <a:xfrm>
              <a:off x="5749600" y="7212484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7" name="台形 246"/>
            <p:cNvSpPr/>
            <p:nvPr/>
          </p:nvSpPr>
          <p:spPr>
            <a:xfrm>
              <a:off x="6104705" y="754442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8" name="台形 247"/>
            <p:cNvSpPr/>
            <p:nvPr/>
          </p:nvSpPr>
          <p:spPr>
            <a:xfrm>
              <a:off x="5484848" y="754226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9" name="台形 248"/>
            <p:cNvSpPr/>
            <p:nvPr/>
          </p:nvSpPr>
          <p:spPr>
            <a:xfrm>
              <a:off x="4789148" y="754226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台形 249"/>
            <p:cNvSpPr/>
            <p:nvPr/>
          </p:nvSpPr>
          <p:spPr>
            <a:xfrm>
              <a:off x="4081446" y="7544426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1" name="台形 250"/>
            <p:cNvSpPr/>
            <p:nvPr/>
          </p:nvSpPr>
          <p:spPr>
            <a:xfrm>
              <a:off x="1149788" y="7899581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2" name="台形 251"/>
            <p:cNvSpPr/>
            <p:nvPr/>
          </p:nvSpPr>
          <p:spPr>
            <a:xfrm>
              <a:off x="1843163" y="789288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3" name="台形 252"/>
            <p:cNvSpPr/>
            <p:nvPr/>
          </p:nvSpPr>
          <p:spPr>
            <a:xfrm>
              <a:off x="2564024" y="7892882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4" name="台形 253"/>
            <p:cNvSpPr/>
            <p:nvPr/>
          </p:nvSpPr>
          <p:spPr>
            <a:xfrm>
              <a:off x="3257399" y="788618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台形 254"/>
            <p:cNvSpPr/>
            <p:nvPr/>
          </p:nvSpPr>
          <p:spPr>
            <a:xfrm>
              <a:off x="3950774" y="7872465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6" name="台形 255"/>
            <p:cNvSpPr/>
            <p:nvPr/>
          </p:nvSpPr>
          <p:spPr>
            <a:xfrm>
              <a:off x="4674383" y="789383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台形 256"/>
            <p:cNvSpPr/>
            <p:nvPr/>
          </p:nvSpPr>
          <p:spPr>
            <a:xfrm>
              <a:off x="5373187" y="7899581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8" name="台形 257"/>
            <p:cNvSpPr/>
            <p:nvPr/>
          </p:nvSpPr>
          <p:spPr>
            <a:xfrm>
              <a:off x="6047464" y="7925123"/>
              <a:ext cx="501897" cy="216024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9" name="直線コネクタ 258"/>
            <p:cNvCxnSpPr>
              <a:endCxn id="170" idx="1"/>
            </p:cNvCxnSpPr>
            <p:nvPr/>
          </p:nvCxnSpPr>
          <p:spPr>
            <a:xfrm>
              <a:off x="3633812" y="8354154"/>
              <a:ext cx="4162275" cy="4465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/>
          <p:cNvSpPr txBox="1"/>
          <p:nvPr/>
        </p:nvSpPr>
        <p:spPr>
          <a:xfrm>
            <a:off x="799013" y="9841393"/>
            <a:ext cx="4184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中央集権型システム</a:t>
            </a:r>
            <a:endParaRPr kumimoji="1" lang="ja-JP" altLang="en-US" sz="3600" dirty="0"/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671193" y="4891822"/>
            <a:ext cx="6330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ブロックチェーン技術を活用した</a:t>
            </a:r>
            <a:endParaRPr kumimoji="1" lang="en-US" altLang="ja-JP" sz="3600" dirty="0" smtClean="0"/>
          </a:p>
          <a:p>
            <a:pPr algn="ctr"/>
            <a:r>
              <a:rPr kumimoji="1" lang="ja-JP" altLang="en-US" sz="3600" dirty="0" smtClean="0"/>
              <a:t>分散型システム</a:t>
            </a:r>
            <a:endParaRPr kumimoji="1" lang="ja-JP" altLang="en-US" sz="3600" dirty="0"/>
          </a:p>
        </p:txBody>
      </p:sp>
      <p:grpSp>
        <p:nvGrpSpPr>
          <p:cNvPr id="261" name="グループ化 260"/>
          <p:cNvGrpSpPr/>
          <p:nvPr/>
        </p:nvGrpSpPr>
        <p:grpSpPr>
          <a:xfrm>
            <a:off x="1644105" y="6170939"/>
            <a:ext cx="3509490" cy="3267915"/>
            <a:chOff x="1796348" y="8454465"/>
            <a:chExt cx="16582080" cy="12673210"/>
          </a:xfrm>
        </p:grpSpPr>
        <p:sp>
          <p:nvSpPr>
            <p:cNvPr id="262" name="正方形/長方形 261"/>
            <p:cNvSpPr/>
            <p:nvPr/>
          </p:nvSpPr>
          <p:spPr>
            <a:xfrm>
              <a:off x="2094073" y="18539474"/>
              <a:ext cx="2974179" cy="1643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正方形/長方形 262"/>
            <p:cNvSpPr/>
            <p:nvPr/>
          </p:nvSpPr>
          <p:spPr>
            <a:xfrm>
              <a:off x="2306124" y="18673652"/>
              <a:ext cx="2611502" cy="1294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4" name="台形 263"/>
            <p:cNvSpPr/>
            <p:nvPr/>
          </p:nvSpPr>
          <p:spPr>
            <a:xfrm>
              <a:off x="1796348" y="20324563"/>
              <a:ext cx="3626409" cy="80311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5" name="台形 264"/>
            <p:cNvSpPr/>
            <p:nvPr/>
          </p:nvSpPr>
          <p:spPr>
            <a:xfrm>
              <a:off x="2177781" y="20446918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" name="台形 265"/>
            <p:cNvSpPr/>
            <p:nvPr/>
          </p:nvSpPr>
          <p:spPr>
            <a:xfrm>
              <a:off x="2586154" y="2044292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台形 266"/>
            <p:cNvSpPr/>
            <p:nvPr/>
          </p:nvSpPr>
          <p:spPr>
            <a:xfrm>
              <a:off x="3010714" y="2044292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8" name="台形 267"/>
            <p:cNvSpPr/>
            <p:nvPr/>
          </p:nvSpPr>
          <p:spPr>
            <a:xfrm>
              <a:off x="3419086" y="2043892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9" name="台形 268"/>
            <p:cNvSpPr/>
            <p:nvPr/>
          </p:nvSpPr>
          <p:spPr>
            <a:xfrm>
              <a:off x="1990024" y="20644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0" name="台形 269"/>
            <p:cNvSpPr/>
            <p:nvPr/>
          </p:nvSpPr>
          <p:spPr>
            <a:xfrm>
              <a:off x="2405603" y="20644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1" name="台形 270"/>
            <p:cNvSpPr/>
            <p:nvPr/>
          </p:nvSpPr>
          <p:spPr>
            <a:xfrm>
              <a:off x="2822956" y="20644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台形 271"/>
            <p:cNvSpPr/>
            <p:nvPr/>
          </p:nvSpPr>
          <p:spPr>
            <a:xfrm>
              <a:off x="3239766" y="20643558"/>
              <a:ext cx="321748" cy="12368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3" name="台形 272"/>
            <p:cNvSpPr/>
            <p:nvPr/>
          </p:nvSpPr>
          <p:spPr>
            <a:xfrm>
              <a:off x="3827458" y="204307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4" name="台形 273"/>
            <p:cNvSpPr/>
            <p:nvPr/>
          </p:nvSpPr>
          <p:spPr>
            <a:xfrm>
              <a:off x="4253637" y="2044349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台形 274"/>
            <p:cNvSpPr/>
            <p:nvPr/>
          </p:nvSpPr>
          <p:spPr>
            <a:xfrm>
              <a:off x="4665206" y="20446918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6" name="台形 275"/>
            <p:cNvSpPr/>
            <p:nvPr/>
          </p:nvSpPr>
          <p:spPr>
            <a:xfrm>
              <a:off x="4874350" y="20644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7" name="台形 276"/>
            <p:cNvSpPr/>
            <p:nvPr/>
          </p:nvSpPr>
          <p:spPr>
            <a:xfrm>
              <a:off x="4509277" y="20643558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8" name="台形 277"/>
            <p:cNvSpPr/>
            <p:nvPr/>
          </p:nvSpPr>
          <p:spPr>
            <a:xfrm>
              <a:off x="4099536" y="20643558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台形 278"/>
            <p:cNvSpPr/>
            <p:nvPr/>
          </p:nvSpPr>
          <p:spPr>
            <a:xfrm>
              <a:off x="3682726" y="20644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台形 279"/>
            <p:cNvSpPr/>
            <p:nvPr/>
          </p:nvSpPr>
          <p:spPr>
            <a:xfrm>
              <a:off x="1956088" y="2085662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1" name="台形 280"/>
            <p:cNvSpPr/>
            <p:nvPr/>
          </p:nvSpPr>
          <p:spPr>
            <a:xfrm>
              <a:off x="2364460" y="20852627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2" name="台形 281"/>
            <p:cNvSpPr/>
            <p:nvPr/>
          </p:nvSpPr>
          <p:spPr>
            <a:xfrm>
              <a:off x="2789021" y="20852627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3" name="台形 282"/>
            <p:cNvSpPr/>
            <p:nvPr/>
          </p:nvSpPr>
          <p:spPr>
            <a:xfrm>
              <a:off x="3197393" y="2084863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4" name="台形 283"/>
            <p:cNvSpPr/>
            <p:nvPr/>
          </p:nvSpPr>
          <p:spPr>
            <a:xfrm>
              <a:off x="3605765" y="2084045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5" name="台形 284"/>
            <p:cNvSpPr/>
            <p:nvPr/>
          </p:nvSpPr>
          <p:spPr>
            <a:xfrm>
              <a:off x="4031944" y="2085319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6" name="台形 285"/>
            <p:cNvSpPr/>
            <p:nvPr/>
          </p:nvSpPr>
          <p:spPr>
            <a:xfrm>
              <a:off x="4443513" y="2085662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7" name="台形 286"/>
            <p:cNvSpPr/>
            <p:nvPr/>
          </p:nvSpPr>
          <p:spPr>
            <a:xfrm>
              <a:off x="4840637" y="2087185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8173120" y="9739387"/>
              <a:ext cx="2974179" cy="1643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8385171" y="9873565"/>
              <a:ext cx="2611502" cy="1294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0" name="台形 289"/>
            <p:cNvSpPr/>
            <p:nvPr/>
          </p:nvSpPr>
          <p:spPr>
            <a:xfrm>
              <a:off x="7875395" y="11524476"/>
              <a:ext cx="3626409" cy="80311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台形 290"/>
            <p:cNvSpPr/>
            <p:nvPr/>
          </p:nvSpPr>
          <p:spPr>
            <a:xfrm>
              <a:off x="8256828" y="1164683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台形 291"/>
            <p:cNvSpPr/>
            <p:nvPr/>
          </p:nvSpPr>
          <p:spPr>
            <a:xfrm>
              <a:off x="8665201" y="11642836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3" name="台形 292"/>
            <p:cNvSpPr/>
            <p:nvPr/>
          </p:nvSpPr>
          <p:spPr>
            <a:xfrm>
              <a:off x="9089761" y="11642836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4" name="台形 293"/>
            <p:cNvSpPr/>
            <p:nvPr/>
          </p:nvSpPr>
          <p:spPr>
            <a:xfrm>
              <a:off x="9498133" y="1163884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台形 294"/>
            <p:cNvSpPr/>
            <p:nvPr/>
          </p:nvSpPr>
          <p:spPr>
            <a:xfrm>
              <a:off x="8069071" y="118447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台形 295"/>
            <p:cNvSpPr/>
            <p:nvPr/>
          </p:nvSpPr>
          <p:spPr>
            <a:xfrm>
              <a:off x="8484650" y="118447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台形 296"/>
            <p:cNvSpPr/>
            <p:nvPr/>
          </p:nvSpPr>
          <p:spPr>
            <a:xfrm>
              <a:off x="8902003" y="118447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8" name="台形 297"/>
            <p:cNvSpPr/>
            <p:nvPr/>
          </p:nvSpPr>
          <p:spPr>
            <a:xfrm>
              <a:off x="9318813" y="11843471"/>
              <a:ext cx="321748" cy="12368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9" name="台形 298"/>
            <p:cNvSpPr/>
            <p:nvPr/>
          </p:nvSpPr>
          <p:spPr>
            <a:xfrm>
              <a:off x="9906505" y="116306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台形 299"/>
            <p:cNvSpPr/>
            <p:nvPr/>
          </p:nvSpPr>
          <p:spPr>
            <a:xfrm>
              <a:off x="10332684" y="1164340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台形 300"/>
            <p:cNvSpPr/>
            <p:nvPr/>
          </p:nvSpPr>
          <p:spPr>
            <a:xfrm>
              <a:off x="10744253" y="1164683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台形 301"/>
            <p:cNvSpPr/>
            <p:nvPr/>
          </p:nvSpPr>
          <p:spPr>
            <a:xfrm>
              <a:off x="10953397" y="118447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3" name="台形 302"/>
            <p:cNvSpPr/>
            <p:nvPr/>
          </p:nvSpPr>
          <p:spPr>
            <a:xfrm>
              <a:off x="10588324" y="118434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4" name="台形 303"/>
            <p:cNvSpPr/>
            <p:nvPr/>
          </p:nvSpPr>
          <p:spPr>
            <a:xfrm>
              <a:off x="10178583" y="118434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5" name="台形 304"/>
            <p:cNvSpPr/>
            <p:nvPr/>
          </p:nvSpPr>
          <p:spPr>
            <a:xfrm>
              <a:off x="9761773" y="1184476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台形 305"/>
            <p:cNvSpPr/>
            <p:nvPr/>
          </p:nvSpPr>
          <p:spPr>
            <a:xfrm>
              <a:off x="8035135" y="1205653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7" name="台形 306"/>
            <p:cNvSpPr/>
            <p:nvPr/>
          </p:nvSpPr>
          <p:spPr>
            <a:xfrm>
              <a:off x="8443507" y="1205254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台形 307"/>
            <p:cNvSpPr/>
            <p:nvPr/>
          </p:nvSpPr>
          <p:spPr>
            <a:xfrm>
              <a:off x="8868068" y="1205254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台形 308"/>
            <p:cNvSpPr/>
            <p:nvPr/>
          </p:nvSpPr>
          <p:spPr>
            <a:xfrm>
              <a:off x="9276440" y="12048545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0" name="台形 309"/>
            <p:cNvSpPr/>
            <p:nvPr/>
          </p:nvSpPr>
          <p:spPr>
            <a:xfrm>
              <a:off x="9684812" y="12040365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台形 310"/>
            <p:cNvSpPr/>
            <p:nvPr/>
          </p:nvSpPr>
          <p:spPr>
            <a:xfrm>
              <a:off x="10110991" y="12053107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2" name="台形 311"/>
            <p:cNvSpPr/>
            <p:nvPr/>
          </p:nvSpPr>
          <p:spPr>
            <a:xfrm>
              <a:off x="10522560" y="1205653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3" name="台形 312"/>
            <p:cNvSpPr/>
            <p:nvPr/>
          </p:nvSpPr>
          <p:spPr>
            <a:xfrm>
              <a:off x="10919684" y="1207176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15049744" y="16620696"/>
              <a:ext cx="2974179" cy="1643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15261795" y="16754874"/>
              <a:ext cx="2611502" cy="1294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6" name="台形 315"/>
            <p:cNvSpPr/>
            <p:nvPr/>
          </p:nvSpPr>
          <p:spPr>
            <a:xfrm>
              <a:off x="14752019" y="18405785"/>
              <a:ext cx="3626409" cy="803112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" name="台形 316"/>
            <p:cNvSpPr/>
            <p:nvPr/>
          </p:nvSpPr>
          <p:spPr>
            <a:xfrm>
              <a:off x="15133452" y="1852814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8" name="台形 317"/>
            <p:cNvSpPr/>
            <p:nvPr/>
          </p:nvSpPr>
          <p:spPr>
            <a:xfrm>
              <a:off x="15541825" y="18524145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9" name="台形 318"/>
            <p:cNvSpPr/>
            <p:nvPr/>
          </p:nvSpPr>
          <p:spPr>
            <a:xfrm>
              <a:off x="15966385" y="18524145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0" name="台形 319"/>
            <p:cNvSpPr/>
            <p:nvPr/>
          </p:nvSpPr>
          <p:spPr>
            <a:xfrm>
              <a:off x="16374757" y="1852015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1" name="台形 320"/>
            <p:cNvSpPr/>
            <p:nvPr/>
          </p:nvSpPr>
          <p:spPr>
            <a:xfrm>
              <a:off x="14945695" y="187260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2" name="台形 321"/>
            <p:cNvSpPr/>
            <p:nvPr/>
          </p:nvSpPr>
          <p:spPr>
            <a:xfrm>
              <a:off x="15361274" y="187260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3" name="台形 322"/>
            <p:cNvSpPr/>
            <p:nvPr/>
          </p:nvSpPr>
          <p:spPr>
            <a:xfrm>
              <a:off x="15778627" y="187260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4" name="台形 323"/>
            <p:cNvSpPr/>
            <p:nvPr/>
          </p:nvSpPr>
          <p:spPr>
            <a:xfrm>
              <a:off x="16195437" y="18724780"/>
              <a:ext cx="321748" cy="12368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5" name="台形 324"/>
            <p:cNvSpPr/>
            <p:nvPr/>
          </p:nvSpPr>
          <p:spPr>
            <a:xfrm>
              <a:off x="16783129" y="185119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6" name="台形 325"/>
            <p:cNvSpPr/>
            <p:nvPr/>
          </p:nvSpPr>
          <p:spPr>
            <a:xfrm>
              <a:off x="17209308" y="18524712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" name="台形 326"/>
            <p:cNvSpPr/>
            <p:nvPr/>
          </p:nvSpPr>
          <p:spPr>
            <a:xfrm>
              <a:off x="17620877" y="1852814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8" name="台形 327"/>
            <p:cNvSpPr/>
            <p:nvPr/>
          </p:nvSpPr>
          <p:spPr>
            <a:xfrm>
              <a:off x="17830021" y="187260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9" name="台形 328"/>
            <p:cNvSpPr/>
            <p:nvPr/>
          </p:nvSpPr>
          <p:spPr>
            <a:xfrm>
              <a:off x="17464948" y="1872478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0" name="台形 329"/>
            <p:cNvSpPr/>
            <p:nvPr/>
          </p:nvSpPr>
          <p:spPr>
            <a:xfrm>
              <a:off x="17055207" y="18724780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1" name="台形 330"/>
            <p:cNvSpPr/>
            <p:nvPr/>
          </p:nvSpPr>
          <p:spPr>
            <a:xfrm>
              <a:off x="16638397" y="18726071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2" name="台形 331"/>
            <p:cNvSpPr/>
            <p:nvPr/>
          </p:nvSpPr>
          <p:spPr>
            <a:xfrm>
              <a:off x="14911759" y="1893784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3" name="台形 332"/>
            <p:cNvSpPr/>
            <p:nvPr/>
          </p:nvSpPr>
          <p:spPr>
            <a:xfrm>
              <a:off x="15320131" y="18933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4" name="台形 333"/>
            <p:cNvSpPr/>
            <p:nvPr/>
          </p:nvSpPr>
          <p:spPr>
            <a:xfrm>
              <a:off x="15744692" y="18933849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5" name="台形 334"/>
            <p:cNvSpPr/>
            <p:nvPr/>
          </p:nvSpPr>
          <p:spPr>
            <a:xfrm>
              <a:off x="16153064" y="1892985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6" name="台形 335"/>
            <p:cNvSpPr/>
            <p:nvPr/>
          </p:nvSpPr>
          <p:spPr>
            <a:xfrm>
              <a:off x="16561436" y="18921674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7" name="台形 336"/>
            <p:cNvSpPr/>
            <p:nvPr/>
          </p:nvSpPr>
          <p:spPr>
            <a:xfrm>
              <a:off x="16987615" y="18934416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8" name="台形 337"/>
            <p:cNvSpPr/>
            <p:nvPr/>
          </p:nvSpPr>
          <p:spPr>
            <a:xfrm>
              <a:off x="17399184" y="1893784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9" name="台形 338"/>
            <p:cNvSpPr/>
            <p:nvPr/>
          </p:nvSpPr>
          <p:spPr>
            <a:xfrm>
              <a:off x="17796308" y="18953073"/>
              <a:ext cx="295599" cy="12881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0" name="正方形/長方形 339"/>
            <p:cNvSpPr/>
            <p:nvPr/>
          </p:nvSpPr>
          <p:spPr>
            <a:xfrm>
              <a:off x="14143679" y="8454465"/>
              <a:ext cx="1908451" cy="2569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1" name="正方形/長方形 340"/>
            <p:cNvSpPr/>
            <p:nvPr/>
          </p:nvSpPr>
          <p:spPr>
            <a:xfrm>
              <a:off x="14371457" y="8665960"/>
              <a:ext cx="1484351" cy="1696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2" name="フローチャート: 結合子 341"/>
            <p:cNvSpPr/>
            <p:nvPr/>
          </p:nvSpPr>
          <p:spPr>
            <a:xfrm>
              <a:off x="14901582" y="10496152"/>
              <a:ext cx="424100" cy="39397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3" name="正方形/長方形 342"/>
            <p:cNvSpPr/>
            <p:nvPr/>
          </p:nvSpPr>
          <p:spPr>
            <a:xfrm>
              <a:off x="9551741" y="15950307"/>
              <a:ext cx="1908451" cy="2569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4" name="正方形/長方形 343"/>
            <p:cNvSpPr/>
            <p:nvPr/>
          </p:nvSpPr>
          <p:spPr>
            <a:xfrm>
              <a:off x="9779519" y="16161802"/>
              <a:ext cx="1484351" cy="1696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5" name="フローチャート: 結合子 344"/>
            <p:cNvSpPr/>
            <p:nvPr/>
          </p:nvSpPr>
          <p:spPr>
            <a:xfrm>
              <a:off x="10309644" y="17991994"/>
              <a:ext cx="424100" cy="39397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2662374" y="9270299"/>
              <a:ext cx="1908451" cy="2569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正方形/長方形 346"/>
            <p:cNvSpPr/>
            <p:nvPr/>
          </p:nvSpPr>
          <p:spPr>
            <a:xfrm>
              <a:off x="2890152" y="9481794"/>
              <a:ext cx="1484351" cy="1696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8" name="フローチャート: 結合子 347"/>
            <p:cNvSpPr/>
            <p:nvPr/>
          </p:nvSpPr>
          <p:spPr>
            <a:xfrm>
              <a:off x="3420277" y="11311986"/>
              <a:ext cx="424100" cy="39397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9" name="直線コネクタ 348"/>
            <p:cNvCxnSpPr>
              <a:stCxn id="346" idx="2"/>
              <a:endCxn id="262" idx="0"/>
            </p:cNvCxnSpPr>
            <p:nvPr/>
          </p:nvCxnSpPr>
          <p:spPr>
            <a:xfrm flipH="1">
              <a:off x="3581163" y="11840143"/>
              <a:ext cx="35437" cy="6699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flipH="1">
              <a:off x="4665206" y="12327588"/>
              <a:ext cx="5072496" cy="6211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>
              <a:stCxn id="340" idx="2"/>
            </p:cNvCxnSpPr>
            <p:nvPr/>
          </p:nvCxnSpPr>
          <p:spPr>
            <a:xfrm flipH="1">
              <a:off x="5076872" y="11024309"/>
              <a:ext cx="10021033" cy="7649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>
              <a:stCxn id="343" idx="1"/>
              <a:endCxn id="262" idx="3"/>
            </p:cNvCxnSpPr>
            <p:nvPr/>
          </p:nvCxnSpPr>
          <p:spPr>
            <a:xfrm flipH="1">
              <a:off x="5068252" y="17235229"/>
              <a:ext cx="4483489" cy="2125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>
              <a:stCxn id="316" idx="2"/>
              <a:endCxn id="264" idx="3"/>
            </p:cNvCxnSpPr>
            <p:nvPr/>
          </p:nvCxnSpPr>
          <p:spPr>
            <a:xfrm flipH="1">
              <a:off x="5322368" y="19208897"/>
              <a:ext cx="11242856" cy="1517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/>
            <p:nvPr/>
          </p:nvCxnSpPr>
          <p:spPr>
            <a:xfrm flipH="1" flipV="1">
              <a:off x="11478057" y="17185511"/>
              <a:ext cx="3589552" cy="207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>
              <a:stCxn id="314" idx="0"/>
              <a:endCxn id="340" idx="3"/>
            </p:cNvCxnSpPr>
            <p:nvPr/>
          </p:nvCxnSpPr>
          <p:spPr>
            <a:xfrm flipH="1" flipV="1">
              <a:off x="16052130" y="9739387"/>
              <a:ext cx="484704" cy="6881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>
              <a:stCxn id="288" idx="1"/>
              <a:endCxn id="346" idx="3"/>
            </p:cNvCxnSpPr>
            <p:nvPr/>
          </p:nvCxnSpPr>
          <p:spPr>
            <a:xfrm flipH="1" flipV="1">
              <a:off x="4570825" y="10555221"/>
              <a:ext cx="3602295" cy="58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>
              <a:stCxn id="340" idx="1"/>
              <a:endCxn id="288" idx="3"/>
            </p:cNvCxnSpPr>
            <p:nvPr/>
          </p:nvCxnSpPr>
          <p:spPr>
            <a:xfrm flipH="1">
              <a:off x="11147299" y="9739387"/>
              <a:ext cx="2996380" cy="82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>
              <a:endCxn id="340" idx="2"/>
            </p:cNvCxnSpPr>
            <p:nvPr/>
          </p:nvCxnSpPr>
          <p:spPr>
            <a:xfrm flipV="1">
              <a:off x="11493719" y="11024309"/>
              <a:ext cx="3604186" cy="50843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H="1">
              <a:off x="4591312" y="8643813"/>
              <a:ext cx="9552367" cy="1024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コネクタ 359"/>
            <p:cNvCxnSpPr/>
            <p:nvPr/>
          </p:nvCxnSpPr>
          <p:spPr>
            <a:xfrm flipH="1" flipV="1">
              <a:off x="4591312" y="11672545"/>
              <a:ext cx="4960429" cy="4916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コネクタ 360"/>
            <p:cNvCxnSpPr>
              <a:endCxn id="343" idx="0"/>
            </p:cNvCxnSpPr>
            <p:nvPr/>
          </p:nvCxnSpPr>
          <p:spPr>
            <a:xfrm>
              <a:off x="10406590" y="12324160"/>
              <a:ext cx="99377" cy="36261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コネクタ 361"/>
            <p:cNvCxnSpPr>
              <a:endCxn id="290" idx="3"/>
            </p:cNvCxnSpPr>
            <p:nvPr/>
          </p:nvCxnSpPr>
          <p:spPr>
            <a:xfrm flipH="1" flipV="1">
              <a:off x="11401415" y="11926032"/>
              <a:ext cx="3974926" cy="4685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コネクタ 362"/>
            <p:cNvCxnSpPr/>
            <p:nvPr/>
          </p:nvCxnSpPr>
          <p:spPr>
            <a:xfrm flipH="1" flipV="1">
              <a:off x="4570826" y="11360136"/>
              <a:ext cx="10478918" cy="5548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正方形/長方形 363"/>
          <p:cNvSpPr/>
          <p:nvPr/>
        </p:nvSpPr>
        <p:spPr>
          <a:xfrm>
            <a:off x="571460" y="14872915"/>
            <a:ext cx="20513464" cy="253458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対角する 2 つの角を切り取った四角形 364"/>
          <p:cNvSpPr/>
          <p:nvPr/>
        </p:nvSpPr>
        <p:spPr>
          <a:xfrm>
            <a:off x="575899" y="14844084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目的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24624" y="16035696"/>
            <a:ext cx="20162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課金</a:t>
            </a:r>
            <a:r>
              <a:rPr lang="ja-JP" altLang="en-US" sz="3600" dirty="0"/>
              <a:t>によって入手できる</a:t>
            </a:r>
            <a:r>
              <a:rPr lang="ja-JP" altLang="en-US" sz="3600" smtClean="0"/>
              <a:t>ガチャ</a:t>
            </a:r>
            <a:r>
              <a:rPr lang="ja-JP" altLang="en-US" sz="3600" smtClean="0"/>
              <a:t>の</a:t>
            </a:r>
            <a:r>
              <a:rPr lang="ja-JP" altLang="en-US" sz="3600" smtClean="0"/>
              <a:t>確</a:t>
            </a:r>
            <a:r>
              <a:rPr lang="ja-JP" altLang="en-US" sz="3600"/>
              <a:t>率</a:t>
            </a:r>
            <a:r>
              <a:rPr lang="ja-JP" altLang="en-US" sz="3600" smtClean="0"/>
              <a:t>と</a:t>
            </a:r>
            <a:r>
              <a:rPr lang="ja-JP" altLang="en-US" sz="3600" dirty="0"/>
              <a:t>，サービスを提供している会社が公に</a:t>
            </a:r>
            <a:r>
              <a:rPr lang="ja-JP" altLang="en-US" sz="3600" dirty="0" smtClean="0"/>
              <a:t>発表して</a:t>
            </a:r>
            <a:r>
              <a:rPr lang="ja-JP" altLang="en-US" sz="3600" dirty="0"/>
              <a:t>いる確率が同じかどうか</a:t>
            </a:r>
            <a:r>
              <a:rPr lang="ja-JP" altLang="en-US" sz="3600" dirty="0" smtClean="0"/>
              <a:t>検証できるシステムを実装</a:t>
            </a:r>
            <a:r>
              <a:rPr lang="ja-JP" altLang="en-US" sz="3600" dirty="0"/>
              <a:t>する</a:t>
            </a:r>
            <a:r>
              <a:rPr lang="ja-JP" altLang="en-US" sz="3600" dirty="0" smtClean="0"/>
              <a:t>．</a:t>
            </a:r>
            <a:endParaRPr kumimoji="1" lang="ja-JP" altLang="en-US" sz="3600" dirty="0"/>
          </a:p>
        </p:txBody>
      </p:sp>
      <p:sp>
        <p:nvSpPr>
          <p:cNvPr id="372" name="正方形/長方形 371"/>
          <p:cNvSpPr/>
          <p:nvPr/>
        </p:nvSpPr>
        <p:spPr>
          <a:xfrm>
            <a:off x="9842219" y="17649158"/>
            <a:ext cx="11242703" cy="878493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3" name="対角する 2 つの角を切り取った四角形 372"/>
          <p:cNvSpPr/>
          <p:nvPr/>
        </p:nvSpPr>
        <p:spPr>
          <a:xfrm>
            <a:off x="9833658" y="17629038"/>
            <a:ext cx="3384268" cy="9997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進行</a:t>
            </a:r>
            <a:r>
              <a:rPr lang="ja-JP" altLang="en-US" dirty="0">
                <a:solidFill>
                  <a:sysClr val="windowText" lastClr="000000"/>
                </a:solidFill>
              </a:rPr>
              <a:t>状況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407030" y="19080388"/>
            <a:ext cx="919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ローカル環境</a:t>
            </a:r>
            <a:r>
              <a:rPr kumimoji="1" lang="en-US" altLang="ja-JP" sz="3600" dirty="0" smtClean="0"/>
              <a:t>PC</a:t>
            </a:r>
            <a:r>
              <a:rPr lang="ja-JP" altLang="en-US" sz="3600" dirty="0" smtClean="0"/>
              <a:t>上</a:t>
            </a:r>
            <a:r>
              <a:rPr kumimoji="1" lang="ja-JP" altLang="en-US" sz="3600" dirty="0" smtClean="0"/>
              <a:t>にある複数のアカウント間</a:t>
            </a:r>
            <a:r>
              <a:rPr lang="ja-JP" altLang="en-US" sz="3600" dirty="0" smtClean="0"/>
              <a:t>で</a:t>
            </a:r>
            <a:endParaRPr lang="en-US" altLang="ja-JP" sz="3600" dirty="0" smtClean="0"/>
          </a:p>
          <a:p>
            <a:r>
              <a:rPr lang="ja-JP" altLang="en-US" sz="3600" dirty="0" smtClean="0"/>
              <a:t>ビットコインの取引ができた．</a:t>
            </a:r>
            <a:endParaRPr kumimoji="1" lang="ja-JP" altLang="en-US" sz="3600" dirty="0"/>
          </a:p>
        </p:txBody>
      </p:sp>
      <p:grpSp>
        <p:nvGrpSpPr>
          <p:cNvPr id="425" name="グループ化 424"/>
          <p:cNvGrpSpPr/>
          <p:nvPr/>
        </p:nvGrpSpPr>
        <p:grpSpPr>
          <a:xfrm>
            <a:off x="10069985" y="20544619"/>
            <a:ext cx="10857368" cy="5519021"/>
            <a:chOff x="6012880" y="18401855"/>
            <a:chExt cx="10857368" cy="5519021"/>
          </a:xfrm>
        </p:grpSpPr>
        <p:grpSp>
          <p:nvGrpSpPr>
            <p:cNvPr id="426" name="グループ化 425"/>
            <p:cNvGrpSpPr/>
            <p:nvPr/>
          </p:nvGrpSpPr>
          <p:grpSpPr>
            <a:xfrm>
              <a:off x="9613280" y="21332675"/>
              <a:ext cx="3626409" cy="2588201"/>
              <a:chOff x="7019198" y="25884352"/>
              <a:chExt cx="3626409" cy="2588201"/>
            </a:xfrm>
          </p:grpSpPr>
          <p:sp>
            <p:nvSpPr>
              <p:cNvPr id="461" name="正方形/長方形 460"/>
              <p:cNvSpPr/>
              <p:nvPr/>
            </p:nvSpPr>
            <p:spPr>
              <a:xfrm>
                <a:off x="7316924" y="25884352"/>
                <a:ext cx="2974179" cy="16433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2" name="正方形/長方形 461"/>
              <p:cNvSpPr/>
              <p:nvPr/>
            </p:nvSpPr>
            <p:spPr>
              <a:xfrm>
                <a:off x="7528974" y="26018531"/>
                <a:ext cx="2611502" cy="1294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3" name="台形 462"/>
              <p:cNvSpPr/>
              <p:nvPr/>
            </p:nvSpPr>
            <p:spPr>
              <a:xfrm>
                <a:off x="7019198" y="27669441"/>
                <a:ext cx="3626409" cy="803112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4" name="台形 463"/>
              <p:cNvSpPr/>
              <p:nvPr/>
            </p:nvSpPr>
            <p:spPr>
              <a:xfrm>
                <a:off x="7400632" y="27791796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5" name="台形 464"/>
              <p:cNvSpPr/>
              <p:nvPr/>
            </p:nvSpPr>
            <p:spPr>
              <a:xfrm>
                <a:off x="7809004" y="2778780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6" name="台形 465"/>
              <p:cNvSpPr/>
              <p:nvPr/>
            </p:nvSpPr>
            <p:spPr>
              <a:xfrm>
                <a:off x="8233564" y="2778780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7" name="台形 466"/>
              <p:cNvSpPr/>
              <p:nvPr/>
            </p:nvSpPr>
            <p:spPr>
              <a:xfrm>
                <a:off x="8641936" y="2778380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8" name="台形 467"/>
              <p:cNvSpPr/>
              <p:nvPr/>
            </p:nvSpPr>
            <p:spPr>
              <a:xfrm>
                <a:off x="7227288" y="279897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9" name="台形 468"/>
              <p:cNvSpPr/>
              <p:nvPr/>
            </p:nvSpPr>
            <p:spPr>
              <a:xfrm>
                <a:off x="7642868" y="279897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0" name="台形 469"/>
              <p:cNvSpPr/>
              <p:nvPr/>
            </p:nvSpPr>
            <p:spPr>
              <a:xfrm>
                <a:off x="8060221" y="279897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1" name="台形 470"/>
              <p:cNvSpPr/>
              <p:nvPr/>
            </p:nvSpPr>
            <p:spPr>
              <a:xfrm>
                <a:off x="8477031" y="27988437"/>
                <a:ext cx="321748" cy="123687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2" name="台形 471"/>
              <p:cNvSpPr/>
              <p:nvPr/>
            </p:nvSpPr>
            <p:spPr>
              <a:xfrm>
                <a:off x="9050308" y="277756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3" name="台形 472"/>
              <p:cNvSpPr/>
              <p:nvPr/>
            </p:nvSpPr>
            <p:spPr>
              <a:xfrm>
                <a:off x="9476487" y="2778836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4" name="台形 473"/>
              <p:cNvSpPr/>
              <p:nvPr/>
            </p:nvSpPr>
            <p:spPr>
              <a:xfrm>
                <a:off x="9888057" y="27791796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5" name="台形 474"/>
              <p:cNvSpPr/>
              <p:nvPr/>
            </p:nvSpPr>
            <p:spPr>
              <a:xfrm>
                <a:off x="10111615" y="279897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6" name="台形 475"/>
              <p:cNvSpPr/>
              <p:nvPr/>
            </p:nvSpPr>
            <p:spPr>
              <a:xfrm>
                <a:off x="9746542" y="2798843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7" name="台形 476"/>
              <p:cNvSpPr/>
              <p:nvPr/>
            </p:nvSpPr>
            <p:spPr>
              <a:xfrm>
                <a:off x="9336800" y="2798843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8" name="台形 477"/>
              <p:cNvSpPr/>
              <p:nvPr/>
            </p:nvSpPr>
            <p:spPr>
              <a:xfrm>
                <a:off x="8919990" y="279897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9" name="台形 478"/>
              <p:cNvSpPr/>
              <p:nvPr/>
            </p:nvSpPr>
            <p:spPr>
              <a:xfrm>
                <a:off x="7178939" y="2820149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0" name="台形 479"/>
              <p:cNvSpPr/>
              <p:nvPr/>
            </p:nvSpPr>
            <p:spPr>
              <a:xfrm>
                <a:off x="7587311" y="2819750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1" name="台形 480"/>
              <p:cNvSpPr/>
              <p:nvPr/>
            </p:nvSpPr>
            <p:spPr>
              <a:xfrm>
                <a:off x="8011871" y="2819750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2" name="台形 481"/>
              <p:cNvSpPr/>
              <p:nvPr/>
            </p:nvSpPr>
            <p:spPr>
              <a:xfrm>
                <a:off x="8420243" y="2819351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3" name="台形 482"/>
              <p:cNvSpPr/>
              <p:nvPr/>
            </p:nvSpPr>
            <p:spPr>
              <a:xfrm>
                <a:off x="8828615" y="2818533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4" name="台形 483"/>
              <p:cNvSpPr/>
              <p:nvPr/>
            </p:nvSpPr>
            <p:spPr>
              <a:xfrm>
                <a:off x="9254794" y="2819807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5" name="台形 484"/>
              <p:cNvSpPr/>
              <p:nvPr/>
            </p:nvSpPr>
            <p:spPr>
              <a:xfrm>
                <a:off x="9666363" y="2820149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6" name="台形 485"/>
              <p:cNvSpPr/>
              <p:nvPr/>
            </p:nvSpPr>
            <p:spPr>
              <a:xfrm>
                <a:off x="10063487" y="2821673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27" name="左中かっこ 426"/>
            <p:cNvSpPr/>
            <p:nvPr/>
          </p:nvSpPr>
          <p:spPr>
            <a:xfrm rot="16200000" flipV="1">
              <a:off x="11103791" y="16256389"/>
              <a:ext cx="560051" cy="957639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6012880" y="19864709"/>
              <a:ext cx="1865867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dirty="0" smtClean="0">
                  <a:solidFill>
                    <a:sysClr val="windowText" lastClr="000000"/>
                  </a:solidFill>
                </a:rPr>
                <a:t>アカウント</a:t>
              </a:r>
              <a:r>
                <a:rPr kumimoji="1" lang="en-US" altLang="ja-JP" sz="2000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29" name="正方形/長方形 428"/>
            <p:cNvSpPr/>
            <p:nvPr/>
          </p:nvSpPr>
          <p:spPr>
            <a:xfrm>
              <a:off x="8255012" y="19864709"/>
              <a:ext cx="1865867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dirty="0" smtClean="0">
                  <a:solidFill>
                    <a:sysClr val="windowText" lastClr="000000"/>
                  </a:solidFill>
                </a:rPr>
                <a:t>アカウント</a:t>
              </a:r>
              <a:r>
                <a:rPr lang="en-US" altLang="ja-JP" sz="2000" dirty="0">
                  <a:solidFill>
                    <a:sysClr val="windowText" lastClr="000000"/>
                  </a:solidFill>
                </a:rPr>
                <a:t>2</a:t>
              </a:r>
              <a:endParaRPr kumimoji="1" lang="en-US" altLang="ja-JP" sz="2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10540505" y="19864709"/>
              <a:ext cx="1865867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dirty="0" smtClean="0">
                  <a:solidFill>
                    <a:sysClr val="windowText" lastClr="000000"/>
                  </a:solidFill>
                </a:rPr>
                <a:t>アカウント</a:t>
              </a:r>
              <a:r>
                <a:rPr lang="en-US" altLang="ja-JP" sz="2000" dirty="0">
                  <a:solidFill>
                    <a:sysClr val="windowText" lastClr="000000"/>
                  </a:solidFill>
                </a:rPr>
                <a:t>3</a:t>
              </a:r>
              <a:endParaRPr kumimoji="1" lang="en-US" altLang="ja-JP" sz="2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1" name="正方形/長方形 430"/>
            <p:cNvSpPr/>
            <p:nvPr/>
          </p:nvSpPr>
          <p:spPr>
            <a:xfrm>
              <a:off x="12782637" y="19864709"/>
              <a:ext cx="1865867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dirty="0" smtClean="0">
                  <a:solidFill>
                    <a:sysClr val="windowText" lastClr="000000"/>
                  </a:solidFill>
                </a:rPr>
                <a:t>アカウント</a:t>
              </a:r>
              <a:r>
                <a:rPr lang="en-US" altLang="ja-JP" sz="2000" dirty="0" smtClean="0">
                  <a:solidFill>
                    <a:sysClr val="windowText" lastClr="000000"/>
                  </a:solidFill>
                </a:rPr>
                <a:t>4</a:t>
              </a:r>
              <a:endParaRPr kumimoji="1" lang="en-US" altLang="ja-JP" sz="2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2" name="正方形/長方形 431"/>
            <p:cNvSpPr/>
            <p:nvPr/>
          </p:nvSpPr>
          <p:spPr>
            <a:xfrm>
              <a:off x="15004381" y="19864709"/>
              <a:ext cx="1865867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000" dirty="0" smtClean="0">
                  <a:solidFill>
                    <a:sysClr val="windowText" lastClr="000000"/>
                  </a:solidFill>
                </a:rPr>
                <a:t>アカウント</a:t>
              </a:r>
              <a:r>
                <a:rPr lang="en-US" altLang="ja-JP" sz="2000" dirty="0" smtClean="0">
                  <a:solidFill>
                    <a:sysClr val="windowText" lastClr="000000"/>
                  </a:solidFill>
                </a:rPr>
                <a:t>5</a:t>
              </a:r>
              <a:endParaRPr kumimoji="1" lang="en-US" altLang="ja-JP" sz="2000" dirty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33" name="グループ化 432"/>
            <p:cNvGrpSpPr/>
            <p:nvPr/>
          </p:nvGrpSpPr>
          <p:grpSpPr>
            <a:xfrm>
              <a:off x="7443157" y="18401855"/>
              <a:ext cx="1152128" cy="1120247"/>
              <a:chOff x="11979980" y="17328018"/>
              <a:chExt cx="1152128" cy="1120247"/>
            </a:xfrm>
          </p:grpSpPr>
          <p:sp>
            <p:nvSpPr>
              <p:cNvPr id="456" name="フローチャート: 結合子 455"/>
              <p:cNvSpPr/>
              <p:nvPr/>
            </p:nvSpPr>
            <p:spPr>
              <a:xfrm>
                <a:off x="11979980" y="17328018"/>
                <a:ext cx="1152128" cy="112024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80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7" name="正方形/長方形 456"/>
              <p:cNvSpPr/>
              <p:nvPr/>
            </p:nvSpPr>
            <p:spPr>
              <a:xfrm>
                <a:off x="12423127" y="17457050"/>
                <a:ext cx="52749" cy="895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8" name="テキスト ボックス 457"/>
              <p:cNvSpPr txBox="1"/>
              <p:nvPr/>
            </p:nvSpPr>
            <p:spPr>
              <a:xfrm>
                <a:off x="12204568" y="17367253"/>
                <a:ext cx="646331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HGP明朝B" panose="02020800000000000000" pitchFamily="18" charset="-128"/>
                    <a:ea typeface="HGP明朝B" panose="02020800000000000000" pitchFamily="18" charset="-128"/>
                  </a:rPr>
                  <a:t>B</a:t>
                </a:r>
                <a:endParaRPr kumimoji="1" lang="ja-JP" altLang="en-US" dirty="0">
                  <a:latin typeface="HGP明朝B" panose="02020800000000000000" pitchFamily="18" charset="-128"/>
                  <a:ea typeface="HGP明朝B" panose="02020800000000000000" pitchFamily="18" charset="-128"/>
                </a:endParaRPr>
              </a:p>
            </p:txBody>
          </p:sp>
          <p:sp>
            <p:nvSpPr>
              <p:cNvPr id="459" name="正方形/長方形 458"/>
              <p:cNvSpPr/>
              <p:nvPr/>
            </p:nvSpPr>
            <p:spPr>
              <a:xfrm>
                <a:off x="12550367" y="18155305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0" name="正方形/長方形 459"/>
              <p:cNvSpPr/>
              <p:nvPr/>
            </p:nvSpPr>
            <p:spPr>
              <a:xfrm>
                <a:off x="12547902" y="17449782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34" name="曲線コネクタ 433"/>
            <p:cNvCxnSpPr>
              <a:stCxn id="428" idx="0"/>
              <a:endCxn id="429" idx="0"/>
            </p:cNvCxnSpPr>
            <p:nvPr/>
          </p:nvCxnSpPr>
          <p:spPr>
            <a:xfrm rot="5400000" flipH="1" flipV="1">
              <a:off x="8066880" y="18743643"/>
              <a:ext cx="12700" cy="224213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曲線コネクタ 434"/>
            <p:cNvCxnSpPr>
              <a:stCxn id="429" idx="0"/>
              <a:endCxn id="430" idx="0"/>
            </p:cNvCxnSpPr>
            <p:nvPr/>
          </p:nvCxnSpPr>
          <p:spPr>
            <a:xfrm rot="5400000" flipH="1" flipV="1">
              <a:off x="10330692" y="18721963"/>
              <a:ext cx="12700" cy="2285493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グループ化 435"/>
            <p:cNvGrpSpPr/>
            <p:nvPr/>
          </p:nvGrpSpPr>
          <p:grpSpPr>
            <a:xfrm>
              <a:off x="9649974" y="18457220"/>
              <a:ext cx="1152128" cy="1120247"/>
              <a:chOff x="11979980" y="17328018"/>
              <a:chExt cx="1152128" cy="1120247"/>
            </a:xfrm>
          </p:grpSpPr>
          <p:sp>
            <p:nvSpPr>
              <p:cNvPr id="451" name="フローチャート: 結合子 450"/>
              <p:cNvSpPr/>
              <p:nvPr/>
            </p:nvSpPr>
            <p:spPr>
              <a:xfrm>
                <a:off x="11979980" y="17328018"/>
                <a:ext cx="1152128" cy="112024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80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2" name="正方形/長方形 451"/>
              <p:cNvSpPr/>
              <p:nvPr/>
            </p:nvSpPr>
            <p:spPr>
              <a:xfrm>
                <a:off x="12423127" y="17457050"/>
                <a:ext cx="52749" cy="895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3" name="テキスト ボックス 452"/>
              <p:cNvSpPr txBox="1"/>
              <p:nvPr/>
            </p:nvSpPr>
            <p:spPr>
              <a:xfrm>
                <a:off x="12204568" y="17367253"/>
                <a:ext cx="646331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HGP明朝B" panose="02020800000000000000" pitchFamily="18" charset="-128"/>
                    <a:ea typeface="HGP明朝B" panose="02020800000000000000" pitchFamily="18" charset="-128"/>
                  </a:rPr>
                  <a:t>B</a:t>
                </a:r>
                <a:endParaRPr kumimoji="1" lang="ja-JP" altLang="en-US" dirty="0">
                  <a:latin typeface="HGP明朝B" panose="02020800000000000000" pitchFamily="18" charset="-128"/>
                  <a:ea typeface="HGP明朝B" panose="02020800000000000000" pitchFamily="18" charset="-128"/>
                </a:endParaRPr>
              </a:p>
            </p:txBody>
          </p:sp>
          <p:sp>
            <p:nvSpPr>
              <p:cNvPr id="454" name="正方形/長方形 453"/>
              <p:cNvSpPr/>
              <p:nvPr/>
            </p:nvSpPr>
            <p:spPr>
              <a:xfrm>
                <a:off x="12550367" y="18155305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5" name="正方形/長方形 454"/>
              <p:cNvSpPr/>
              <p:nvPr/>
            </p:nvSpPr>
            <p:spPr>
              <a:xfrm>
                <a:off x="12547902" y="17449782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37" name="曲線コネクタ 436"/>
            <p:cNvCxnSpPr>
              <a:stCxn id="430" idx="0"/>
              <a:endCxn id="431" idx="0"/>
            </p:cNvCxnSpPr>
            <p:nvPr/>
          </p:nvCxnSpPr>
          <p:spPr>
            <a:xfrm rot="5400000" flipH="1" flipV="1">
              <a:off x="12594505" y="18743643"/>
              <a:ext cx="12700" cy="224213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8" name="グループ化 437"/>
            <p:cNvGrpSpPr/>
            <p:nvPr/>
          </p:nvGrpSpPr>
          <p:grpSpPr>
            <a:xfrm>
              <a:off x="11856791" y="18449321"/>
              <a:ext cx="1152128" cy="1120247"/>
              <a:chOff x="11979980" y="17328018"/>
              <a:chExt cx="1152128" cy="1120247"/>
            </a:xfrm>
          </p:grpSpPr>
          <p:sp>
            <p:nvSpPr>
              <p:cNvPr id="446" name="フローチャート: 結合子 445"/>
              <p:cNvSpPr/>
              <p:nvPr/>
            </p:nvSpPr>
            <p:spPr>
              <a:xfrm>
                <a:off x="11979980" y="17328018"/>
                <a:ext cx="1152128" cy="112024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80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7" name="正方形/長方形 446"/>
              <p:cNvSpPr/>
              <p:nvPr/>
            </p:nvSpPr>
            <p:spPr>
              <a:xfrm>
                <a:off x="12423127" y="17457050"/>
                <a:ext cx="52749" cy="895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8" name="テキスト ボックス 447"/>
              <p:cNvSpPr txBox="1"/>
              <p:nvPr/>
            </p:nvSpPr>
            <p:spPr>
              <a:xfrm>
                <a:off x="12204568" y="17367253"/>
                <a:ext cx="646331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HGP明朝B" panose="02020800000000000000" pitchFamily="18" charset="-128"/>
                    <a:ea typeface="HGP明朝B" panose="02020800000000000000" pitchFamily="18" charset="-128"/>
                  </a:rPr>
                  <a:t>B</a:t>
                </a:r>
                <a:endParaRPr kumimoji="1" lang="ja-JP" altLang="en-US" dirty="0">
                  <a:latin typeface="HGP明朝B" panose="02020800000000000000" pitchFamily="18" charset="-128"/>
                  <a:ea typeface="HGP明朝B" panose="02020800000000000000" pitchFamily="18" charset="-128"/>
                </a:endParaRPr>
              </a:p>
            </p:txBody>
          </p:sp>
          <p:sp>
            <p:nvSpPr>
              <p:cNvPr id="449" name="正方形/長方形 448"/>
              <p:cNvSpPr/>
              <p:nvPr/>
            </p:nvSpPr>
            <p:spPr>
              <a:xfrm>
                <a:off x="12550367" y="18155305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0" name="正方形/長方形 449"/>
              <p:cNvSpPr/>
              <p:nvPr/>
            </p:nvSpPr>
            <p:spPr>
              <a:xfrm>
                <a:off x="12547902" y="17449782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39" name="曲線コネクタ 438"/>
            <p:cNvCxnSpPr>
              <a:stCxn id="431" idx="0"/>
              <a:endCxn id="432" idx="0"/>
            </p:cNvCxnSpPr>
            <p:nvPr/>
          </p:nvCxnSpPr>
          <p:spPr>
            <a:xfrm rot="5400000" flipH="1" flipV="1">
              <a:off x="14826443" y="18753837"/>
              <a:ext cx="12700" cy="2221744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0" name="グループ化 439"/>
            <p:cNvGrpSpPr/>
            <p:nvPr/>
          </p:nvGrpSpPr>
          <p:grpSpPr>
            <a:xfrm>
              <a:off x="14063608" y="18496455"/>
              <a:ext cx="1152128" cy="1120247"/>
              <a:chOff x="11979980" y="17328018"/>
              <a:chExt cx="1152128" cy="1120247"/>
            </a:xfrm>
          </p:grpSpPr>
          <p:sp>
            <p:nvSpPr>
              <p:cNvPr id="441" name="フローチャート: 結合子 440"/>
              <p:cNvSpPr/>
              <p:nvPr/>
            </p:nvSpPr>
            <p:spPr>
              <a:xfrm>
                <a:off x="11979980" y="17328018"/>
                <a:ext cx="1152128" cy="112024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80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2" name="正方形/長方形 441"/>
              <p:cNvSpPr/>
              <p:nvPr/>
            </p:nvSpPr>
            <p:spPr>
              <a:xfrm>
                <a:off x="12423127" y="17457050"/>
                <a:ext cx="52749" cy="8950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3" name="テキスト ボックス 442"/>
              <p:cNvSpPr txBox="1"/>
              <p:nvPr/>
            </p:nvSpPr>
            <p:spPr>
              <a:xfrm>
                <a:off x="12204568" y="17367253"/>
                <a:ext cx="646331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HGP明朝B" panose="02020800000000000000" pitchFamily="18" charset="-128"/>
                    <a:ea typeface="HGP明朝B" panose="02020800000000000000" pitchFamily="18" charset="-128"/>
                  </a:rPr>
                  <a:t>B</a:t>
                </a:r>
                <a:endParaRPr kumimoji="1" lang="ja-JP" altLang="en-US" dirty="0">
                  <a:latin typeface="HGP明朝B" panose="02020800000000000000" pitchFamily="18" charset="-128"/>
                  <a:ea typeface="HGP明朝B" panose="02020800000000000000" pitchFamily="18" charset="-128"/>
                </a:endParaRPr>
              </a:p>
            </p:txBody>
          </p:sp>
          <p:sp>
            <p:nvSpPr>
              <p:cNvPr id="444" name="正方形/長方形 443"/>
              <p:cNvSpPr/>
              <p:nvPr/>
            </p:nvSpPr>
            <p:spPr>
              <a:xfrm>
                <a:off x="12550367" y="18155305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5" name="正方形/長方形 444"/>
              <p:cNvSpPr/>
              <p:nvPr/>
            </p:nvSpPr>
            <p:spPr>
              <a:xfrm>
                <a:off x="12547902" y="17449782"/>
                <a:ext cx="45719" cy="1968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87" name="正方形/長方形 486"/>
          <p:cNvSpPr/>
          <p:nvPr/>
        </p:nvSpPr>
        <p:spPr>
          <a:xfrm>
            <a:off x="571458" y="17654146"/>
            <a:ext cx="9016788" cy="88041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8" name="対角する 2 つの角を切り取った四角形 487"/>
          <p:cNvSpPr/>
          <p:nvPr/>
        </p:nvSpPr>
        <p:spPr>
          <a:xfrm>
            <a:off x="575899" y="17649158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研究方法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>
            <a:off x="5529032" y="6379698"/>
            <a:ext cx="2617301" cy="25150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 smtClean="0">
                <a:solidFill>
                  <a:sysClr val="windowText" lastClr="000000"/>
                </a:solidFill>
              </a:rPr>
              <a:t>悪意ある攻撃</a:t>
            </a:r>
          </a:p>
        </p:txBody>
      </p:sp>
      <p:sp>
        <p:nvSpPr>
          <p:cNvPr id="630" name="右矢印 629"/>
          <p:cNvSpPr/>
          <p:nvPr/>
        </p:nvSpPr>
        <p:spPr>
          <a:xfrm>
            <a:off x="5469855" y="10929778"/>
            <a:ext cx="2617301" cy="251502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3600" dirty="0" smtClean="0">
                <a:solidFill>
                  <a:sysClr val="windowText" lastClr="000000"/>
                </a:solidFill>
              </a:rPr>
              <a:t>悪意ある攻撃</a:t>
            </a:r>
          </a:p>
        </p:txBody>
      </p:sp>
      <p:grpSp>
        <p:nvGrpSpPr>
          <p:cNvPr id="822" name="グループ化 821"/>
          <p:cNvGrpSpPr/>
          <p:nvPr/>
        </p:nvGrpSpPr>
        <p:grpSpPr>
          <a:xfrm>
            <a:off x="8018012" y="10503408"/>
            <a:ext cx="4068015" cy="3844117"/>
            <a:chOff x="2708735" y="15774850"/>
            <a:chExt cx="11039493" cy="12448967"/>
          </a:xfrm>
        </p:grpSpPr>
        <p:grpSp>
          <p:nvGrpSpPr>
            <p:cNvPr id="823" name="グループ化 822"/>
            <p:cNvGrpSpPr/>
            <p:nvPr/>
          </p:nvGrpSpPr>
          <p:grpSpPr>
            <a:xfrm>
              <a:off x="2708735" y="15774850"/>
              <a:ext cx="11039493" cy="12448967"/>
              <a:chOff x="2628504" y="15774850"/>
              <a:chExt cx="11039493" cy="12448967"/>
            </a:xfrm>
          </p:grpSpPr>
          <p:sp>
            <p:nvSpPr>
              <p:cNvPr id="829" name="乗算記号 828"/>
              <p:cNvSpPr/>
              <p:nvPr/>
            </p:nvSpPr>
            <p:spPr>
              <a:xfrm>
                <a:off x="4887869" y="16716067"/>
                <a:ext cx="7115977" cy="9936187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830" name="グループ化 829"/>
              <p:cNvGrpSpPr/>
              <p:nvPr/>
            </p:nvGrpSpPr>
            <p:grpSpPr>
              <a:xfrm>
                <a:off x="2628504" y="15774850"/>
                <a:ext cx="11039493" cy="12448967"/>
                <a:chOff x="878565" y="4013587"/>
                <a:chExt cx="19109858" cy="24170934"/>
              </a:xfrm>
            </p:grpSpPr>
            <p:sp>
              <p:nvSpPr>
                <p:cNvPr id="831" name="正方形/長方形 830"/>
                <p:cNvSpPr/>
                <p:nvPr/>
              </p:nvSpPr>
              <p:spPr>
                <a:xfrm>
                  <a:off x="7796087" y="11775568"/>
                  <a:ext cx="5904656" cy="20882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2" name="正方形/長方形 831"/>
                <p:cNvSpPr/>
                <p:nvPr/>
              </p:nvSpPr>
              <p:spPr>
                <a:xfrm>
                  <a:off x="8084119" y="12063600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3" name="正方形/長方形 832"/>
                <p:cNvSpPr/>
                <p:nvPr/>
              </p:nvSpPr>
              <p:spPr>
                <a:xfrm>
                  <a:off x="8084119" y="12747676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4" name="正方形/長方形 833"/>
                <p:cNvSpPr/>
                <p:nvPr/>
              </p:nvSpPr>
              <p:spPr>
                <a:xfrm>
                  <a:off x="12353717" y="11991592"/>
                  <a:ext cx="1152128" cy="5040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5" name="フローチャート: 結合子 834"/>
                <p:cNvSpPr/>
                <p:nvPr/>
              </p:nvSpPr>
              <p:spPr>
                <a:xfrm>
                  <a:off x="12332591" y="12700974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6" name="フローチャート: 結合子 835"/>
                <p:cNvSpPr/>
                <p:nvPr/>
              </p:nvSpPr>
              <p:spPr>
                <a:xfrm>
                  <a:off x="12940938" y="12724325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7" name="正方形/長方形 836"/>
                <p:cNvSpPr/>
                <p:nvPr/>
              </p:nvSpPr>
              <p:spPr>
                <a:xfrm>
                  <a:off x="7796087" y="13863800"/>
                  <a:ext cx="5904656" cy="20882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8" name="正方形/長方形 837"/>
                <p:cNvSpPr/>
                <p:nvPr/>
              </p:nvSpPr>
              <p:spPr>
                <a:xfrm>
                  <a:off x="8084119" y="14151832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9" name="正方形/長方形 838"/>
                <p:cNvSpPr/>
                <p:nvPr/>
              </p:nvSpPr>
              <p:spPr>
                <a:xfrm>
                  <a:off x="8084119" y="14835908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0" name="正方形/長方形 839"/>
                <p:cNvSpPr/>
                <p:nvPr/>
              </p:nvSpPr>
              <p:spPr>
                <a:xfrm>
                  <a:off x="12353717" y="14079824"/>
                  <a:ext cx="1152128" cy="5040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1" name="フローチャート: 結合子 840"/>
                <p:cNvSpPr/>
                <p:nvPr/>
              </p:nvSpPr>
              <p:spPr>
                <a:xfrm>
                  <a:off x="12332591" y="14789206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2" name="フローチャート: 結合子 841"/>
                <p:cNvSpPr/>
                <p:nvPr/>
              </p:nvSpPr>
              <p:spPr>
                <a:xfrm>
                  <a:off x="12940938" y="14812557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3" name="正方形/長方形 842"/>
                <p:cNvSpPr/>
                <p:nvPr/>
              </p:nvSpPr>
              <p:spPr>
                <a:xfrm>
                  <a:off x="7796087" y="15952032"/>
                  <a:ext cx="5904656" cy="20882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4" name="正方形/長方形 843"/>
                <p:cNvSpPr/>
                <p:nvPr/>
              </p:nvSpPr>
              <p:spPr>
                <a:xfrm>
                  <a:off x="8084119" y="16240064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5" name="正方形/長方形 844"/>
                <p:cNvSpPr/>
                <p:nvPr/>
              </p:nvSpPr>
              <p:spPr>
                <a:xfrm>
                  <a:off x="8084119" y="16924140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6" name="正方形/長方形 845"/>
                <p:cNvSpPr/>
                <p:nvPr/>
              </p:nvSpPr>
              <p:spPr>
                <a:xfrm>
                  <a:off x="12353717" y="16168056"/>
                  <a:ext cx="1152128" cy="5040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7" name="フローチャート: 結合子 846"/>
                <p:cNvSpPr/>
                <p:nvPr/>
              </p:nvSpPr>
              <p:spPr>
                <a:xfrm>
                  <a:off x="12332591" y="16877438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8" name="フローチャート: 結合子 847"/>
                <p:cNvSpPr/>
                <p:nvPr/>
              </p:nvSpPr>
              <p:spPr>
                <a:xfrm>
                  <a:off x="12940938" y="16900789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9" name="正方形/長方形 848"/>
                <p:cNvSpPr/>
                <p:nvPr/>
              </p:nvSpPr>
              <p:spPr>
                <a:xfrm>
                  <a:off x="7796087" y="18040264"/>
                  <a:ext cx="5904656" cy="20882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0" name="正方形/長方形 849"/>
                <p:cNvSpPr/>
                <p:nvPr/>
              </p:nvSpPr>
              <p:spPr>
                <a:xfrm>
                  <a:off x="8084119" y="18328296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1" name="正方形/長方形 850"/>
                <p:cNvSpPr/>
                <p:nvPr/>
              </p:nvSpPr>
              <p:spPr>
                <a:xfrm>
                  <a:off x="8084119" y="19012372"/>
                  <a:ext cx="3960440" cy="432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2" name="正方形/長方形 851"/>
                <p:cNvSpPr/>
                <p:nvPr/>
              </p:nvSpPr>
              <p:spPr>
                <a:xfrm>
                  <a:off x="12353717" y="18256288"/>
                  <a:ext cx="1152128" cy="5040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3" name="フローチャート: 結合子 852"/>
                <p:cNvSpPr/>
                <p:nvPr/>
              </p:nvSpPr>
              <p:spPr>
                <a:xfrm>
                  <a:off x="12332591" y="18965670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4" name="フローチャート: 結合子 853"/>
                <p:cNvSpPr/>
                <p:nvPr/>
              </p:nvSpPr>
              <p:spPr>
                <a:xfrm>
                  <a:off x="12940938" y="18989021"/>
                  <a:ext cx="504056" cy="478750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855" name="直線コネクタ 854"/>
                <p:cNvCxnSpPr>
                  <a:stCxn id="831" idx="3"/>
                  <a:endCxn id="856" idx="1"/>
                </p:cNvCxnSpPr>
                <p:nvPr/>
              </p:nvCxnSpPr>
              <p:spPr>
                <a:xfrm flipV="1">
                  <a:off x="13700743" y="10509045"/>
                  <a:ext cx="3047320" cy="2310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6" name="正方形/長方形 855"/>
                <p:cNvSpPr/>
                <p:nvPr/>
              </p:nvSpPr>
              <p:spPr>
                <a:xfrm>
                  <a:off x="16748063" y="8354154"/>
                  <a:ext cx="3240360" cy="43097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7" name="正方形/長方形 856"/>
                <p:cNvSpPr/>
                <p:nvPr/>
              </p:nvSpPr>
              <p:spPr>
                <a:xfrm>
                  <a:off x="17134808" y="8708845"/>
                  <a:ext cx="2520280" cy="28443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8" name="フローチャート: 結合子 857"/>
                <p:cNvSpPr/>
                <p:nvPr/>
              </p:nvSpPr>
              <p:spPr>
                <a:xfrm>
                  <a:off x="18034908" y="11778186"/>
                  <a:ext cx="720080" cy="660725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9" name="正方形/長方形 858"/>
                <p:cNvSpPr/>
                <p:nvPr/>
              </p:nvSpPr>
              <p:spPr>
                <a:xfrm>
                  <a:off x="16361318" y="18305204"/>
                  <a:ext cx="3240360" cy="43097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0" name="正方形/長方形 859"/>
                <p:cNvSpPr/>
                <p:nvPr/>
              </p:nvSpPr>
              <p:spPr>
                <a:xfrm>
                  <a:off x="16748063" y="18659895"/>
                  <a:ext cx="2520280" cy="28443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1" name="フローチャート: 結合子 860"/>
                <p:cNvSpPr/>
                <p:nvPr/>
              </p:nvSpPr>
              <p:spPr>
                <a:xfrm>
                  <a:off x="17648163" y="21729236"/>
                  <a:ext cx="720080" cy="660725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862" name="直線コネクタ 861"/>
                <p:cNvCxnSpPr>
                  <a:stCxn id="843" idx="3"/>
                  <a:endCxn id="859" idx="1"/>
                </p:cNvCxnSpPr>
                <p:nvPr/>
              </p:nvCxnSpPr>
              <p:spPr>
                <a:xfrm>
                  <a:off x="13700743" y="16996148"/>
                  <a:ext cx="2660575" cy="34639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3" name="正方形/長方形 862"/>
                <p:cNvSpPr/>
                <p:nvPr/>
              </p:nvSpPr>
              <p:spPr>
                <a:xfrm>
                  <a:off x="7983197" y="23843954"/>
                  <a:ext cx="5049859" cy="27560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4" name="正方形/長方形 863"/>
                <p:cNvSpPr/>
                <p:nvPr/>
              </p:nvSpPr>
              <p:spPr>
                <a:xfrm>
                  <a:off x="8343237" y="24068979"/>
                  <a:ext cx="4434070" cy="21709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5" name="台形 864"/>
                <p:cNvSpPr/>
                <p:nvPr/>
              </p:nvSpPr>
              <p:spPr>
                <a:xfrm>
                  <a:off x="7477689" y="26837654"/>
                  <a:ext cx="6157280" cy="1346867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6" name="台形 865"/>
                <p:cNvSpPr/>
                <p:nvPr/>
              </p:nvSpPr>
              <p:spPr>
                <a:xfrm>
                  <a:off x="8125325" y="27042851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7" name="台形 866"/>
                <p:cNvSpPr/>
                <p:nvPr/>
              </p:nvSpPr>
              <p:spPr>
                <a:xfrm>
                  <a:off x="8818700" y="2703615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8" name="台形 867"/>
                <p:cNvSpPr/>
                <p:nvPr/>
              </p:nvSpPr>
              <p:spPr>
                <a:xfrm>
                  <a:off x="9539561" y="2703615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9" name="台形 868"/>
                <p:cNvSpPr/>
                <p:nvPr/>
              </p:nvSpPr>
              <p:spPr>
                <a:xfrm>
                  <a:off x="10232936" y="2702945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0" name="台形 869"/>
                <p:cNvSpPr/>
                <p:nvPr/>
              </p:nvSpPr>
              <p:spPr>
                <a:xfrm>
                  <a:off x="7831005" y="2737479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1" name="台形 870"/>
                <p:cNvSpPr/>
                <p:nvPr/>
              </p:nvSpPr>
              <p:spPr>
                <a:xfrm>
                  <a:off x="8536618" y="2737479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2" name="台形 871"/>
                <p:cNvSpPr/>
                <p:nvPr/>
              </p:nvSpPr>
              <p:spPr>
                <a:xfrm>
                  <a:off x="9245241" y="2737479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3" name="台形 872"/>
                <p:cNvSpPr/>
                <p:nvPr/>
              </p:nvSpPr>
              <p:spPr>
                <a:xfrm>
                  <a:off x="9952943" y="27372629"/>
                  <a:ext cx="546296" cy="207430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4" name="台形 873"/>
                <p:cNvSpPr/>
                <p:nvPr/>
              </p:nvSpPr>
              <p:spPr>
                <a:xfrm>
                  <a:off x="10926311" y="27015735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5" name="台形 874"/>
                <p:cNvSpPr/>
                <p:nvPr/>
              </p:nvSpPr>
              <p:spPr>
                <a:xfrm>
                  <a:off x="11649920" y="2703710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6" name="台形 875"/>
                <p:cNvSpPr/>
                <p:nvPr/>
              </p:nvSpPr>
              <p:spPr>
                <a:xfrm>
                  <a:off x="12348724" y="27042851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7" name="台形 876"/>
                <p:cNvSpPr/>
                <p:nvPr/>
              </p:nvSpPr>
              <p:spPr>
                <a:xfrm>
                  <a:off x="12728303" y="2737479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8" name="台形 877"/>
                <p:cNvSpPr/>
                <p:nvPr/>
              </p:nvSpPr>
              <p:spPr>
                <a:xfrm>
                  <a:off x="12108446" y="27372629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9" name="台形 878"/>
                <p:cNvSpPr/>
                <p:nvPr/>
              </p:nvSpPr>
              <p:spPr>
                <a:xfrm>
                  <a:off x="11412746" y="27372629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0" name="台形 879"/>
                <p:cNvSpPr/>
                <p:nvPr/>
              </p:nvSpPr>
              <p:spPr>
                <a:xfrm>
                  <a:off x="10705044" y="2737479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1" name="台形 880"/>
                <p:cNvSpPr/>
                <p:nvPr/>
              </p:nvSpPr>
              <p:spPr>
                <a:xfrm>
                  <a:off x="7748912" y="27729948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2" name="台形 881"/>
                <p:cNvSpPr/>
                <p:nvPr/>
              </p:nvSpPr>
              <p:spPr>
                <a:xfrm>
                  <a:off x="8442287" y="27723249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3" name="台形 882"/>
                <p:cNvSpPr/>
                <p:nvPr/>
              </p:nvSpPr>
              <p:spPr>
                <a:xfrm>
                  <a:off x="9163148" y="27723249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4" name="台形 883"/>
                <p:cNvSpPr/>
                <p:nvPr/>
              </p:nvSpPr>
              <p:spPr>
                <a:xfrm>
                  <a:off x="9856523" y="27716550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5" name="台形 884"/>
                <p:cNvSpPr/>
                <p:nvPr/>
              </p:nvSpPr>
              <p:spPr>
                <a:xfrm>
                  <a:off x="10549898" y="2770283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6" name="台形 885"/>
                <p:cNvSpPr/>
                <p:nvPr/>
              </p:nvSpPr>
              <p:spPr>
                <a:xfrm>
                  <a:off x="11273507" y="27724200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7" name="台形 886"/>
                <p:cNvSpPr/>
                <p:nvPr/>
              </p:nvSpPr>
              <p:spPr>
                <a:xfrm>
                  <a:off x="11972311" y="27729948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8" name="台形 887"/>
                <p:cNvSpPr/>
                <p:nvPr/>
              </p:nvSpPr>
              <p:spPr>
                <a:xfrm>
                  <a:off x="12646588" y="27755490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889" name="直線コネクタ 888"/>
                <p:cNvCxnSpPr>
                  <a:stCxn id="849" idx="2"/>
                  <a:endCxn id="863" idx="0"/>
                </p:cNvCxnSpPr>
                <p:nvPr/>
              </p:nvCxnSpPr>
              <p:spPr>
                <a:xfrm flipH="1">
                  <a:off x="10508127" y="20128496"/>
                  <a:ext cx="240288" cy="3715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直線コネクタ 889"/>
                <p:cNvCxnSpPr>
                  <a:stCxn id="849" idx="1"/>
                  <a:endCxn id="891" idx="3"/>
                </p:cNvCxnSpPr>
                <p:nvPr/>
              </p:nvCxnSpPr>
              <p:spPr>
                <a:xfrm flipH="1" flipV="1">
                  <a:off x="5190640" y="16110398"/>
                  <a:ext cx="2605447" cy="29739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1" name="正方形/長方形 890"/>
                <p:cNvSpPr/>
                <p:nvPr/>
              </p:nvSpPr>
              <p:spPr>
                <a:xfrm>
                  <a:off x="1950280" y="13955507"/>
                  <a:ext cx="3240360" cy="43097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2" name="正方形/長方形 891"/>
                <p:cNvSpPr/>
                <p:nvPr/>
              </p:nvSpPr>
              <p:spPr>
                <a:xfrm>
                  <a:off x="2337025" y="14310198"/>
                  <a:ext cx="2520280" cy="28443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3" name="フローチャート: 結合子 892"/>
                <p:cNvSpPr/>
                <p:nvPr/>
              </p:nvSpPr>
              <p:spPr>
                <a:xfrm>
                  <a:off x="3237125" y="17379539"/>
                  <a:ext cx="720080" cy="660725"/>
                </a:xfrm>
                <a:prstGeom prst="flowChartConnector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4" name="正方形/長方形 893"/>
                <p:cNvSpPr/>
                <p:nvPr/>
              </p:nvSpPr>
              <p:spPr>
                <a:xfrm>
                  <a:off x="1384073" y="4013587"/>
                  <a:ext cx="5049859" cy="27560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5" name="正方形/長方形 894"/>
                <p:cNvSpPr/>
                <p:nvPr/>
              </p:nvSpPr>
              <p:spPr>
                <a:xfrm>
                  <a:off x="1744113" y="4238612"/>
                  <a:ext cx="4434070" cy="21709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6" name="台形 895"/>
                <p:cNvSpPr/>
                <p:nvPr/>
              </p:nvSpPr>
              <p:spPr>
                <a:xfrm>
                  <a:off x="878565" y="7007287"/>
                  <a:ext cx="6157280" cy="1346867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7" name="台形 896"/>
                <p:cNvSpPr/>
                <p:nvPr/>
              </p:nvSpPr>
              <p:spPr>
                <a:xfrm>
                  <a:off x="1526201" y="7212484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8" name="台形 897"/>
                <p:cNvSpPr/>
                <p:nvPr/>
              </p:nvSpPr>
              <p:spPr>
                <a:xfrm>
                  <a:off x="2219576" y="7205785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9" name="台形 898"/>
                <p:cNvSpPr/>
                <p:nvPr/>
              </p:nvSpPr>
              <p:spPr>
                <a:xfrm>
                  <a:off x="2940437" y="7205785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0" name="台形 899"/>
                <p:cNvSpPr/>
                <p:nvPr/>
              </p:nvSpPr>
              <p:spPr>
                <a:xfrm>
                  <a:off x="3633812" y="719908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1" name="台形 900"/>
                <p:cNvSpPr/>
                <p:nvPr/>
              </p:nvSpPr>
              <p:spPr>
                <a:xfrm>
                  <a:off x="1207407" y="754442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2" name="台形 901"/>
                <p:cNvSpPr/>
                <p:nvPr/>
              </p:nvSpPr>
              <p:spPr>
                <a:xfrm>
                  <a:off x="1913020" y="754442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3" name="台形 902"/>
                <p:cNvSpPr/>
                <p:nvPr/>
              </p:nvSpPr>
              <p:spPr>
                <a:xfrm>
                  <a:off x="2621643" y="754442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4" name="台形 903"/>
                <p:cNvSpPr/>
                <p:nvPr/>
              </p:nvSpPr>
              <p:spPr>
                <a:xfrm>
                  <a:off x="3329345" y="7542262"/>
                  <a:ext cx="546296" cy="207430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5" name="台形 904"/>
                <p:cNvSpPr/>
                <p:nvPr/>
              </p:nvSpPr>
              <p:spPr>
                <a:xfrm>
                  <a:off x="4327187" y="7185368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6" name="台形 905"/>
                <p:cNvSpPr/>
                <p:nvPr/>
              </p:nvSpPr>
              <p:spPr>
                <a:xfrm>
                  <a:off x="5050796" y="720673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7" name="台形 906"/>
                <p:cNvSpPr/>
                <p:nvPr/>
              </p:nvSpPr>
              <p:spPr>
                <a:xfrm>
                  <a:off x="5749600" y="7212484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8" name="台形 907"/>
                <p:cNvSpPr/>
                <p:nvPr/>
              </p:nvSpPr>
              <p:spPr>
                <a:xfrm>
                  <a:off x="6104705" y="754442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9" name="台形 908"/>
                <p:cNvSpPr/>
                <p:nvPr/>
              </p:nvSpPr>
              <p:spPr>
                <a:xfrm>
                  <a:off x="5484848" y="754226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0" name="台形 909"/>
                <p:cNvSpPr/>
                <p:nvPr/>
              </p:nvSpPr>
              <p:spPr>
                <a:xfrm>
                  <a:off x="4789148" y="754226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1" name="台形 910"/>
                <p:cNvSpPr/>
                <p:nvPr/>
              </p:nvSpPr>
              <p:spPr>
                <a:xfrm>
                  <a:off x="4081446" y="7544426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2" name="台形 911"/>
                <p:cNvSpPr/>
                <p:nvPr/>
              </p:nvSpPr>
              <p:spPr>
                <a:xfrm>
                  <a:off x="1149788" y="7899581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3" name="台形 912"/>
                <p:cNvSpPr/>
                <p:nvPr/>
              </p:nvSpPr>
              <p:spPr>
                <a:xfrm>
                  <a:off x="1843163" y="789288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4" name="台形 913"/>
                <p:cNvSpPr/>
                <p:nvPr/>
              </p:nvSpPr>
              <p:spPr>
                <a:xfrm>
                  <a:off x="2564024" y="7892882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5" name="台形 914"/>
                <p:cNvSpPr/>
                <p:nvPr/>
              </p:nvSpPr>
              <p:spPr>
                <a:xfrm>
                  <a:off x="3257399" y="788618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6" name="台形 915"/>
                <p:cNvSpPr/>
                <p:nvPr/>
              </p:nvSpPr>
              <p:spPr>
                <a:xfrm>
                  <a:off x="3950774" y="7872465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7" name="台形 916"/>
                <p:cNvSpPr/>
                <p:nvPr/>
              </p:nvSpPr>
              <p:spPr>
                <a:xfrm>
                  <a:off x="4674383" y="789383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8" name="台形 917"/>
                <p:cNvSpPr/>
                <p:nvPr/>
              </p:nvSpPr>
              <p:spPr>
                <a:xfrm>
                  <a:off x="5373187" y="7899581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9" name="台形 918"/>
                <p:cNvSpPr/>
                <p:nvPr/>
              </p:nvSpPr>
              <p:spPr>
                <a:xfrm>
                  <a:off x="6047464" y="7925123"/>
                  <a:ext cx="501897" cy="216024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 smtClea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920" name="直線コネクタ 919"/>
                <p:cNvCxnSpPr>
                  <a:endCxn id="831" idx="1"/>
                </p:cNvCxnSpPr>
                <p:nvPr/>
              </p:nvCxnSpPr>
              <p:spPr>
                <a:xfrm>
                  <a:off x="3633812" y="8354154"/>
                  <a:ext cx="4162275" cy="44655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4" name="乗算記号 823"/>
            <p:cNvSpPr/>
            <p:nvPr/>
          </p:nvSpPr>
          <p:spPr>
            <a:xfrm>
              <a:off x="4279232" y="18091975"/>
              <a:ext cx="1479585" cy="1621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5" name="乗算記号 824"/>
            <p:cNvSpPr/>
            <p:nvPr/>
          </p:nvSpPr>
          <p:spPr>
            <a:xfrm>
              <a:off x="10552841" y="18642256"/>
              <a:ext cx="1479585" cy="1621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6" name="乗算記号 825"/>
            <p:cNvSpPr/>
            <p:nvPr/>
          </p:nvSpPr>
          <p:spPr>
            <a:xfrm>
              <a:off x="5107783" y="21664214"/>
              <a:ext cx="1479585" cy="1621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7" name="乗算記号 826"/>
            <p:cNvSpPr/>
            <p:nvPr/>
          </p:nvSpPr>
          <p:spPr>
            <a:xfrm>
              <a:off x="10355221" y="22773901"/>
              <a:ext cx="1479585" cy="1621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8" name="乗算記号 827"/>
            <p:cNvSpPr/>
            <p:nvPr/>
          </p:nvSpPr>
          <p:spPr>
            <a:xfrm>
              <a:off x="7616008" y="24327079"/>
              <a:ext cx="1479585" cy="162113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33" name="テキスト ボックス 1032"/>
          <p:cNvSpPr txBox="1"/>
          <p:nvPr/>
        </p:nvSpPr>
        <p:spPr>
          <a:xfrm>
            <a:off x="12436148" y="7151007"/>
            <a:ext cx="72442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5400" dirty="0" smtClean="0"/>
              <a:t>ブロックチェーンは従来</a:t>
            </a:r>
            <a:endParaRPr lang="en-US" altLang="ja-JP" sz="5400" dirty="0"/>
          </a:p>
          <a:p>
            <a:pPr algn="ctr"/>
            <a:r>
              <a:rPr lang="ja-JP" altLang="en-US" sz="5400" dirty="0" smtClean="0"/>
              <a:t>の中央集権型ではなく</a:t>
            </a:r>
            <a:endParaRPr lang="en-US" altLang="ja-JP" sz="5400" dirty="0" smtClean="0"/>
          </a:p>
          <a:p>
            <a:pPr algn="ctr"/>
            <a:r>
              <a:rPr lang="ja-JP" altLang="en-US" sz="5400" dirty="0" smtClean="0"/>
              <a:t>データベースが分散して</a:t>
            </a:r>
            <a:endParaRPr lang="en-US" altLang="ja-JP" sz="5400" dirty="0" smtClean="0"/>
          </a:p>
          <a:p>
            <a:pPr algn="ctr"/>
            <a:r>
              <a:rPr lang="ja-JP" altLang="en-US" sz="5400" dirty="0" smtClean="0"/>
              <a:t>存在しているため</a:t>
            </a:r>
            <a:endParaRPr lang="en-US" altLang="ja-JP" sz="5400" dirty="0" smtClean="0"/>
          </a:p>
          <a:p>
            <a:pPr algn="ctr"/>
            <a:r>
              <a:rPr lang="ja-JP" altLang="en-US" sz="5400" dirty="0"/>
              <a:t>　</a:t>
            </a:r>
            <a:r>
              <a:rPr lang="ja-JP" altLang="en-US" sz="5400" dirty="0" smtClean="0"/>
              <a:t>データ</a:t>
            </a:r>
            <a:r>
              <a:rPr lang="ja-JP" altLang="en-US" sz="5400" dirty="0"/>
              <a:t>の改ざんが</a:t>
            </a:r>
            <a:r>
              <a:rPr lang="ja-JP" altLang="en-US" sz="5400" dirty="0" smtClean="0"/>
              <a:t>困難</a:t>
            </a:r>
            <a:endParaRPr lang="en-US" altLang="ja-JP" sz="5400" dirty="0"/>
          </a:p>
        </p:txBody>
      </p:sp>
      <p:sp>
        <p:nvSpPr>
          <p:cNvPr id="1034" name="星 7 1033"/>
          <p:cNvSpPr/>
          <p:nvPr/>
        </p:nvSpPr>
        <p:spPr>
          <a:xfrm>
            <a:off x="11393455" y="4600743"/>
            <a:ext cx="9629014" cy="9234280"/>
          </a:xfrm>
          <a:prstGeom prst="star7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492" name="グループ化 491"/>
          <p:cNvGrpSpPr/>
          <p:nvPr/>
        </p:nvGrpSpPr>
        <p:grpSpPr>
          <a:xfrm>
            <a:off x="8345063" y="6096687"/>
            <a:ext cx="3509490" cy="3365616"/>
            <a:chOff x="8606969" y="21883046"/>
            <a:chExt cx="3509490" cy="3365616"/>
          </a:xfrm>
        </p:grpSpPr>
        <p:grpSp>
          <p:nvGrpSpPr>
            <p:cNvPr id="493" name="グループ化 492"/>
            <p:cNvGrpSpPr/>
            <p:nvPr/>
          </p:nvGrpSpPr>
          <p:grpSpPr>
            <a:xfrm>
              <a:off x="8606969" y="21980747"/>
              <a:ext cx="3509490" cy="3267915"/>
              <a:chOff x="1796348" y="8454465"/>
              <a:chExt cx="16582080" cy="12673210"/>
            </a:xfrm>
          </p:grpSpPr>
          <p:sp>
            <p:nvSpPr>
              <p:cNvPr id="501" name="正方形/長方形 500"/>
              <p:cNvSpPr/>
              <p:nvPr/>
            </p:nvSpPr>
            <p:spPr>
              <a:xfrm>
                <a:off x="2094073" y="18539474"/>
                <a:ext cx="2974179" cy="16433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2" name="正方形/長方形 501"/>
              <p:cNvSpPr/>
              <p:nvPr/>
            </p:nvSpPr>
            <p:spPr>
              <a:xfrm>
                <a:off x="2306124" y="18673652"/>
                <a:ext cx="2611502" cy="1294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3" name="台形 502"/>
              <p:cNvSpPr/>
              <p:nvPr/>
            </p:nvSpPr>
            <p:spPr>
              <a:xfrm>
                <a:off x="1796348" y="20324563"/>
                <a:ext cx="3626409" cy="803112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4" name="台形 503"/>
              <p:cNvSpPr/>
              <p:nvPr/>
            </p:nvSpPr>
            <p:spPr>
              <a:xfrm>
                <a:off x="2177781" y="20446918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5" name="台形 504"/>
              <p:cNvSpPr/>
              <p:nvPr/>
            </p:nvSpPr>
            <p:spPr>
              <a:xfrm>
                <a:off x="2586154" y="2044292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6" name="台形 505"/>
              <p:cNvSpPr/>
              <p:nvPr/>
            </p:nvSpPr>
            <p:spPr>
              <a:xfrm>
                <a:off x="3010714" y="2044292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7" name="台形 506"/>
              <p:cNvSpPr/>
              <p:nvPr/>
            </p:nvSpPr>
            <p:spPr>
              <a:xfrm>
                <a:off x="3419086" y="2043892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8" name="台形 507"/>
              <p:cNvSpPr/>
              <p:nvPr/>
            </p:nvSpPr>
            <p:spPr>
              <a:xfrm>
                <a:off x="1990024" y="20644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9" name="台形 508"/>
              <p:cNvSpPr/>
              <p:nvPr/>
            </p:nvSpPr>
            <p:spPr>
              <a:xfrm>
                <a:off x="2405603" y="20644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0" name="台形 509"/>
              <p:cNvSpPr/>
              <p:nvPr/>
            </p:nvSpPr>
            <p:spPr>
              <a:xfrm>
                <a:off x="2822956" y="20644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1" name="台形 510"/>
              <p:cNvSpPr/>
              <p:nvPr/>
            </p:nvSpPr>
            <p:spPr>
              <a:xfrm>
                <a:off x="3239766" y="20643558"/>
                <a:ext cx="321748" cy="123687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2" name="台形 511"/>
              <p:cNvSpPr/>
              <p:nvPr/>
            </p:nvSpPr>
            <p:spPr>
              <a:xfrm>
                <a:off x="3827458" y="204307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3" name="台形 512"/>
              <p:cNvSpPr/>
              <p:nvPr/>
            </p:nvSpPr>
            <p:spPr>
              <a:xfrm>
                <a:off x="4253637" y="2044349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4" name="台形 513"/>
              <p:cNvSpPr/>
              <p:nvPr/>
            </p:nvSpPr>
            <p:spPr>
              <a:xfrm>
                <a:off x="4665206" y="20446918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5" name="台形 514"/>
              <p:cNvSpPr/>
              <p:nvPr/>
            </p:nvSpPr>
            <p:spPr>
              <a:xfrm>
                <a:off x="4874350" y="20644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6" name="台形 515"/>
              <p:cNvSpPr/>
              <p:nvPr/>
            </p:nvSpPr>
            <p:spPr>
              <a:xfrm>
                <a:off x="4509277" y="20643558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7" name="台形 516"/>
              <p:cNvSpPr/>
              <p:nvPr/>
            </p:nvSpPr>
            <p:spPr>
              <a:xfrm>
                <a:off x="4099536" y="20643558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8" name="台形 517"/>
              <p:cNvSpPr/>
              <p:nvPr/>
            </p:nvSpPr>
            <p:spPr>
              <a:xfrm>
                <a:off x="3682726" y="20644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9" name="台形 518"/>
              <p:cNvSpPr/>
              <p:nvPr/>
            </p:nvSpPr>
            <p:spPr>
              <a:xfrm>
                <a:off x="1956088" y="2085662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0" name="台形 519"/>
              <p:cNvSpPr/>
              <p:nvPr/>
            </p:nvSpPr>
            <p:spPr>
              <a:xfrm>
                <a:off x="2364460" y="208526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1" name="台形 520"/>
              <p:cNvSpPr/>
              <p:nvPr/>
            </p:nvSpPr>
            <p:spPr>
              <a:xfrm>
                <a:off x="2789021" y="2085262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2" name="台形 521"/>
              <p:cNvSpPr/>
              <p:nvPr/>
            </p:nvSpPr>
            <p:spPr>
              <a:xfrm>
                <a:off x="3197393" y="2084863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3" name="台形 522"/>
              <p:cNvSpPr/>
              <p:nvPr/>
            </p:nvSpPr>
            <p:spPr>
              <a:xfrm>
                <a:off x="3605765" y="2084045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4" name="台形 523"/>
              <p:cNvSpPr/>
              <p:nvPr/>
            </p:nvSpPr>
            <p:spPr>
              <a:xfrm>
                <a:off x="4031944" y="2085319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5" name="台形 524"/>
              <p:cNvSpPr/>
              <p:nvPr/>
            </p:nvSpPr>
            <p:spPr>
              <a:xfrm>
                <a:off x="4443513" y="2085662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6" name="台形 525"/>
              <p:cNvSpPr/>
              <p:nvPr/>
            </p:nvSpPr>
            <p:spPr>
              <a:xfrm>
                <a:off x="4840637" y="2087185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7" name="正方形/長方形 526"/>
              <p:cNvSpPr/>
              <p:nvPr/>
            </p:nvSpPr>
            <p:spPr>
              <a:xfrm>
                <a:off x="8173120" y="9739387"/>
                <a:ext cx="2974179" cy="16433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8" name="正方形/長方形 527"/>
              <p:cNvSpPr/>
              <p:nvPr/>
            </p:nvSpPr>
            <p:spPr>
              <a:xfrm>
                <a:off x="8385171" y="9873565"/>
                <a:ext cx="2611502" cy="1294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9" name="台形 528"/>
              <p:cNvSpPr/>
              <p:nvPr/>
            </p:nvSpPr>
            <p:spPr>
              <a:xfrm>
                <a:off x="7875395" y="11524476"/>
                <a:ext cx="3626409" cy="803112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0" name="台形 529"/>
              <p:cNvSpPr/>
              <p:nvPr/>
            </p:nvSpPr>
            <p:spPr>
              <a:xfrm>
                <a:off x="8256828" y="1164683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1" name="台形 530"/>
              <p:cNvSpPr/>
              <p:nvPr/>
            </p:nvSpPr>
            <p:spPr>
              <a:xfrm>
                <a:off x="8665201" y="11642836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2" name="台形 531"/>
              <p:cNvSpPr/>
              <p:nvPr/>
            </p:nvSpPr>
            <p:spPr>
              <a:xfrm>
                <a:off x="9089761" y="11642836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3" name="台形 532"/>
              <p:cNvSpPr/>
              <p:nvPr/>
            </p:nvSpPr>
            <p:spPr>
              <a:xfrm>
                <a:off x="9498133" y="1163884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4" name="台形 533"/>
              <p:cNvSpPr/>
              <p:nvPr/>
            </p:nvSpPr>
            <p:spPr>
              <a:xfrm>
                <a:off x="8069071" y="118447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5" name="台形 534"/>
              <p:cNvSpPr/>
              <p:nvPr/>
            </p:nvSpPr>
            <p:spPr>
              <a:xfrm>
                <a:off x="8484650" y="118447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6" name="台形 535"/>
              <p:cNvSpPr/>
              <p:nvPr/>
            </p:nvSpPr>
            <p:spPr>
              <a:xfrm>
                <a:off x="8902003" y="118447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7" name="台形 536"/>
              <p:cNvSpPr/>
              <p:nvPr/>
            </p:nvSpPr>
            <p:spPr>
              <a:xfrm>
                <a:off x="9318813" y="11843471"/>
                <a:ext cx="321748" cy="123687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8" name="台形 537"/>
              <p:cNvSpPr/>
              <p:nvPr/>
            </p:nvSpPr>
            <p:spPr>
              <a:xfrm>
                <a:off x="9906505" y="116306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9" name="台形 538"/>
              <p:cNvSpPr/>
              <p:nvPr/>
            </p:nvSpPr>
            <p:spPr>
              <a:xfrm>
                <a:off x="10332684" y="1164340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0" name="台形 539"/>
              <p:cNvSpPr/>
              <p:nvPr/>
            </p:nvSpPr>
            <p:spPr>
              <a:xfrm>
                <a:off x="10744253" y="1164683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1" name="台形 540"/>
              <p:cNvSpPr/>
              <p:nvPr/>
            </p:nvSpPr>
            <p:spPr>
              <a:xfrm>
                <a:off x="10953397" y="118447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2" name="台形 541"/>
              <p:cNvSpPr/>
              <p:nvPr/>
            </p:nvSpPr>
            <p:spPr>
              <a:xfrm>
                <a:off x="10588324" y="118434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3" name="台形 542"/>
              <p:cNvSpPr/>
              <p:nvPr/>
            </p:nvSpPr>
            <p:spPr>
              <a:xfrm>
                <a:off x="10178583" y="118434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4" name="台形 543"/>
              <p:cNvSpPr/>
              <p:nvPr/>
            </p:nvSpPr>
            <p:spPr>
              <a:xfrm>
                <a:off x="9761773" y="1184476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5" name="台形 544"/>
              <p:cNvSpPr/>
              <p:nvPr/>
            </p:nvSpPr>
            <p:spPr>
              <a:xfrm>
                <a:off x="8035135" y="1205653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6" name="台形 545"/>
              <p:cNvSpPr/>
              <p:nvPr/>
            </p:nvSpPr>
            <p:spPr>
              <a:xfrm>
                <a:off x="8443507" y="1205254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7" name="台形 546"/>
              <p:cNvSpPr/>
              <p:nvPr/>
            </p:nvSpPr>
            <p:spPr>
              <a:xfrm>
                <a:off x="8868068" y="1205254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8" name="台形 547"/>
              <p:cNvSpPr/>
              <p:nvPr/>
            </p:nvSpPr>
            <p:spPr>
              <a:xfrm>
                <a:off x="9276440" y="1204854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9" name="台形 548"/>
              <p:cNvSpPr/>
              <p:nvPr/>
            </p:nvSpPr>
            <p:spPr>
              <a:xfrm>
                <a:off x="9684812" y="1204036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0" name="台形 549"/>
              <p:cNvSpPr/>
              <p:nvPr/>
            </p:nvSpPr>
            <p:spPr>
              <a:xfrm>
                <a:off x="10110991" y="12053107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1" name="台形 550"/>
              <p:cNvSpPr/>
              <p:nvPr/>
            </p:nvSpPr>
            <p:spPr>
              <a:xfrm>
                <a:off x="10522560" y="1205653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2" name="台形 551"/>
              <p:cNvSpPr/>
              <p:nvPr/>
            </p:nvSpPr>
            <p:spPr>
              <a:xfrm>
                <a:off x="10919684" y="1207176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3" name="正方形/長方形 552"/>
              <p:cNvSpPr/>
              <p:nvPr/>
            </p:nvSpPr>
            <p:spPr>
              <a:xfrm>
                <a:off x="15049744" y="16620696"/>
                <a:ext cx="2974179" cy="16433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4" name="正方形/長方形 553"/>
              <p:cNvSpPr/>
              <p:nvPr/>
            </p:nvSpPr>
            <p:spPr>
              <a:xfrm>
                <a:off x="15261795" y="16754874"/>
                <a:ext cx="2611502" cy="1294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5" name="台形 554"/>
              <p:cNvSpPr/>
              <p:nvPr/>
            </p:nvSpPr>
            <p:spPr>
              <a:xfrm>
                <a:off x="14752019" y="18405785"/>
                <a:ext cx="3626409" cy="803112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6" name="台形 555"/>
              <p:cNvSpPr/>
              <p:nvPr/>
            </p:nvSpPr>
            <p:spPr>
              <a:xfrm>
                <a:off x="15133452" y="1852814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7" name="台形 556"/>
              <p:cNvSpPr/>
              <p:nvPr/>
            </p:nvSpPr>
            <p:spPr>
              <a:xfrm>
                <a:off x="15541825" y="1852414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8" name="台形 557"/>
              <p:cNvSpPr/>
              <p:nvPr/>
            </p:nvSpPr>
            <p:spPr>
              <a:xfrm>
                <a:off x="15966385" y="18524145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9" name="台形 558"/>
              <p:cNvSpPr/>
              <p:nvPr/>
            </p:nvSpPr>
            <p:spPr>
              <a:xfrm>
                <a:off x="16374757" y="1852015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0" name="台形 559"/>
              <p:cNvSpPr/>
              <p:nvPr/>
            </p:nvSpPr>
            <p:spPr>
              <a:xfrm>
                <a:off x="14945695" y="187260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1" name="台形 560"/>
              <p:cNvSpPr/>
              <p:nvPr/>
            </p:nvSpPr>
            <p:spPr>
              <a:xfrm>
                <a:off x="15361274" y="187260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2" name="台形 561"/>
              <p:cNvSpPr/>
              <p:nvPr/>
            </p:nvSpPr>
            <p:spPr>
              <a:xfrm>
                <a:off x="15778627" y="187260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3" name="台形 562"/>
              <p:cNvSpPr/>
              <p:nvPr/>
            </p:nvSpPr>
            <p:spPr>
              <a:xfrm>
                <a:off x="16195437" y="18724780"/>
                <a:ext cx="321748" cy="123687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4" name="台形 563"/>
              <p:cNvSpPr/>
              <p:nvPr/>
            </p:nvSpPr>
            <p:spPr>
              <a:xfrm>
                <a:off x="16783129" y="185119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5" name="台形 564"/>
              <p:cNvSpPr/>
              <p:nvPr/>
            </p:nvSpPr>
            <p:spPr>
              <a:xfrm>
                <a:off x="17209308" y="18524712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6" name="台形 565"/>
              <p:cNvSpPr/>
              <p:nvPr/>
            </p:nvSpPr>
            <p:spPr>
              <a:xfrm>
                <a:off x="17620877" y="1852814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7" name="台形 566"/>
              <p:cNvSpPr/>
              <p:nvPr/>
            </p:nvSpPr>
            <p:spPr>
              <a:xfrm>
                <a:off x="17830021" y="187260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8" name="台形 567"/>
              <p:cNvSpPr/>
              <p:nvPr/>
            </p:nvSpPr>
            <p:spPr>
              <a:xfrm>
                <a:off x="17464948" y="1872478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9" name="台形 568"/>
              <p:cNvSpPr/>
              <p:nvPr/>
            </p:nvSpPr>
            <p:spPr>
              <a:xfrm>
                <a:off x="17055207" y="18724780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0" name="台形 569"/>
              <p:cNvSpPr/>
              <p:nvPr/>
            </p:nvSpPr>
            <p:spPr>
              <a:xfrm>
                <a:off x="16638397" y="18726071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1" name="台形 570"/>
              <p:cNvSpPr/>
              <p:nvPr/>
            </p:nvSpPr>
            <p:spPr>
              <a:xfrm>
                <a:off x="14911759" y="1893784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2" name="台形 571"/>
              <p:cNvSpPr/>
              <p:nvPr/>
            </p:nvSpPr>
            <p:spPr>
              <a:xfrm>
                <a:off x="15320131" y="18933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3" name="台形 572"/>
              <p:cNvSpPr/>
              <p:nvPr/>
            </p:nvSpPr>
            <p:spPr>
              <a:xfrm>
                <a:off x="15744692" y="18933849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4" name="台形 573"/>
              <p:cNvSpPr/>
              <p:nvPr/>
            </p:nvSpPr>
            <p:spPr>
              <a:xfrm>
                <a:off x="16153064" y="1892985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5" name="台形 574"/>
              <p:cNvSpPr/>
              <p:nvPr/>
            </p:nvSpPr>
            <p:spPr>
              <a:xfrm>
                <a:off x="16561436" y="18921674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6" name="台形 575"/>
              <p:cNvSpPr/>
              <p:nvPr/>
            </p:nvSpPr>
            <p:spPr>
              <a:xfrm>
                <a:off x="16987615" y="18934416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7" name="台形 576"/>
              <p:cNvSpPr/>
              <p:nvPr/>
            </p:nvSpPr>
            <p:spPr>
              <a:xfrm>
                <a:off x="17399184" y="1893784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8" name="台形 577"/>
              <p:cNvSpPr/>
              <p:nvPr/>
            </p:nvSpPr>
            <p:spPr>
              <a:xfrm>
                <a:off x="17796308" y="18953073"/>
                <a:ext cx="295599" cy="12881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9" name="正方形/長方形 578"/>
              <p:cNvSpPr/>
              <p:nvPr/>
            </p:nvSpPr>
            <p:spPr>
              <a:xfrm>
                <a:off x="14143679" y="8454465"/>
                <a:ext cx="1908451" cy="25698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0" name="正方形/長方形 579"/>
              <p:cNvSpPr/>
              <p:nvPr/>
            </p:nvSpPr>
            <p:spPr>
              <a:xfrm>
                <a:off x="14371457" y="8665960"/>
                <a:ext cx="1484351" cy="16960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1" name="フローチャート: 結合子 580"/>
              <p:cNvSpPr/>
              <p:nvPr/>
            </p:nvSpPr>
            <p:spPr>
              <a:xfrm>
                <a:off x="14901582" y="10496152"/>
                <a:ext cx="424100" cy="393978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2" name="正方形/長方形 581"/>
              <p:cNvSpPr/>
              <p:nvPr/>
            </p:nvSpPr>
            <p:spPr>
              <a:xfrm>
                <a:off x="9551741" y="15950307"/>
                <a:ext cx="1908451" cy="25698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3" name="正方形/長方形 582"/>
              <p:cNvSpPr/>
              <p:nvPr/>
            </p:nvSpPr>
            <p:spPr>
              <a:xfrm>
                <a:off x="9779519" y="16161802"/>
                <a:ext cx="1484351" cy="16960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4" name="フローチャート: 結合子 583"/>
              <p:cNvSpPr/>
              <p:nvPr/>
            </p:nvSpPr>
            <p:spPr>
              <a:xfrm>
                <a:off x="10309644" y="17991994"/>
                <a:ext cx="424100" cy="393978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5" name="正方形/長方形 584"/>
              <p:cNvSpPr/>
              <p:nvPr/>
            </p:nvSpPr>
            <p:spPr>
              <a:xfrm>
                <a:off x="2662374" y="9270299"/>
                <a:ext cx="1908451" cy="25698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6" name="正方形/長方形 585"/>
              <p:cNvSpPr/>
              <p:nvPr/>
            </p:nvSpPr>
            <p:spPr>
              <a:xfrm>
                <a:off x="2890152" y="9481794"/>
                <a:ext cx="1484351" cy="16960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7" name="フローチャート: 結合子 586"/>
              <p:cNvSpPr/>
              <p:nvPr/>
            </p:nvSpPr>
            <p:spPr>
              <a:xfrm>
                <a:off x="3420277" y="11311986"/>
                <a:ext cx="424100" cy="393978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8" name="直線コネクタ 587"/>
              <p:cNvCxnSpPr>
                <a:stCxn id="585" idx="2"/>
                <a:endCxn id="501" idx="0"/>
              </p:cNvCxnSpPr>
              <p:nvPr/>
            </p:nvCxnSpPr>
            <p:spPr>
              <a:xfrm flipH="1">
                <a:off x="3581163" y="11840143"/>
                <a:ext cx="35437" cy="66993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直線コネクタ 588"/>
              <p:cNvCxnSpPr/>
              <p:nvPr/>
            </p:nvCxnSpPr>
            <p:spPr>
              <a:xfrm flipH="1">
                <a:off x="4665206" y="12327588"/>
                <a:ext cx="5072496" cy="62118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直線コネクタ 589"/>
              <p:cNvCxnSpPr>
                <a:stCxn id="579" idx="2"/>
              </p:cNvCxnSpPr>
              <p:nvPr/>
            </p:nvCxnSpPr>
            <p:spPr>
              <a:xfrm flipH="1">
                <a:off x="5076872" y="11024309"/>
                <a:ext cx="10021033" cy="76493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直線コネクタ 590"/>
              <p:cNvCxnSpPr>
                <a:stCxn id="582" idx="1"/>
                <a:endCxn id="501" idx="3"/>
              </p:cNvCxnSpPr>
              <p:nvPr/>
            </p:nvCxnSpPr>
            <p:spPr>
              <a:xfrm flipH="1">
                <a:off x="5068252" y="17235229"/>
                <a:ext cx="4483489" cy="21259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線コネクタ 591"/>
              <p:cNvCxnSpPr>
                <a:stCxn id="555" idx="2"/>
                <a:endCxn id="503" idx="3"/>
              </p:cNvCxnSpPr>
              <p:nvPr/>
            </p:nvCxnSpPr>
            <p:spPr>
              <a:xfrm flipH="1">
                <a:off x="5322368" y="19208897"/>
                <a:ext cx="11242856" cy="15172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線コネクタ 592"/>
              <p:cNvCxnSpPr/>
              <p:nvPr/>
            </p:nvCxnSpPr>
            <p:spPr>
              <a:xfrm flipH="1" flipV="1">
                <a:off x="11478057" y="17185511"/>
                <a:ext cx="3589552" cy="2071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線コネクタ 593"/>
              <p:cNvCxnSpPr>
                <a:stCxn id="553" idx="0"/>
                <a:endCxn id="579" idx="3"/>
              </p:cNvCxnSpPr>
              <p:nvPr/>
            </p:nvCxnSpPr>
            <p:spPr>
              <a:xfrm flipH="1" flipV="1">
                <a:off x="16052130" y="9739387"/>
                <a:ext cx="484704" cy="68813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直線コネクタ 594"/>
              <p:cNvCxnSpPr>
                <a:stCxn id="527" idx="1"/>
                <a:endCxn id="585" idx="3"/>
              </p:cNvCxnSpPr>
              <p:nvPr/>
            </p:nvCxnSpPr>
            <p:spPr>
              <a:xfrm flipH="1" flipV="1">
                <a:off x="4570825" y="10555221"/>
                <a:ext cx="3602295" cy="58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直線コネクタ 595"/>
              <p:cNvCxnSpPr>
                <a:stCxn id="579" idx="1"/>
                <a:endCxn id="527" idx="3"/>
              </p:cNvCxnSpPr>
              <p:nvPr/>
            </p:nvCxnSpPr>
            <p:spPr>
              <a:xfrm flipH="1">
                <a:off x="11147299" y="9739387"/>
                <a:ext cx="2996380" cy="821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線コネクタ 596"/>
              <p:cNvCxnSpPr>
                <a:endCxn id="579" idx="2"/>
              </p:cNvCxnSpPr>
              <p:nvPr/>
            </p:nvCxnSpPr>
            <p:spPr>
              <a:xfrm flipV="1">
                <a:off x="11493719" y="11024309"/>
                <a:ext cx="3604186" cy="50843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線コネクタ 597"/>
              <p:cNvCxnSpPr/>
              <p:nvPr/>
            </p:nvCxnSpPr>
            <p:spPr>
              <a:xfrm flipH="1">
                <a:off x="4591312" y="8643813"/>
                <a:ext cx="9552367" cy="10248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線コネクタ 598"/>
              <p:cNvCxnSpPr/>
              <p:nvPr/>
            </p:nvCxnSpPr>
            <p:spPr>
              <a:xfrm flipH="1" flipV="1">
                <a:off x="4591312" y="11672545"/>
                <a:ext cx="4960429" cy="4916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直線コネクタ 599"/>
              <p:cNvCxnSpPr>
                <a:endCxn id="582" idx="0"/>
              </p:cNvCxnSpPr>
              <p:nvPr/>
            </p:nvCxnSpPr>
            <p:spPr>
              <a:xfrm>
                <a:off x="10406590" y="12324160"/>
                <a:ext cx="99377" cy="36261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線コネクタ 600"/>
              <p:cNvCxnSpPr>
                <a:endCxn id="529" idx="3"/>
              </p:cNvCxnSpPr>
              <p:nvPr/>
            </p:nvCxnSpPr>
            <p:spPr>
              <a:xfrm flipH="1" flipV="1">
                <a:off x="11401415" y="11926032"/>
                <a:ext cx="3974926" cy="46857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線コネクタ 601"/>
              <p:cNvCxnSpPr/>
              <p:nvPr/>
            </p:nvCxnSpPr>
            <p:spPr>
              <a:xfrm flipH="1" flipV="1">
                <a:off x="4570826" y="11360136"/>
                <a:ext cx="10478918" cy="5548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4" name="乗算記号 493"/>
            <p:cNvSpPr/>
            <p:nvPr/>
          </p:nvSpPr>
          <p:spPr>
            <a:xfrm>
              <a:off x="10094667" y="23767252"/>
              <a:ext cx="708876" cy="7054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5" name="ドーナツ 494"/>
            <p:cNvSpPr/>
            <p:nvPr/>
          </p:nvSpPr>
          <p:spPr>
            <a:xfrm>
              <a:off x="11178835" y="23420262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6" name="ドーナツ 495"/>
            <p:cNvSpPr/>
            <p:nvPr/>
          </p:nvSpPr>
          <p:spPr>
            <a:xfrm>
              <a:off x="8725665" y="23383825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7" name="ドーナツ 496"/>
            <p:cNvSpPr/>
            <p:nvPr/>
          </p:nvSpPr>
          <p:spPr>
            <a:xfrm>
              <a:off x="10154476" y="24650024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8" name="ドーナツ 497"/>
            <p:cNvSpPr/>
            <p:nvPr/>
          </p:nvSpPr>
          <p:spPr>
            <a:xfrm>
              <a:off x="10592901" y="21883046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9" name="ドーナツ 498"/>
            <p:cNvSpPr/>
            <p:nvPr/>
          </p:nvSpPr>
          <p:spPr>
            <a:xfrm>
              <a:off x="9317981" y="22412346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0" name="ドーナツ 499"/>
            <p:cNvSpPr/>
            <p:nvPr/>
          </p:nvSpPr>
          <p:spPr>
            <a:xfrm>
              <a:off x="9365334" y="23689240"/>
              <a:ext cx="595305" cy="598638"/>
            </a:xfrm>
            <a:prstGeom prst="donu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3" name="テキスト ボックス 602"/>
          <p:cNvSpPr txBox="1"/>
          <p:nvPr/>
        </p:nvSpPr>
        <p:spPr>
          <a:xfrm>
            <a:off x="893481" y="19304675"/>
            <a:ext cx="7209233" cy="573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48142" indent="-1048142">
              <a:buFont typeface="+mj-lt"/>
              <a:buAutoNum type="arabicPeriod"/>
            </a:pPr>
            <a:r>
              <a:rPr lang="en-US" altLang="ja-JP" sz="3668" dirty="0" err="1" smtClean="0"/>
              <a:t>Hyperledger</a:t>
            </a:r>
            <a:r>
              <a:rPr lang="en-US" altLang="ja-JP" sz="3668" dirty="0" smtClean="0"/>
              <a:t> Fabric</a:t>
            </a:r>
            <a:r>
              <a:rPr lang="ja-JP" altLang="en-US" sz="3668" dirty="0" smtClean="0"/>
              <a:t>を用いてサイコロを振った結果をブロックに書き込むシステムを</a:t>
            </a:r>
            <a:r>
              <a:rPr lang="ja-JP" altLang="en-US" sz="3668" dirty="0"/>
              <a:t>実装</a:t>
            </a:r>
            <a:r>
              <a:rPr lang="ja-JP" altLang="en-US" sz="3668" dirty="0" smtClean="0"/>
              <a:t>する．</a:t>
            </a:r>
            <a:endParaRPr lang="en-US" altLang="ja-JP" sz="3668" dirty="0" smtClean="0"/>
          </a:p>
          <a:p>
            <a:pPr marL="1048142" indent="-1048142">
              <a:buFont typeface="+mj-lt"/>
              <a:buAutoNum type="arabicPeriod"/>
            </a:pPr>
            <a:r>
              <a:rPr lang="ja-JP" altLang="en-US" sz="3668" dirty="0" smtClean="0"/>
              <a:t>他の端末にも同システムを導入して端末別のデータをブロックに書き込む．</a:t>
            </a:r>
            <a:endParaRPr lang="en-US" altLang="ja-JP" sz="3668" dirty="0"/>
          </a:p>
          <a:p>
            <a:pPr marL="1048142" indent="-1048142">
              <a:buFont typeface="+mj-lt"/>
              <a:buAutoNum type="arabicPeriod"/>
            </a:pPr>
            <a:r>
              <a:rPr lang="ja-JP" altLang="en-US" sz="3668" dirty="0" smtClean="0"/>
              <a:t>ブロックに書き込まれたデータを取り出し集計して確率を</a:t>
            </a:r>
            <a:r>
              <a:rPr lang="ja-JP" altLang="en-US" sz="3668" dirty="0"/>
              <a:t>検証</a:t>
            </a:r>
            <a:r>
              <a:rPr lang="ja-JP" altLang="en-US" sz="3668" dirty="0" smtClean="0"/>
              <a:t>する．</a:t>
            </a:r>
            <a:endParaRPr lang="en-US" altLang="ja-JP" sz="3668" dirty="0"/>
          </a:p>
        </p:txBody>
      </p:sp>
    </p:spTree>
    <p:extLst>
      <p:ext uri="{BB962C8B-B14F-4D97-AF65-F5344CB8AC3E}">
        <p14:creationId xmlns:p14="http://schemas.microsoft.com/office/powerpoint/2010/main" val="24810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8264</TotalTime>
  <Words>194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HGP明朝B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大木崇雅</cp:lastModifiedBy>
  <cp:revision>532</cp:revision>
  <cp:lastPrinted>2017-10-06T05:36:24Z</cp:lastPrinted>
  <dcterms:created xsi:type="dcterms:W3CDTF">2014-09-26T05:41:04Z</dcterms:created>
  <dcterms:modified xsi:type="dcterms:W3CDTF">2017-10-11T10:07:20Z</dcterms:modified>
</cp:coreProperties>
</file>