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9FF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8018" autoAdjust="0"/>
  </p:normalViewPr>
  <p:slideViewPr>
    <p:cSldViewPr>
      <p:cViewPr>
        <p:scale>
          <a:sx n="30" d="100"/>
          <a:sy n="30" d="100"/>
        </p:scale>
        <p:origin x="-3006" y="-72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2014/10/3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069340" y="672888"/>
            <a:ext cx="19248120" cy="4373774"/>
          </a:xfrm>
          <a:prstGeom prst="rect">
            <a:avLst/>
          </a:prstGeom>
        </p:spPr>
        <p:txBody>
          <a:bodyPr vert="horz" lIns="295232" tIns="147616" rIns="295232" bIns="147616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069340" y="5383107"/>
            <a:ext cx="19248120" cy="21680462"/>
          </a:xfrm>
          <a:prstGeom prst="rect">
            <a:avLst/>
          </a:prstGeom>
        </p:spPr>
        <p:txBody>
          <a:bodyPr vert="horz" lIns="295232" tIns="147616" rIns="295232" bIns="147616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14970760" y="28065051"/>
            <a:ext cx="5353829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2014/10/3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779616" y="28065051"/>
            <a:ext cx="8198273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r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32915" y="28065051"/>
            <a:ext cx="4633807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1069340" y="5046663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10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885697" indent="-885697" algn="l" rtl="0" eaLnBrk="1" latinLnBrk="0" hangingPunct="1">
        <a:spcBef>
          <a:spcPts val="1937"/>
        </a:spcBef>
        <a:buClr>
          <a:schemeClr val="accent1"/>
        </a:buClr>
        <a:buSzPct val="76000"/>
        <a:buFont typeface="Wingdings 3"/>
        <a:buChar char=""/>
        <a:defRPr kumimoji="1"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1771394" indent="-885697" algn="l" rtl="0" eaLnBrk="1" latinLnBrk="0" hangingPunct="1">
        <a:spcBef>
          <a:spcPts val="1614"/>
        </a:spcBef>
        <a:buClr>
          <a:schemeClr val="accent2"/>
        </a:buClr>
        <a:buSzPct val="76000"/>
        <a:buFont typeface="Wingdings 3"/>
        <a:buChar char=""/>
        <a:defRPr kumimoji="1" sz="7400" kern="1200">
          <a:solidFill>
            <a:schemeClr val="tx2"/>
          </a:solidFill>
          <a:latin typeface="+mn-lt"/>
          <a:ea typeface="+mn-ea"/>
          <a:cs typeface="+mn-cs"/>
        </a:defRPr>
      </a:lvl2pPr>
      <a:lvl3pPr marL="2657091" indent="-738081" algn="l" rtl="0" eaLnBrk="1" latinLnBrk="0" hangingPunct="1">
        <a:spcBef>
          <a:spcPts val="161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738081" algn="l" rtl="0" eaLnBrk="1" latinLnBrk="0" hangingPunct="1">
        <a:spcBef>
          <a:spcPts val="129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4428485" indent="-738081" algn="l" rtl="0" eaLnBrk="1" latinLnBrk="0" hangingPunct="1">
        <a:spcBef>
          <a:spcPts val="969"/>
        </a:spcBef>
        <a:buClr>
          <a:schemeClr val="accent2"/>
        </a:buClr>
        <a:buSzPct val="70000"/>
        <a:buFont typeface="Wingdings"/>
        <a:buChar char="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4182" indent="-590465" algn="l" rtl="0" eaLnBrk="1" latinLnBrk="0" hangingPunct="1">
        <a:spcBef>
          <a:spcPts val="9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5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5904647" indent="-590465" algn="l" rtl="0" eaLnBrk="1" latinLnBrk="0" hangingPunct="1">
        <a:spcBef>
          <a:spcPts val="9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6495111" indent="-590465" algn="l" rtl="0" eaLnBrk="1" latinLnBrk="0" hangingPunct="1">
        <a:spcBef>
          <a:spcPts val="9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7085576" indent="-590465" algn="l" rtl="0" eaLnBrk="1" latinLnBrk="0" hangingPunct="1">
        <a:spcBef>
          <a:spcPts val="969"/>
        </a:spcBef>
        <a:buClr>
          <a:srgbClr val="9FB8CD"/>
        </a:buClr>
        <a:buSzPct val="75000"/>
        <a:buFont typeface="Wingdings 3"/>
        <a:buChar char=""/>
        <a:defRPr kumimoji="1" lang="en-US" sz="3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円/楕円 60"/>
          <p:cNvSpPr/>
          <p:nvPr/>
        </p:nvSpPr>
        <p:spPr>
          <a:xfrm>
            <a:off x="485934" y="26771891"/>
            <a:ext cx="11530140" cy="2553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241" y="234331"/>
            <a:ext cx="20852380" cy="2769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ユーザー関係の分析による</a:t>
            </a:r>
            <a:r>
              <a:rPr kumimoji="1" lang="ja-JP" altLang="en-US" dirty="0" smtClean="0"/>
              <a:t>　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コミュニティ抽出</a:t>
            </a:r>
            <a:endParaRPr lang="en-US" altLang="ja-JP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kumimoji="1"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コース　矢吹研究室　</a:t>
            </a:r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1142123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　渡邊雄大</a:t>
            </a:r>
            <a:endParaRPr kumimoji="1" lang="ja-JP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2241" y="3285308"/>
            <a:ext cx="230425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latin typeface="+mj-ea"/>
                <a:ea typeface="+mj-ea"/>
              </a:rPr>
              <a:t>背景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27527" y="3285308"/>
            <a:ext cx="18177095" cy="5570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は、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アクティブユーザーが数が</a:t>
            </a:r>
            <a:r>
              <a:rPr lang="en-US" altLang="ja-JP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ja-JP" altLang="en-US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億</a:t>
            </a:r>
            <a:r>
              <a:rPr lang="en-US" altLang="ja-JP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ja-JP" altLang="en-US" sz="6600" dirty="0" smtClean="0">
                <a:solidFill>
                  <a:srgbClr val="DA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千万人</a:t>
            </a:r>
            <a:endParaRPr lang="en-US" altLang="ja-JP" dirty="0" smtClean="0">
              <a:solidFill>
                <a:srgbClr val="DA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ツイートは</a:t>
            </a:r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日</a:t>
            </a:r>
            <a:r>
              <a:rPr lang="en-US" altLang="ja-JP" sz="6000" dirty="0" smtClean="0">
                <a:solidFill>
                  <a:srgbClr val="DA0000"/>
                </a:solidFill>
                <a:latin typeface="+mj-ea"/>
                <a:ea typeface="+mj-ea"/>
              </a:rPr>
              <a:t>5</a:t>
            </a:r>
            <a:r>
              <a:rPr lang="ja-JP" altLang="en-US" sz="6000" dirty="0" smtClean="0">
                <a:solidFill>
                  <a:srgbClr val="DA0000"/>
                </a:solidFill>
                <a:latin typeface="+mj-ea"/>
                <a:ea typeface="+mj-ea"/>
              </a:rPr>
              <a:t>億件</a:t>
            </a:r>
            <a:r>
              <a:rPr lang="ja-JP" altLang="en-US" dirty="0" smtClean="0">
                <a:latin typeface="+mj-ea"/>
                <a:ea typeface="+mj-ea"/>
              </a:rPr>
              <a:t>も送信されている。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この</a:t>
            </a:r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の</a:t>
            </a:r>
            <a:r>
              <a:rPr lang="ja-JP" altLang="en-US" dirty="0" smtClean="0">
                <a:latin typeface="+mj-ea"/>
                <a:ea typeface="+mj-ea"/>
              </a:rPr>
              <a:t>フォロー関係等からコミュニティを抽出することで、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+mj-ea"/>
                <a:ea typeface="+mj-ea"/>
              </a:rPr>
              <a:t>のユーザビリティの向上が期待される。</a:t>
            </a:r>
            <a:endParaRPr lang="en-US" altLang="ja-JP" dirty="0">
              <a:latin typeface="+mj-ea"/>
              <a:ea typeface="+mj-ea"/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1" t="28510" r="8342" b="2521"/>
          <a:stretch/>
        </p:blipFill>
        <p:spPr>
          <a:xfrm>
            <a:off x="252240" y="9189320"/>
            <a:ext cx="8064895" cy="544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782" y="1746499"/>
            <a:ext cx="5375363" cy="5375363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8795534" y="9188286"/>
            <a:ext cx="1230908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「フォロー関係」</a:t>
            </a:r>
            <a:r>
              <a:rPr kumimoji="1" lang="en-US" altLang="ja-JP" dirty="0" smtClean="0">
                <a:latin typeface="+mj-ea"/>
                <a:ea typeface="+mj-ea"/>
              </a:rPr>
              <a:t>	</a:t>
            </a:r>
            <a:r>
              <a:rPr kumimoji="1" lang="ja-JP" altLang="en-US" dirty="0" smtClean="0">
                <a:latin typeface="+mj-ea"/>
                <a:ea typeface="+mj-ea"/>
              </a:rPr>
              <a:t>について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9231777" y="10171436"/>
            <a:ext cx="11550308" cy="4105892"/>
            <a:chOff x="9231777" y="9976730"/>
            <a:chExt cx="11550308" cy="4300597"/>
          </a:xfrm>
        </p:grpSpPr>
        <p:sp>
          <p:nvSpPr>
            <p:cNvPr id="128" name="円/楕円 127"/>
            <p:cNvSpPr/>
            <p:nvPr/>
          </p:nvSpPr>
          <p:spPr>
            <a:xfrm>
              <a:off x="15120886" y="12265902"/>
              <a:ext cx="5661199" cy="19346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9231777" y="12189096"/>
              <a:ext cx="5661199" cy="208823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1430309" y="9976730"/>
              <a:ext cx="7081940" cy="208823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/>
            <p:cNvGrpSpPr/>
            <p:nvPr/>
          </p:nvGrpSpPr>
          <p:grpSpPr>
            <a:xfrm>
              <a:off x="12442014" y="10236016"/>
              <a:ext cx="5058529" cy="1644095"/>
              <a:chOff x="1404368" y="5487685"/>
              <a:chExt cx="4320480" cy="1644095"/>
            </a:xfrm>
          </p:grpSpPr>
          <p:sp>
            <p:nvSpPr>
              <p:cNvPr id="102" name="テキスト ボックス 101"/>
              <p:cNvSpPr txBox="1"/>
              <p:nvPr/>
            </p:nvSpPr>
            <p:spPr>
              <a:xfrm>
                <a:off x="1404368" y="5487685"/>
                <a:ext cx="1008112" cy="16440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4716736" y="5487685"/>
                <a:ext cx="1008112" cy="16440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直線矢印コネクタ 103"/>
              <p:cNvCxnSpPr/>
              <p:nvPr/>
            </p:nvCxnSpPr>
            <p:spPr>
              <a:xfrm>
                <a:off x="2412480" y="5850955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/>
              <p:cNvCxnSpPr/>
              <p:nvPr/>
            </p:nvCxnSpPr>
            <p:spPr>
              <a:xfrm flipH="1">
                <a:off x="2412480" y="6643043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グループ化 105"/>
            <p:cNvGrpSpPr/>
            <p:nvPr/>
          </p:nvGrpSpPr>
          <p:grpSpPr>
            <a:xfrm>
              <a:off x="9533112" y="12399139"/>
              <a:ext cx="5058529" cy="1644095"/>
              <a:chOff x="1404368" y="5487685"/>
              <a:chExt cx="4320480" cy="1644095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1404368" y="5487685"/>
                <a:ext cx="1008112" cy="16440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716736" y="5487685"/>
                <a:ext cx="1008112" cy="16440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直線矢印コネクタ 108"/>
              <p:cNvCxnSpPr/>
              <p:nvPr/>
            </p:nvCxnSpPr>
            <p:spPr>
              <a:xfrm>
                <a:off x="2412480" y="6321758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グループ化 112"/>
            <p:cNvGrpSpPr/>
            <p:nvPr/>
          </p:nvGrpSpPr>
          <p:grpSpPr>
            <a:xfrm>
              <a:off x="15422221" y="12434903"/>
              <a:ext cx="5058529" cy="1644095"/>
              <a:chOff x="1404368" y="5487685"/>
              <a:chExt cx="4320480" cy="1644095"/>
            </a:xfrm>
          </p:grpSpPr>
          <p:sp>
            <p:nvSpPr>
              <p:cNvPr id="114" name="テキスト ボックス 113"/>
              <p:cNvSpPr txBox="1"/>
              <p:nvPr/>
            </p:nvSpPr>
            <p:spPr>
              <a:xfrm>
                <a:off x="1404368" y="5487685"/>
                <a:ext cx="1008112" cy="16440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4716736" y="5487685"/>
                <a:ext cx="1008112" cy="16440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9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ja-JP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線矢印コネクタ 125"/>
              <p:cNvCxnSpPr/>
              <p:nvPr/>
            </p:nvCxnSpPr>
            <p:spPr>
              <a:xfrm flipH="1">
                <a:off x="2412480" y="6272515"/>
                <a:ext cx="2304256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テキスト ボックス 27"/>
          <p:cNvSpPr txBox="1"/>
          <p:nvPr/>
        </p:nvSpPr>
        <p:spPr>
          <a:xfrm>
            <a:off x="3973190" y="14918734"/>
            <a:ext cx="17085081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　コミュニティの抽出方法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　実験の評価方法</a:t>
            </a:r>
            <a:endParaRPr lang="en-US" altLang="ja-JP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2434" y="14923963"/>
            <a:ext cx="329067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kumimoji="1" lang="ja-JP" altLang="en-US" sz="8000" dirty="0" smtClean="0">
                <a:latin typeface="+mj-ea"/>
                <a:ea typeface="+mj-ea"/>
              </a:rPr>
              <a:t>成果物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7513" y="17156211"/>
            <a:ext cx="20838417" cy="7848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75910" y="17372235"/>
            <a:ext cx="9284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j-ea"/>
                <a:ea typeface="+mj-ea"/>
                <a:cs typeface="Times New Roman" panose="02020603050405020304" pitchFamily="18" charset="0"/>
              </a:rPr>
              <a:t>①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940139" y="18164323"/>
            <a:ext cx="6296877" cy="5688632"/>
          </a:xfrm>
          <a:prstGeom prst="ellipse">
            <a:avLst/>
          </a:prstGeom>
          <a:solidFill>
            <a:srgbClr val="4099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387457" y="17654460"/>
            <a:ext cx="18154461" cy="6846567"/>
            <a:chOff x="2279939" y="17444243"/>
            <a:chExt cx="17252212" cy="6846567"/>
          </a:xfrm>
        </p:grpSpPr>
        <p:sp>
          <p:nvSpPr>
            <p:cNvPr id="9" name="正方形/長方形 8"/>
            <p:cNvSpPr/>
            <p:nvPr/>
          </p:nvSpPr>
          <p:spPr>
            <a:xfrm>
              <a:off x="2279939" y="19979039"/>
              <a:ext cx="3721468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9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Twitter</a:t>
              </a:r>
              <a:endParaRPr lang="ja-JP" altLang="en-US" sz="96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3953483" y="17444243"/>
              <a:ext cx="5578668" cy="352839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Ubuntu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ja-JP" sz="1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python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を使って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</a:rPr>
                <a:t>システムを作成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>
              <a:off x="7359679" y="22628819"/>
              <a:ext cx="664608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7359679" y="19172435"/>
              <a:ext cx="664608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6562251" y="17654460"/>
              <a:ext cx="805236" cy="663635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4099FF"/>
              </a:solidFill>
            </a:ln>
          </p:spPr>
          <p:txBody>
            <a:bodyPr vert="wordArtVertRtl" wrap="square" rtlCol="0">
              <a:spAutoFit/>
            </a:bodyPr>
            <a:lstStyle/>
            <a:p>
              <a:pPr algn="ctr"/>
              <a:r>
                <a:rPr kumimoji="1" lang="en-US" altLang="ja-JP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TwtterAPI</a:t>
              </a:r>
              <a:endParaRPr kumimoji="1" lang="ja-JP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8029104" y="18125173"/>
              <a:ext cx="4961509" cy="21834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OAuth</a:t>
              </a:r>
              <a:r>
                <a:rPr lang="ja-JP" altLang="en-US" sz="4800" dirty="0" smtClean="0">
                  <a:solidFill>
                    <a:schemeClr val="tx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認証</a:t>
              </a:r>
              <a:endParaRPr lang="en-US" altLang="ja-JP" sz="4800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8029105" y="21476691"/>
              <a:ext cx="4961509" cy="242630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欲しいデータ</a:t>
              </a:r>
              <a:endParaRPr lang="en-US" altLang="ja-JP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（</a:t>
              </a:r>
              <a:r>
                <a:rPr lang="en-US" altLang="ja-JP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JSON</a:t>
              </a:r>
              <a:r>
                <a:rPr lang="ja-JP" altLang="en-US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形式）</a:t>
              </a:r>
              <a:endParaRPr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13953483" y="21843989"/>
              <a:ext cx="5526383" cy="156966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 smtClean="0">
                  <a:latin typeface="+mj-ea"/>
                  <a:ea typeface="+mj-ea"/>
                </a:rPr>
                <a:t>収集したデータからリストを抽出する</a:t>
              </a:r>
              <a:endParaRPr kumimoji="1" lang="ja-JP" altLang="en-US" sz="4800" dirty="0">
                <a:latin typeface="+mj-ea"/>
                <a:ea typeface="+mj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190521" y="25254210"/>
            <a:ext cx="20867750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85934" y="25509139"/>
            <a:ext cx="928459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j-ea"/>
                <a:ea typeface="+mj-ea"/>
                <a:cs typeface="Times New Roman" panose="02020603050405020304" pitchFamily="18" charset="0"/>
              </a:rPr>
              <a:t>②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116756" y="18668379"/>
            <a:ext cx="4979904" cy="19442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016075" y="25730387"/>
            <a:ext cx="8698410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ja-JP" altLang="en-US" sz="6000" dirty="0" smtClean="0">
                <a:latin typeface="+mj-ea"/>
                <a:ea typeface="+mj-ea"/>
                <a:cs typeface="Times New Roman" panose="02020603050405020304" pitchFamily="18" charset="0"/>
              </a:rPr>
              <a:t>つのリストを比較し</a:t>
            </a:r>
            <a:endParaRPr lang="en-US" altLang="ja-JP" sz="60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ja-JP" altLang="en-US" sz="6000" dirty="0" smtClean="0">
                <a:latin typeface="+mj-ea"/>
                <a:ea typeface="+mj-ea"/>
                <a:cs typeface="Times New Roman" panose="02020603050405020304" pitchFamily="18" charset="0"/>
              </a:rPr>
              <a:t>精度と再現率を出す。</a:t>
            </a:r>
            <a:endParaRPr lang="en-US" altLang="ja-JP" sz="6000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2016074" y="27883735"/>
            <a:ext cx="8916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+mj-ea"/>
                <a:ea typeface="+mj-ea"/>
              </a:rPr>
              <a:t>精度：</a:t>
            </a:r>
            <a:r>
              <a:rPr kumimoji="1" lang="ja-JP" altLang="en-US" sz="3200" dirty="0" smtClean="0">
                <a:latin typeface="+mj-ea"/>
                <a:ea typeface="+mj-ea"/>
              </a:rPr>
              <a:t>抽出したリストの中の正解数の割合</a:t>
            </a:r>
            <a:endParaRPr kumimoji="1" lang="en-US" altLang="ja-JP" sz="3200" dirty="0" smtClean="0">
              <a:latin typeface="+mj-ea"/>
              <a:ea typeface="+mj-ea"/>
            </a:endParaRPr>
          </a:p>
          <a:p>
            <a:r>
              <a:rPr lang="ja-JP" altLang="en-US" sz="4400" dirty="0" smtClean="0">
                <a:latin typeface="+mj-ea"/>
                <a:ea typeface="+mj-ea"/>
              </a:rPr>
              <a:t>再現率：</a:t>
            </a:r>
            <a:endParaRPr kumimoji="1" lang="ja-JP" altLang="en-US" sz="4400" dirty="0">
              <a:latin typeface="+mj-ea"/>
              <a:ea typeface="+mj-ea"/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1414393" y="26125267"/>
            <a:ext cx="10291833" cy="3416320"/>
            <a:chOff x="1414393" y="26125267"/>
            <a:chExt cx="10291833" cy="3416320"/>
          </a:xfrm>
        </p:grpSpPr>
        <p:sp>
          <p:nvSpPr>
            <p:cNvPr id="57" name="テキスト ボックス 56"/>
            <p:cNvSpPr txBox="1"/>
            <p:nvPr/>
          </p:nvSpPr>
          <p:spPr>
            <a:xfrm>
              <a:off x="1414393" y="26125267"/>
              <a:ext cx="3662383" cy="341632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>
                  <a:latin typeface="+mj-ea"/>
                  <a:ea typeface="+mj-ea"/>
                </a:rPr>
                <a:t>収集したデータから</a:t>
              </a:r>
              <a:r>
                <a:rPr lang="ja-JP" altLang="en-US" sz="5400" dirty="0">
                  <a:latin typeface="+mj-ea"/>
                  <a:ea typeface="+mj-ea"/>
                </a:rPr>
                <a:t>抽出</a:t>
              </a:r>
              <a:r>
                <a:rPr lang="ja-JP" altLang="en-US" sz="5400" dirty="0" smtClean="0">
                  <a:latin typeface="+mj-ea"/>
                  <a:ea typeface="+mj-ea"/>
                </a:rPr>
                <a:t>した</a:t>
              </a:r>
              <a:endParaRPr lang="en-US" altLang="ja-JP" sz="5400" dirty="0" smtClean="0">
                <a:latin typeface="+mj-ea"/>
                <a:ea typeface="+mj-ea"/>
              </a:endParaRPr>
            </a:p>
            <a:p>
              <a:r>
                <a:rPr kumimoji="1" lang="ja-JP" altLang="en-US" sz="5400" dirty="0" smtClean="0">
                  <a:latin typeface="+mj-ea"/>
                  <a:ea typeface="+mj-ea"/>
                </a:rPr>
                <a:t>リスト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924618" y="27610145"/>
              <a:ext cx="3781608" cy="92333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 smtClean="0">
                  <a:latin typeface="+mj-ea"/>
                  <a:ea typeface="+mj-ea"/>
                </a:rPr>
                <a:t>正解リスト</a:t>
              </a:r>
              <a:endParaRPr kumimoji="1" lang="ja-JP" altLang="en-US" sz="5400" dirty="0">
                <a:latin typeface="+mj-ea"/>
                <a:ea typeface="+mj-ea"/>
              </a:endParaRPr>
            </a:p>
          </p:txBody>
        </p:sp>
        <p:cxnSp>
          <p:nvCxnSpPr>
            <p:cNvPr id="51" name="直線矢印コネクタ 50"/>
            <p:cNvCxnSpPr>
              <a:endCxn id="58" idx="1"/>
            </p:cNvCxnSpPr>
            <p:nvPr/>
          </p:nvCxnSpPr>
          <p:spPr>
            <a:xfrm flipV="1">
              <a:off x="5076776" y="28071810"/>
              <a:ext cx="2847842" cy="1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テキスト ボックス 61"/>
          <p:cNvSpPr txBox="1"/>
          <p:nvPr/>
        </p:nvSpPr>
        <p:spPr>
          <a:xfrm>
            <a:off x="14221792" y="28605483"/>
            <a:ext cx="6525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+mj-ea"/>
                <a:ea typeface="+mj-ea"/>
              </a:rPr>
              <a:t>正解リストに</a:t>
            </a:r>
            <a:r>
              <a:rPr lang="ja-JP" altLang="en-US" sz="3200" dirty="0" smtClean="0">
                <a:latin typeface="+mj-ea"/>
                <a:ea typeface="+mj-ea"/>
              </a:rPr>
              <a:t>入る</a:t>
            </a:r>
            <a:r>
              <a:rPr lang="ja-JP" altLang="en-US" sz="3200" dirty="0">
                <a:latin typeface="+mj-ea"/>
                <a:ea typeface="+mj-ea"/>
              </a:rPr>
              <a:t>抽出</a:t>
            </a:r>
            <a:r>
              <a:rPr lang="ja-JP" altLang="en-US" sz="3200" dirty="0" smtClean="0">
                <a:latin typeface="+mj-ea"/>
                <a:ea typeface="+mj-ea"/>
              </a:rPr>
              <a:t>した</a:t>
            </a:r>
            <a:r>
              <a:rPr lang="ja-JP" altLang="en-US" sz="3200" dirty="0">
                <a:latin typeface="+mj-ea"/>
                <a:ea typeface="+mj-ea"/>
              </a:rPr>
              <a:t>リスト</a:t>
            </a:r>
            <a:r>
              <a:rPr lang="ja-JP" altLang="en-US" sz="3200" dirty="0" smtClean="0">
                <a:latin typeface="+mj-ea"/>
                <a:ea typeface="+mj-ea"/>
              </a:rPr>
              <a:t>の数</a:t>
            </a:r>
            <a:r>
              <a:rPr lang="ja-JP" altLang="en-US" sz="3200" dirty="0">
                <a:latin typeface="+mj-ea"/>
                <a:ea typeface="+mj-ea"/>
              </a:rPr>
              <a:t>の割合</a:t>
            </a:r>
            <a:endParaRPr lang="ja-JP" altLang="en-US" sz="9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144</Words>
  <Application>Microsoft Office PowerPoint</Application>
  <PresentationFormat>ユーザー設定</PresentationFormat>
  <Paragraphs>43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アース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watanabe</cp:lastModifiedBy>
  <cp:revision>57</cp:revision>
  <cp:lastPrinted>2012-12-13T17:39:57Z</cp:lastPrinted>
  <dcterms:created xsi:type="dcterms:W3CDTF">2012-12-12T19:06:56Z</dcterms:created>
  <dcterms:modified xsi:type="dcterms:W3CDTF">2014-10-03T09:49:48Z</dcterms:modified>
</cp:coreProperties>
</file>