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6" r:id="rId2"/>
  </p:sldIdLst>
  <p:sldSz cx="21386800" cy="30279975"/>
  <p:notesSz cx="20929600" cy="298196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8014" autoAdjust="0"/>
  </p:normalViewPr>
  <p:slideViewPr>
    <p:cSldViewPr>
      <p:cViewPr>
        <p:scale>
          <a:sx n="23" d="100"/>
          <a:sy n="23" d="100"/>
        </p:scale>
        <p:origin x="-1086" y="-180"/>
      </p:cViewPr>
      <p:guideLst>
        <p:guide orient="horz" pos="9537"/>
        <p:guide pos="69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/>
          <a:lstStyle>
            <a:lvl1pPr algn="l">
              <a:defRPr sz="3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11855268" y="4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/>
          <a:lstStyle>
            <a:lvl1pPr algn="r">
              <a:defRPr sz="3800"/>
            </a:lvl1pPr>
          </a:lstStyle>
          <a:p>
            <a:fld id="{EC0EB58C-8A35-458C-95AD-7DF193BD4E4D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6516688" y="2238375"/>
            <a:ext cx="7896225" cy="11179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9901" tIns="144947" rIns="289901" bIns="144947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092960" y="14164310"/>
            <a:ext cx="16743680" cy="13418820"/>
          </a:xfrm>
          <a:prstGeom prst="rect">
            <a:avLst/>
          </a:prstGeom>
        </p:spPr>
        <p:txBody>
          <a:bodyPr vert="horz" lIns="289901" tIns="144947" rIns="289901" bIns="144947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5" y="28323449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 anchor="b"/>
          <a:lstStyle>
            <a:lvl1pPr algn="l">
              <a:defRPr sz="3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11855268" y="28323449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 anchor="b"/>
          <a:lstStyle>
            <a:lvl1pPr algn="r">
              <a:defRPr sz="3800"/>
            </a:lvl1pPr>
          </a:lstStyle>
          <a:p>
            <a:fld id="{32FE8C2F-EC99-4AC5-87E3-F1A07DFC218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07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6516688" y="2238375"/>
            <a:ext cx="7896225" cy="11179175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8C2F-EC99-4AC5-87E3-F1A07DFC218E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93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60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29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85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5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1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16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2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27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33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39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4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85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09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55" indent="0">
              <a:buNone/>
              <a:defRPr sz="6500" b="1"/>
            </a:lvl2pPr>
            <a:lvl3pPr marL="2952110" indent="0">
              <a:buNone/>
              <a:defRPr sz="5800" b="1"/>
            </a:lvl3pPr>
            <a:lvl4pPr marL="4428169" indent="0">
              <a:buNone/>
              <a:defRPr sz="5200" b="1"/>
            </a:lvl4pPr>
            <a:lvl5pPr marL="5904224" indent="0">
              <a:buNone/>
              <a:defRPr sz="5200" b="1"/>
            </a:lvl5pPr>
            <a:lvl6pPr marL="7380279" indent="0">
              <a:buNone/>
              <a:defRPr sz="5200" b="1"/>
            </a:lvl6pPr>
            <a:lvl7pPr marL="8856337" indent="0">
              <a:buNone/>
              <a:defRPr sz="5200" b="1"/>
            </a:lvl7pPr>
            <a:lvl8pPr marL="10332392" indent="0">
              <a:buNone/>
              <a:defRPr sz="5200" b="1"/>
            </a:lvl8pPr>
            <a:lvl9pPr marL="11808447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1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55" indent="0">
              <a:buNone/>
              <a:defRPr sz="6500" b="1"/>
            </a:lvl2pPr>
            <a:lvl3pPr marL="2952110" indent="0">
              <a:buNone/>
              <a:defRPr sz="5800" b="1"/>
            </a:lvl3pPr>
            <a:lvl4pPr marL="4428169" indent="0">
              <a:buNone/>
              <a:defRPr sz="5200" b="1"/>
            </a:lvl4pPr>
            <a:lvl5pPr marL="5904224" indent="0">
              <a:buNone/>
              <a:defRPr sz="5200" b="1"/>
            </a:lvl5pPr>
            <a:lvl6pPr marL="7380279" indent="0">
              <a:buNone/>
              <a:defRPr sz="5200" b="1"/>
            </a:lvl6pPr>
            <a:lvl7pPr marL="8856337" indent="0">
              <a:buNone/>
              <a:defRPr sz="5200" b="1"/>
            </a:lvl7pPr>
            <a:lvl8pPr marL="10332392" indent="0">
              <a:buNone/>
              <a:defRPr sz="5200" b="1"/>
            </a:lvl8pPr>
            <a:lvl9pPr marL="11808447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1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7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52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47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055" indent="0">
              <a:buNone/>
              <a:defRPr sz="3900"/>
            </a:lvl2pPr>
            <a:lvl3pPr marL="2952110" indent="0">
              <a:buNone/>
              <a:defRPr sz="3200"/>
            </a:lvl3pPr>
            <a:lvl4pPr marL="4428169" indent="0">
              <a:buNone/>
              <a:defRPr sz="2900"/>
            </a:lvl4pPr>
            <a:lvl5pPr marL="5904224" indent="0">
              <a:buNone/>
              <a:defRPr sz="2900"/>
            </a:lvl5pPr>
            <a:lvl6pPr marL="7380279" indent="0">
              <a:buNone/>
              <a:defRPr sz="2900"/>
            </a:lvl6pPr>
            <a:lvl7pPr marL="8856337" indent="0">
              <a:buNone/>
              <a:defRPr sz="2900"/>
            </a:lvl7pPr>
            <a:lvl8pPr marL="10332392" indent="0">
              <a:buNone/>
              <a:defRPr sz="2900"/>
            </a:lvl8pPr>
            <a:lvl9pPr marL="11808447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40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055" indent="0">
              <a:buNone/>
              <a:defRPr sz="9000"/>
            </a:lvl2pPr>
            <a:lvl3pPr marL="2952110" indent="0">
              <a:buNone/>
              <a:defRPr sz="7700"/>
            </a:lvl3pPr>
            <a:lvl4pPr marL="4428169" indent="0">
              <a:buNone/>
              <a:defRPr sz="6500"/>
            </a:lvl4pPr>
            <a:lvl5pPr marL="5904224" indent="0">
              <a:buNone/>
              <a:defRPr sz="6500"/>
            </a:lvl5pPr>
            <a:lvl6pPr marL="7380279" indent="0">
              <a:buNone/>
              <a:defRPr sz="6500"/>
            </a:lvl6pPr>
            <a:lvl7pPr marL="8856337" indent="0">
              <a:buNone/>
              <a:defRPr sz="6500"/>
            </a:lvl7pPr>
            <a:lvl8pPr marL="10332392" indent="0">
              <a:buNone/>
              <a:defRPr sz="6500"/>
            </a:lvl8pPr>
            <a:lvl9pPr marL="11808447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055" indent="0">
              <a:buNone/>
              <a:defRPr sz="3900"/>
            </a:lvl2pPr>
            <a:lvl3pPr marL="2952110" indent="0">
              <a:buNone/>
              <a:defRPr sz="3200"/>
            </a:lvl3pPr>
            <a:lvl4pPr marL="4428169" indent="0">
              <a:buNone/>
              <a:defRPr sz="2900"/>
            </a:lvl4pPr>
            <a:lvl5pPr marL="5904224" indent="0">
              <a:buNone/>
              <a:defRPr sz="2900"/>
            </a:lvl5pPr>
            <a:lvl6pPr marL="7380279" indent="0">
              <a:buNone/>
              <a:defRPr sz="2900"/>
            </a:lvl6pPr>
            <a:lvl7pPr marL="8856337" indent="0">
              <a:buNone/>
              <a:defRPr sz="2900"/>
            </a:lvl7pPr>
            <a:lvl8pPr marL="10332392" indent="0">
              <a:buNone/>
              <a:defRPr sz="2900"/>
            </a:lvl8pPr>
            <a:lvl9pPr marL="11808447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7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10" tIns="147606" rIns="295210" bIns="14760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210" tIns="147606" rIns="295210" bIns="14760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42244-99F7-406A-8A26-43C4486D79DC}" type="datetimeFigureOut">
              <a:rPr kumimoji="1" lang="ja-JP" altLang="en-US" smtClean="0"/>
              <a:pPr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34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2952110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41" indent="-1107041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592" indent="-922536" algn="l" defTabSz="295211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39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194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253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08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363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418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476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55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10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169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24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279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337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392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447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81949" y="1098427"/>
            <a:ext cx="20128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dirty="0"/>
              <a:t>リアルタイムに動画を処理</a:t>
            </a:r>
            <a:r>
              <a:rPr lang="ja-JP" altLang="en-US" sz="5400" b="1" dirty="0" smtClean="0"/>
              <a:t>するスマートフォンアプリケーション</a:t>
            </a:r>
            <a:r>
              <a:rPr lang="ja-JP" altLang="en-US" sz="5400" b="1" dirty="0"/>
              <a:t>の開発</a:t>
            </a:r>
            <a:endParaRPr kumimoji="1" lang="ja-JP" altLang="en-US" sz="54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94938" y="3258666"/>
            <a:ext cx="39925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b="1" dirty="0" smtClean="0"/>
              <a:t>研究背景</a:t>
            </a:r>
            <a:endParaRPr kumimoji="1" lang="ja-JP" altLang="en-US" sz="6600" b="1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72320" y="11323563"/>
            <a:ext cx="40152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b="1" dirty="0" smtClean="0"/>
              <a:t>研究目的</a:t>
            </a:r>
            <a:endParaRPr kumimoji="1" lang="ja-JP" altLang="en-US" sz="66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972320" y="24401143"/>
            <a:ext cx="66448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b="1" dirty="0" smtClean="0"/>
              <a:t>成果物のイメージ</a:t>
            </a:r>
            <a:endParaRPr kumimoji="1" lang="ja-JP" altLang="en-US" sz="66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89353" y="2183226"/>
            <a:ext cx="15991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プロジェクトマネジメントコース　矢吹研究室　</a:t>
            </a:r>
            <a:r>
              <a:rPr lang="en-US" altLang="ja-JP" sz="4400" b="1" dirty="0"/>
              <a:t>1142078</a:t>
            </a:r>
            <a:r>
              <a:rPr lang="ja-JP" altLang="en-US" sz="4400" b="1" dirty="0"/>
              <a:t>　土井　貴司</a:t>
            </a:r>
            <a:endParaRPr kumimoji="1" lang="ja-JP" altLang="en-US" sz="44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745965" y="26325907"/>
            <a:ext cx="6108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リアルタイムで消していく</a:t>
            </a:r>
            <a:endParaRPr kumimoji="1" lang="ja-JP" altLang="en-US" sz="4400" dirty="0"/>
          </a:p>
        </p:txBody>
      </p:sp>
      <p:grpSp>
        <p:nvGrpSpPr>
          <p:cNvPr id="155" name="グループ化 154"/>
          <p:cNvGrpSpPr/>
          <p:nvPr/>
        </p:nvGrpSpPr>
        <p:grpSpPr>
          <a:xfrm>
            <a:off x="1584388" y="4412628"/>
            <a:ext cx="18667347" cy="6766919"/>
            <a:chOff x="1584388" y="4988692"/>
            <a:chExt cx="18667347" cy="6851179"/>
          </a:xfrm>
        </p:grpSpPr>
        <p:sp>
          <p:nvSpPr>
            <p:cNvPr id="31" name="テキスト ボックス 30"/>
            <p:cNvSpPr txBox="1"/>
            <p:nvPr/>
          </p:nvSpPr>
          <p:spPr>
            <a:xfrm>
              <a:off x="2412480" y="7684309"/>
              <a:ext cx="4224102" cy="934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400" dirty="0" smtClean="0"/>
                <a:t>画像処理・・・</a:t>
              </a:r>
              <a:endParaRPr kumimoji="1" lang="ja-JP" altLang="en-US" sz="54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8669090" y="8777878"/>
              <a:ext cx="432856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0" b="1" dirty="0" smtClean="0"/>
                <a:t>問題点！</a:t>
              </a:r>
              <a:endParaRPr kumimoji="1" lang="en-US" altLang="ja-JP" sz="8000" b="1" dirty="0" smtClean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1735963" y="10090161"/>
              <a:ext cx="87414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800" dirty="0" smtClean="0"/>
                <a:t>カメラアプリケーション</a:t>
              </a:r>
              <a:endParaRPr lang="en-US" altLang="ja-JP" sz="4800" dirty="0" smtClean="0"/>
            </a:p>
            <a:p>
              <a:pPr algn="ctr"/>
              <a:r>
                <a:rPr lang="ja-JP" altLang="en-US" sz="4800" dirty="0" smtClean="0"/>
                <a:t>画像</a:t>
              </a:r>
              <a:r>
                <a:rPr lang="ja-JP" altLang="en-US" sz="4800" dirty="0"/>
                <a:t>編集</a:t>
              </a:r>
              <a:r>
                <a:rPr lang="ja-JP" altLang="en-US" sz="4800" dirty="0" smtClean="0"/>
                <a:t>アプリケーションはある</a:t>
              </a:r>
              <a:endParaRPr kumimoji="1" lang="ja-JP" altLang="en-US" sz="48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12493600" y="10063701"/>
              <a:ext cx="7758135" cy="177617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5400" dirty="0"/>
                <a:t>動画を処理</a:t>
              </a:r>
              <a:r>
                <a:rPr lang="ja-JP" altLang="en-US" sz="5400" dirty="0" smtClean="0"/>
                <a:t>する</a:t>
              </a:r>
              <a:endParaRPr lang="en-US" altLang="ja-JP" sz="5400" dirty="0" smtClean="0"/>
            </a:p>
            <a:p>
              <a:pPr algn="ctr"/>
              <a:r>
                <a:rPr lang="ja-JP" altLang="en-US" sz="5400" dirty="0" smtClean="0"/>
                <a:t>アプリケーション</a:t>
              </a:r>
              <a:r>
                <a:rPr lang="ja-JP" altLang="en-US" sz="5400" dirty="0" smtClean="0"/>
                <a:t>は少</a:t>
              </a:r>
              <a:r>
                <a:rPr lang="ja-JP" altLang="en-US" sz="5400" dirty="0" smtClean="0"/>
                <a:t>ない</a:t>
              </a:r>
              <a:endParaRPr kumimoji="1" lang="ja-JP" altLang="en-US" sz="5400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6229415" y="7684310"/>
              <a:ext cx="13969041" cy="934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5400" dirty="0" smtClean="0"/>
                <a:t>写真や絵画，映像を加工・変換・抽出する処理</a:t>
              </a:r>
              <a:endParaRPr kumimoji="1" lang="ja-JP" altLang="en-US" sz="5400" dirty="0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14640851" y="4988692"/>
              <a:ext cx="526957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800" dirty="0" smtClean="0"/>
                <a:t>簡単に編集や</a:t>
              </a:r>
              <a:endParaRPr lang="en-US" altLang="ja-JP" sz="4800" dirty="0" smtClean="0"/>
            </a:p>
            <a:p>
              <a:pPr algn="ctr"/>
              <a:r>
                <a:rPr lang="ja-JP" altLang="en-US" sz="4800" dirty="0" smtClean="0"/>
                <a:t>画像</a:t>
              </a:r>
              <a:r>
                <a:rPr lang="ja-JP" altLang="en-US" sz="4800" dirty="0"/>
                <a:t>処理ができる</a:t>
              </a:r>
              <a:endParaRPr kumimoji="1" lang="ja-JP" altLang="en-US" sz="4800" dirty="0"/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1584388" y="4988692"/>
              <a:ext cx="46085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800" dirty="0" smtClean="0"/>
                <a:t>スマートフォン</a:t>
              </a:r>
              <a:endParaRPr kumimoji="1" lang="en-US" altLang="ja-JP" sz="4800" dirty="0" smtClean="0"/>
            </a:p>
            <a:p>
              <a:pPr algn="ctr"/>
              <a:r>
                <a:rPr lang="ja-JP" altLang="en-US" sz="4800" dirty="0" smtClean="0"/>
                <a:t>タブレットの普及</a:t>
              </a:r>
              <a:endParaRPr kumimoji="1" lang="ja-JP" altLang="en-US" sz="4800" dirty="0"/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7957096" y="4988692"/>
              <a:ext cx="50405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dirty="0" smtClean="0"/>
                <a:t>写真・</a:t>
              </a:r>
              <a:r>
                <a:rPr lang="ja-JP" altLang="en-US" sz="4800" dirty="0" smtClean="0"/>
                <a:t>画像</a:t>
              </a:r>
              <a:r>
                <a:rPr kumimoji="1" lang="ja-JP" altLang="en-US" sz="4800" dirty="0" smtClean="0"/>
                <a:t>・動画</a:t>
              </a:r>
              <a:r>
                <a:rPr lang="ja-JP" altLang="en-US" sz="4800" dirty="0" smtClean="0"/>
                <a:t>を</a:t>
              </a:r>
              <a:endParaRPr lang="en-US" altLang="ja-JP" sz="4800" dirty="0" smtClean="0"/>
            </a:p>
            <a:p>
              <a:r>
                <a:rPr kumimoji="1" lang="ja-JP" altLang="en-US" sz="4800" dirty="0" smtClean="0"/>
                <a:t>見る，加工する</a:t>
              </a:r>
              <a:endParaRPr kumimoji="1" lang="ja-JP" altLang="en-US" sz="4800" dirty="0"/>
            </a:p>
          </p:txBody>
        </p:sp>
        <p:cxnSp>
          <p:nvCxnSpPr>
            <p:cNvPr id="100" name="直線矢印コネクタ 99"/>
            <p:cNvCxnSpPr/>
            <p:nvPr/>
          </p:nvCxnSpPr>
          <p:spPr>
            <a:xfrm>
              <a:off x="6228904" y="5773522"/>
              <a:ext cx="1388218" cy="0"/>
            </a:xfrm>
            <a:prstGeom prst="straightConnector1">
              <a:avLst/>
            </a:prstGeom>
            <a:ln w="152400" cap="rnd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矢印コネクタ 125"/>
            <p:cNvCxnSpPr/>
            <p:nvPr/>
          </p:nvCxnSpPr>
          <p:spPr>
            <a:xfrm>
              <a:off x="13193614" y="5778947"/>
              <a:ext cx="1388218" cy="0"/>
            </a:xfrm>
            <a:prstGeom prst="straightConnector1">
              <a:avLst/>
            </a:prstGeom>
            <a:ln w="152400" cap="rnd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/>
            <p:cNvSpPr txBox="1"/>
            <p:nvPr/>
          </p:nvSpPr>
          <p:spPr>
            <a:xfrm>
              <a:off x="6022040" y="6571035"/>
              <a:ext cx="93265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5400" dirty="0" smtClean="0"/>
                <a:t>（アプリケーションによるため）</a:t>
              </a:r>
              <a:endParaRPr kumimoji="1" lang="ja-JP" altLang="en-US" sz="5400" dirty="0"/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612280" y="11755611"/>
            <a:ext cx="20298126" cy="8447269"/>
            <a:chOff x="612280" y="13908068"/>
            <a:chExt cx="20270997" cy="8903805"/>
          </a:xfrm>
        </p:grpSpPr>
        <p:sp>
          <p:nvSpPr>
            <p:cNvPr id="35" name="テキスト ボックス 34"/>
            <p:cNvSpPr txBox="1"/>
            <p:nvPr/>
          </p:nvSpPr>
          <p:spPr>
            <a:xfrm>
              <a:off x="4042576" y="17019957"/>
              <a:ext cx="13285476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6600" b="1" dirty="0">
                  <a:solidFill>
                    <a:srgbClr val="FF0000"/>
                  </a:solidFill>
                </a:rPr>
                <a:t>リアルタイムに動画を処理</a:t>
              </a:r>
              <a:r>
                <a:rPr lang="ja-JP" altLang="en-US" sz="6600" b="1" dirty="0" smtClean="0">
                  <a:solidFill>
                    <a:srgbClr val="FF0000"/>
                  </a:solidFill>
                </a:rPr>
                <a:t>する</a:t>
              </a:r>
              <a:endParaRPr lang="en-US" altLang="ja-JP" sz="66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ja-JP" altLang="en-US" sz="6600" b="1" dirty="0" smtClean="0">
                  <a:solidFill>
                    <a:srgbClr val="FF0000"/>
                  </a:solidFill>
                </a:rPr>
                <a:t>スマートフォンアプリケーション</a:t>
              </a:r>
              <a:r>
                <a:rPr lang="ja-JP" altLang="en-US" sz="6600" b="1" dirty="0">
                  <a:solidFill>
                    <a:srgbClr val="FF0000"/>
                  </a:solidFill>
                </a:rPr>
                <a:t>を開発</a:t>
              </a:r>
              <a:endParaRPr kumimoji="1" lang="ja-JP" altLang="en-US" sz="6600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756296" y="20011105"/>
              <a:ext cx="10045116" cy="2800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400" dirty="0" smtClean="0"/>
                <a:t>編集</a:t>
              </a:r>
              <a:r>
                <a:rPr lang="ja-JP" altLang="en-US" sz="4400" dirty="0"/>
                <a:t>する時間と手間が省くことが</a:t>
              </a:r>
              <a:r>
                <a:rPr lang="ja-JP" altLang="en-US" sz="4400" dirty="0" smtClean="0"/>
                <a:t>でき，</a:t>
              </a:r>
              <a:endParaRPr lang="en-US" altLang="ja-JP" sz="4400" dirty="0" smtClean="0"/>
            </a:p>
            <a:p>
              <a:r>
                <a:rPr lang="ja-JP" altLang="en-US" sz="4400" dirty="0" smtClean="0"/>
                <a:t>カメラアプリケーション</a:t>
              </a:r>
              <a:r>
                <a:rPr lang="ja-JP" altLang="en-US" sz="4400" dirty="0"/>
                <a:t>のよう</a:t>
              </a:r>
              <a:r>
                <a:rPr lang="ja-JP" altLang="en-US" sz="4400" dirty="0" smtClean="0"/>
                <a:t>に誰</a:t>
              </a:r>
              <a:r>
                <a:rPr lang="ja-JP" altLang="en-US" sz="4400" dirty="0"/>
                <a:t>もがいつでも簡単に利用できる</a:t>
              </a:r>
              <a:endParaRPr lang="en-US" altLang="ja-JP" sz="4400" dirty="0"/>
            </a:p>
            <a:p>
              <a:endParaRPr kumimoji="1" lang="ja-JP" altLang="en-US" sz="44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2493600" y="20337296"/>
              <a:ext cx="838967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/>
                <a:t>iOS</a:t>
              </a:r>
              <a:r>
                <a:rPr lang="ja-JP" altLang="en-US" sz="4400" dirty="0"/>
                <a:t>と</a:t>
              </a:r>
              <a:r>
                <a:rPr lang="en-US" altLang="ja-JP" sz="4400" dirty="0" smtClean="0"/>
                <a:t>Android</a:t>
              </a:r>
              <a:r>
                <a:rPr lang="ja-JP" altLang="en-US" sz="4400" dirty="0" smtClean="0"/>
                <a:t>を</a:t>
              </a:r>
              <a:endParaRPr lang="en-US" altLang="ja-JP" sz="4400" dirty="0" smtClean="0"/>
            </a:p>
            <a:p>
              <a:r>
                <a:rPr lang="ja-JP" altLang="en-US" sz="4400" dirty="0" smtClean="0"/>
                <a:t>用いて</a:t>
              </a:r>
              <a:r>
                <a:rPr lang="ja-JP" altLang="en-US" sz="4400" dirty="0"/>
                <a:t>アプリケーションを開発する</a:t>
              </a:r>
              <a:endParaRPr kumimoji="1" lang="ja-JP" altLang="en-US" sz="4400" dirty="0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6976902" y="14757848"/>
              <a:ext cx="741682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800" dirty="0" smtClean="0"/>
                <a:t>スマートフォン</a:t>
              </a:r>
              <a:r>
                <a:rPr lang="ja-JP" altLang="en-US" sz="4800" dirty="0"/>
                <a:t>や</a:t>
              </a:r>
              <a:r>
                <a:rPr lang="ja-JP" altLang="en-US" sz="4800" dirty="0" smtClean="0"/>
                <a:t>タブレットの</a:t>
              </a:r>
              <a:endParaRPr lang="en-US" altLang="ja-JP" sz="4800" dirty="0" smtClean="0"/>
            </a:p>
            <a:p>
              <a:r>
                <a:rPr lang="ja-JP" altLang="en-US" sz="4800" dirty="0" smtClean="0"/>
                <a:t>性能</a:t>
              </a:r>
              <a:r>
                <a:rPr lang="ja-JP" altLang="en-US" sz="4800" dirty="0"/>
                <a:t>が上がっている</a:t>
              </a:r>
              <a:endParaRPr kumimoji="1" lang="ja-JP" altLang="en-US" sz="4800" dirty="0"/>
            </a:p>
          </p:txBody>
        </p:sp>
        <p:sp>
          <p:nvSpPr>
            <p:cNvPr id="158" name="テキスト ボックス 157"/>
            <p:cNvSpPr txBox="1"/>
            <p:nvPr/>
          </p:nvSpPr>
          <p:spPr>
            <a:xfrm>
              <a:off x="9037216" y="13908068"/>
              <a:ext cx="3456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dirty="0" smtClean="0"/>
                <a:t>なぜなら</a:t>
              </a:r>
              <a:r>
                <a:rPr lang="ja-JP" altLang="en-US" sz="4800" dirty="0"/>
                <a:t>．．．</a:t>
              </a:r>
              <a:endParaRPr kumimoji="1" lang="ja-JP" altLang="en-US" sz="4800" dirty="0"/>
            </a:p>
          </p:txBody>
        </p:sp>
        <p:grpSp>
          <p:nvGrpSpPr>
            <p:cNvPr id="1039" name="グループ化 1038"/>
            <p:cNvGrpSpPr/>
            <p:nvPr/>
          </p:nvGrpSpPr>
          <p:grpSpPr>
            <a:xfrm>
              <a:off x="6616862" y="14287568"/>
              <a:ext cx="7964970" cy="2319803"/>
              <a:chOff x="6674911" y="14287568"/>
              <a:chExt cx="7964970" cy="2319803"/>
            </a:xfrm>
          </p:grpSpPr>
          <p:grpSp>
            <p:nvGrpSpPr>
              <p:cNvPr id="1033" name="グループ化 1032"/>
              <p:cNvGrpSpPr/>
              <p:nvPr/>
            </p:nvGrpSpPr>
            <p:grpSpPr>
              <a:xfrm>
                <a:off x="6674911" y="14287568"/>
                <a:ext cx="7964970" cy="2319803"/>
                <a:chOff x="6674911" y="14287568"/>
                <a:chExt cx="7964970" cy="2319803"/>
              </a:xfrm>
            </p:grpSpPr>
            <p:sp>
              <p:nvSpPr>
                <p:cNvPr id="1025" name="大かっこ 1024"/>
                <p:cNvSpPr/>
                <p:nvPr/>
              </p:nvSpPr>
              <p:spPr>
                <a:xfrm>
                  <a:off x="6674911" y="14287568"/>
                  <a:ext cx="7964970" cy="2283804"/>
                </a:xfrm>
                <a:prstGeom prst="bracketPair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029" name="直線コネクタ 1028"/>
                <p:cNvCxnSpPr/>
                <p:nvPr/>
              </p:nvCxnSpPr>
              <p:spPr>
                <a:xfrm>
                  <a:off x="6976902" y="16607371"/>
                  <a:ext cx="7290650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5" name="直線コネクタ 1034"/>
              <p:cNvCxnSpPr/>
              <p:nvPr/>
            </p:nvCxnSpPr>
            <p:spPr>
              <a:xfrm>
                <a:off x="7034951" y="14287568"/>
                <a:ext cx="184429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/>
              <p:cNvCxnSpPr/>
              <p:nvPr/>
            </p:nvCxnSpPr>
            <p:spPr>
              <a:xfrm>
                <a:off x="12423262" y="14287568"/>
                <a:ext cx="184429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グループ化 189"/>
            <p:cNvGrpSpPr/>
            <p:nvPr/>
          </p:nvGrpSpPr>
          <p:grpSpPr>
            <a:xfrm>
              <a:off x="612280" y="19783524"/>
              <a:ext cx="9843051" cy="2550566"/>
              <a:chOff x="6674911" y="13984523"/>
              <a:chExt cx="7964970" cy="2289074"/>
            </a:xfrm>
          </p:grpSpPr>
          <p:grpSp>
            <p:nvGrpSpPr>
              <p:cNvPr id="191" name="グループ化 190"/>
              <p:cNvGrpSpPr/>
              <p:nvPr/>
            </p:nvGrpSpPr>
            <p:grpSpPr>
              <a:xfrm>
                <a:off x="6674911" y="13989793"/>
                <a:ext cx="7964970" cy="2283804"/>
                <a:chOff x="6674911" y="13989793"/>
                <a:chExt cx="7964970" cy="2283804"/>
              </a:xfrm>
            </p:grpSpPr>
            <p:sp>
              <p:nvSpPr>
                <p:cNvPr id="194" name="大かっこ 193"/>
                <p:cNvSpPr/>
                <p:nvPr/>
              </p:nvSpPr>
              <p:spPr>
                <a:xfrm>
                  <a:off x="6674911" y="13989793"/>
                  <a:ext cx="7964970" cy="2283804"/>
                </a:xfrm>
                <a:prstGeom prst="bracketPair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5400"/>
                </a:p>
              </p:txBody>
            </p:sp>
            <p:cxnSp>
              <p:nvCxnSpPr>
                <p:cNvPr id="195" name="直線コネクタ 194"/>
                <p:cNvCxnSpPr/>
                <p:nvPr/>
              </p:nvCxnSpPr>
              <p:spPr>
                <a:xfrm>
                  <a:off x="6976902" y="16273597"/>
                  <a:ext cx="7392466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直線コネクタ 191"/>
              <p:cNvCxnSpPr/>
              <p:nvPr/>
            </p:nvCxnSpPr>
            <p:spPr>
              <a:xfrm>
                <a:off x="6976902" y="13989793"/>
                <a:ext cx="184429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コネクタ 192"/>
              <p:cNvCxnSpPr/>
              <p:nvPr/>
            </p:nvCxnSpPr>
            <p:spPr>
              <a:xfrm>
                <a:off x="12525078" y="13984523"/>
                <a:ext cx="1844290" cy="527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円弧 163"/>
            <p:cNvSpPr/>
            <p:nvPr/>
          </p:nvSpPr>
          <p:spPr>
            <a:xfrm rot="16200000">
              <a:off x="2437241" y="15602624"/>
              <a:ext cx="7200800" cy="7151278"/>
            </a:xfrm>
            <a:prstGeom prst="arc">
              <a:avLst>
                <a:gd name="adj1" fmla="val 15903433"/>
                <a:gd name="adj2" fmla="val 0"/>
              </a:avLst>
            </a:prstGeom>
            <a:ln w="1397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円弧 203"/>
            <p:cNvSpPr/>
            <p:nvPr/>
          </p:nvSpPr>
          <p:spPr>
            <a:xfrm>
              <a:off x="11773520" y="15501963"/>
              <a:ext cx="7200800" cy="7151278"/>
            </a:xfrm>
            <a:prstGeom prst="arc">
              <a:avLst>
                <a:gd name="adj1" fmla="val 15903433"/>
                <a:gd name="adj2" fmla="val 156600"/>
              </a:avLst>
            </a:prstGeom>
            <a:ln w="1397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テキスト ボックス 164"/>
            <p:cNvSpPr txBox="1"/>
            <p:nvPr/>
          </p:nvSpPr>
          <p:spPr>
            <a:xfrm>
              <a:off x="3708624" y="19296947"/>
              <a:ext cx="40584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800" dirty="0"/>
                <a:t>これにより</a:t>
              </a:r>
              <a:r>
                <a:rPr kumimoji="1" lang="ja-JP" altLang="en-US" sz="4800" dirty="0" smtClean="0"/>
                <a:t>．．．</a:t>
              </a:r>
              <a:endParaRPr kumimoji="1" lang="ja-JP" altLang="en-US" sz="4800" dirty="0"/>
            </a:p>
          </p:txBody>
        </p:sp>
        <p:grpSp>
          <p:nvGrpSpPr>
            <p:cNvPr id="206" name="グループ化 205"/>
            <p:cNvGrpSpPr/>
            <p:nvPr/>
          </p:nvGrpSpPr>
          <p:grpSpPr>
            <a:xfrm>
              <a:off x="12283777" y="19785295"/>
              <a:ext cx="8316669" cy="2547641"/>
              <a:chOff x="6674911" y="13986102"/>
              <a:chExt cx="7964970" cy="2286447"/>
            </a:xfrm>
          </p:grpSpPr>
          <p:grpSp>
            <p:nvGrpSpPr>
              <p:cNvPr id="207" name="グループ化 206"/>
              <p:cNvGrpSpPr/>
              <p:nvPr/>
            </p:nvGrpSpPr>
            <p:grpSpPr>
              <a:xfrm>
                <a:off x="6674911" y="13988745"/>
                <a:ext cx="7964970" cy="2283804"/>
                <a:chOff x="6674911" y="13988745"/>
                <a:chExt cx="7964970" cy="2283804"/>
              </a:xfrm>
            </p:grpSpPr>
            <p:sp>
              <p:nvSpPr>
                <p:cNvPr id="210" name="大かっこ 209"/>
                <p:cNvSpPr/>
                <p:nvPr/>
              </p:nvSpPr>
              <p:spPr>
                <a:xfrm>
                  <a:off x="6674911" y="13988745"/>
                  <a:ext cx="7964970" cy="2283804"/>
                </a:xfrm>
                <a:prstGeom prst="bracketPair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5400"/>
                </a:p>
              </p:txBody>
            </p:sp>
            <p:cxnSp>
              <p:nvCxnSpPr>
                <p:cNvPr id="211" name="直線コネクタ 210"/>
                <p:cNvCxnSpPr/>
                <p:nvPr/>
              </p:nvCxnSpPr>
              <p:spPr>
                <a:xfrm>
                  <a:off x="6976902" y="16272549"/>
                  <a:ext cx="7392466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8" name="直線コネクタ 207"/>
              <p:cNvCxnSpPr/>
              <p:nvPr/>
            </p:nvCxnSpPr>
            <p:spPr>
              <a:xfrm>
                <a:off x="7013787" y="13988736"/>
                <a:ext cx="1505414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コネクタ 208"/>
              <p:cNvCxnSpPr/>
              <p:nvPr/>
            </p:nvCxnSpPr>
            <p:spPr>
              <a:xfrm>
                <a:off x="12888540" y="13986102"/>
                <a:ext cx="1435314" cy="263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テキスト ボックス 165"/>
            <p:cNvSpPr txBox="1"/>
            <p:nvPr/>
          </p:nvSpPr>
          <p:spPr>
            <a:xfrm>
              <a:off x="14581832" y="19372724"/>
              <a:ext cx="42752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そのために．．</a:t>
              </a:r>
              <a:r>
                <a:rPr kumimoji="1" lang="ja-JP" altLang="en-US" sz="4800" dirty="0" smtClean="0"/>
                <a:t>．</a:t>
              </a:r>
              <a:endParaRPr kumimoji="1" lang="ja-JP" altLang="en-US" sz="4800" dirty="0"/>
            </a:p>
          </p:txBody>
        </p:sp>
        <p:cxnSp>
          <p:nvCxnSpPr>
            <p:cNvPr id="171" name="直線コネクタ 170"/>
            <p:cNvCxnSpPr/>
            <p:nvPr/>
          </p:nvCxnSpPr>
          <p:spPr>
            <a:xfrm>
              <a:off x="10671851" y="21100983"/>
              <a:ext cx="1333842" cy="0"/>
            </a:xfrm>
            <a:prstGeom prst="line">
              <a:avLst/>
            </a:prstGeom>
            <a:ln w="1397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直線矢印コネクタ 172"/>
          <p:cNvCxnSpPr/>
          <p:nvPr/>
        </p:nvCxnSpPr>
        <p:spPr>
          <a:xfrm>
            <a:off x="7851548" y="27613656"/>
            <a:ext cx="5466463" cy="0"/>
          </a:xfrm>
          <a:prstGeom prst="straightConnector1">
            <a:avLst/>
          </a:prstGeom>
          <a:ln w="1397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Picture 6" descr="C:\Users\doi\Pictures\Evernote Camera Roll 20141003 172241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77" y="25901749"/>
            <a:ext cx="4565087" cy="342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7" descr="C:\Users\doi\Pictures\Evernote Camera Roll 20141003 172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406" y="25641457"/>
            <a:ext cx="5259196" cy="394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9336614" y="22484803"/>
            <a:ext cx="31569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 smtClean="0">
                <a:latin typeface="+mn-ea"/>
              </a:rPr>
              <a:t>アプリ</a:t>
            </a:r>
            <a:endParaRPr kumimoji="1" lang="ja-JP" altLang="en-US" sz="8800" dirty="0">
              <a:latin typeface="+mn-ea"/>
            </a:endParaRPr>
          </a:p>
        </p:txBody>
      </p:sp>
      <p:sp>
        <p:nvSpPr>
          <p:cNvPr id="5" name="円弧 4"/>
          <p:cNvSpPr/>
          <p:nvPr/>
        </p:nvSpPr>
        <p:spPr>
          <a:xfrm rot="6102768">
            <a:off x="9177750" y="21527182"/>
            <a:ext cx="3251560" cy="3374862"/>
          </a:xfrm>
          <a:prstGeom prst="arc">
            <a:avLst>
              <a:gd name="adj1" fmla="val 10279325"/>
              <a:gd name="adj2" fmla="val 20807521"/>
            </a:avLst>
          </a:prstGeom>
          <a:ln w="139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弧 54"/>
          <p:cNvSpPr/>
          <p:nvPr/>
        </p:nvSpPr>
        <p:spPr>
          <a:xfrm rot="16796348">
            <a:off x="9213133" y="21497026"/>
            <a:ext cx="3251560" cy="3374862"/>
          </a:xfrm>
          <a:prstGeom prst="arc">
            <a:avLst>
              <a:gd name="adj1" fmla="val 10260096"/>
              <a:gd name="adj2" fmla="val 21141915"/>
            </a:avLst>
          </a:prstGeom>
          <a:ln w="139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5540392" y="23348899"/>
            <a:ext cx="3163106" cy="0"/>
          </a:xfrm>
          <a:prstGeom prst="straightConnector1">
            <a:avLst/>
          </a:prstGeom>
          <a:ln w="139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404368" y="22201995"/>
            <a:ext cx="42310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 smtClean="0">
                <a:solidFill>
                  <a:srgbClr val="00B050"/>
                </a:solidFill>
              </a:rPr>
              <a:t>品質</a:t>
            </a:r>
            <a:endParaRPr kumimoji="1" lang="en-US" altLang="ja-JP" sz="6000" b="1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sz="6000" b="1" dirty="0" smtClean="0">
                <a:solidFill>
                  <a:srgbClr val="00B050"/>
                </a:solidFill>
              </a:rPr>
              <a:t>マネジメント</a:t>
            </a:r>
            <a:endParaRPr kumimoji="1" lang="ja-JP" altLang="en-US" sz="6000" b="1" dirty="0">
              <a:solidFill>
                <a:srgbClr val="00B05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59162" y="21722518"/>
            <a:ext cx="19350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品質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12858886" y="23348899"/>
            <a:ext cx="3540583" cy="0"/>
          </a:xfrm>
          <a:prstGeom prst="straightConnector1">
            <a:avLst/>
          </a:prstGeom>
          <a:ln w="1397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16399469" y="22196771"/>
            <a:ext cx="42310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 smtClean="0">
                <a:solidFill>
                  <a:srgbClr val="0070C0"/>
                </a:solidFill>
              </a:rPr>
              <a:t>リスク</a:t>
            </a:r>
            <a:endParaRPr kumimoji="1" lang="en-US" altLang="ja-JP" sz="6000" b="1" dirty="0" smtClean="0">
              <a:solidFill>
                <a:srgbClr val="0070C0"/>
              </a:solidFill>
            </a:endParaRPr>
          </a:p>
          <a:p>
            <a:pPr algn="ctr"/>
            <a:r>
              <a:rPr kumimoji="1" lang="ja-JP" altLang="en-US" sz="6000" b="1" dirty="0" smtClean="0">
                <a:solidFill>
                  <a:srgbClr val="0070C0"/>
                </a:solidFill>
              </a:rPr>
              <a:t>マネジメント</a:t>
            </a:r>
            <a:endParaRPr kumimoji="1" lang="ja-JP" altLang="en-US" sz="6000" b="1" dirty="0">
              <a:solidFill>
                <a:srgbClr val="0070C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3036724" y="21819944"/>
            <a:ext cx="3184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0070C0"/>
                </a:solidFill>
              </a:rPr>
              <a:t>開発遅れ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972319" y="20324563"/>
            <a:ext cx="62543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b="1" dirty="0" smtClean="0"/>
              <a:t>マネジメント関連</a:t>
            </a:r>
            <a:endParaRPr kumimoji="1" lang="ja-JP" alt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14529</TotalTime>
  <Words>160</Words>
  <Application>Microsoft Office PowerPoint</Application>
  <PresentationFormat>ユーザー設定</PresentationFormat>
  <Paragraphs>40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noriki</dc:creator>
  <cp:lastModifiedBy>doi</cp:lastModifiedBy>
  <cp:revision>47</cp:revision>
  <cp:lastPrinted>2012-12-13T17:39:57Z</cp:lastPrinted>
  <dcterms:created xsi:type="dcterms:W3CDTF">2012-12-12T19:06:56Z</dcterms:created>
  <dcterms:modified xsi:type="dcterms:W3CDTF">2014-10-15T15:57:54Z</dcterms:modified>
</cp:coreProperties>
</file>