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D35B"/>
    <a:srgbClr val="33CC33"/>
    <a:srgbClr val="0099CC"/>
    <a:srgbClr val="66FF66"/>
    <a:srgbClr val="99FF66"/>
    <a:srgbClr val="99FF33"/>
    <a:srgbClr val="009999"/>
    <a:srgbClr val="339966"/>
    <a:srgbClr val="33CCCC"/>
    <a:srgbClr val="00D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2796" autoAdjust="0"/>
  </p:normalViewPr>
  <p:slideViewPr>
    <p:cSldViewPr>
      <p:cViewPr varScale="1">
        <p:scale>
          <a:sx n="27" d="100"/>
          <a:sy n="27" d="100"/>
        </p:scale>
        <p:origin x="2070" y="12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2015/12/17</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66703" y="4491333"/>
            <a:ext cx="20823196" cy="9237422"/>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5752" y="232349"/>
            <a:ext cx="21386800" cy="2329440"/>
          </a:xfrm>
          <a:prstGeom prst="rect">
            <a:avLst/>
          </a:prstGeom>
          <a:noFill/>
        </p:spPr>
        <p:txBody>
          <a:bodyPr wrap="square" lIns="295232" tIns="147616" rIns="295232" bIns="147616" rtlCol="0">
            <a:spAutoFit/>
          </a:bodyPr>
          <a:lstStyle/>
          <a:p>
            <a:r>
              <a:rPr lang="ja-JP" altLang="en-US" sz="6600" kern="0" dirty="0" smtClean="0">
                <a:effectLst>
                  <a:glow rad="101600">
                    <a:srgbClr val="FFE880">
                      <a:tint val="20000"/>
                      <a:alpha val="60000"/>
                    </a:srgbClr>
                  </a:glow>
                </a:effectLst>
                <a:latin typeface="Bookman Old Style"/>
                <a:ea typeface="HG明朝E"/>
              </a:rPr>
              <a:t>不完全情報ゲーム人狼のための</a:t>
            </a:r>
            <a:endParaRPr lang="en-US" altLang="ja-JP" sz="6600" kern="0" dirty="0" smtClean="0">
              <a:effectLst>
                <a:glow rad="101600">
                  <a:srgbClr val="FFE880">
                    <a:tint val="20000"/>
                    <a:alpha val="60000"/>
                  </a:srgbClr>
                </a:glow>
              </a:effectLst>
              <a:latin typeface="Bookman Old Style"/>
              <a:ea typeface="HG明朝E"/>
            </a:endParaRPr>
          </a:p>
          <a:p>
            <a:r>
              <a:rPr lang="ja-JP" altLang="en-US" sz="6600" kern="0" dirty="0" smtClean="0">
                <a:effectLst>
                  <a:glow rad="101600">
                    <a:srgbClr val="FFE880">
                      <a:tint val="20000"/>
                      <a:alpha val="60000"/>
                    </a:srgbClr>
                  </a:glow>
                </a:effectLst>
                <a:latin typeface="Bookman Old Style"/>
                <a:ea typeface="HG明朝E"/>
              </a:rPr>
              <a:t>人工エージェントと実行環境の構築</a:t>
            </a:r>
            <a:endParaRPr lang="ja-JP" altLang="en-US" sz="6600" dirty="0">
              <a:effectLst>
                <a:glow rad="101600">
                  <a:srgbClr val="FFE880">
                    <a:tint val="20000"/>
                    <a:alpha val="60000"/>
                  </a:srgbClr>
                </a:glow>
              </a:effectLst>
            </a:endParaRPr>
          </a:p>
        </p:txBody>
      </p:sp>
      <p:sp>
        <p:nvSpPr>
          <p:cNvPr id="13" name="テキスト ボックス 12"/>
          <p:cNvSpPr txBox="1"/>
          <p:nvPr/>
        </p:nvSpPr>
        <p:spPr>
          <a:xfrm>
            <a:off x="-101572" y="2442418"/>
            <a:ext cx="21386800" cy="1129112"/>
          </a:xfrm>
          <a:prstGeom prst="rect">
            <a:avLst/>
          </a:prstGeom>
          <a:noFill/>
        </p:spPr>
        <p:txBody>
          <a:bodyPr wrap="square" lIns="295232" tIns="147616" rIns="295232" bIns="147616" rtlCol="0">
            <a:spAutoFit/>
          </a:bodyPr>
          <a:lstStyle/>
          <a:p>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smtClean="0">
                <a:latin typeface="+mn-ea"/>
              </a:rPr>
              <a:t>1342097 </a:t>
            </a:r>
            <a:r>
              <a:rPr lang="ja-JP" altLang="en-US" sz="5400" b="1" dirty="0" smtClean="0">
                <a:latin typeface="+mn-ea"/>
              </a:rPr>
              <a:t>　浜野太豪</a:t>
            </a:r>
            <a:endParaRPr lang="ja-JP" altLang="en-US" sz="5400" b="1" dirty="0">
              <a:latin typeface="+mn-ea"/>
            </a:endParaRPr>
          </a:p>
        </p:txBody>
      </p:sp>
      <p:sp>
        <p:nvSpPr>
          <p:cNvPr id="28" name="正方形/長方形 27"/>
          <p:cNvSpPr/>
          <p:nvPr/>
        </p:nvSpPr>
        <p:spPr>
          <a:xfrm>
            <a:off x="712682" y="19307540"/>
            <a:ext cx="19537052" cy="737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4000" dirty="0" smtClean="0">
                <a:solidFill>
                  <a:schemeClr val="tx1"/>
                </a:solidFill>
                <a:latin typeface="+mj-ea"/>
                <a:ea typeface="+mj-ea"/>
              </a:rPr>
              <a:t>饂飩プログラムによる人狼の推論方法</a:t>
            </a:r>
            <a:endParaRPr lang="en-US" altLang="ja-JP" sz="4000" dirty="0" smtClean="0">
              <a:solidFill>
                <a:schemeClr val="tx1"/>
              </a:solidFill>
              <a:latin typeface="+mj-ea"/>
              <a:ea typeface="+mj-ea"/>
            </a:endParaRPr>
          </a:p>
          <a:p>
            <a:pPr marL="742950" indent="-742950">
              <a:buFont typeface="+mj-lt"/>
              <a:buAutoNum type="arabicPeriod"/>
            </a:pPr>
            <a:r>
              <a:rPr lang="ja-JP" altLang="en-US" sz="4000" dirty="0" smtClean="0">
                <a:solidFill>
                  <a:schemeClr val="tx1"/>
                </a:solidFill>
                <a:latin typeface="+mn-ea"/>
              </a:rPr>
              <a:t>確定情報の整理　</a:t>
            </a:r>
            <a:endParaRPr lang="en-US" altLang="ja-JP" sz="4000" dirty="0">
              <a:solidFill>
                <a:schemeClr val="tx1"/>
              </a:solidFill>
              <a:latin typeface="+mn-ea"/>
            </a:endParaRPr>
          </a:p>
          <a:p>
            <a:pPr marL="742950" indent="-742950">
              <a:buFont typeface="+mj-lt"/>
              <a:buAutoNum type="arabicPeriod"/>
            </a:pPr>
            <a:r>
              <a:rPr lang="ja-JP" altLang="en-US" sz="4000" dirty="0" smtClean="0">
                <a:solidFill>
                  <a:schemeClr val="tx1"/>
                </a:solidFill>
                <a:latin typeface="+mn-ea"/>
              </a:rPr>
              <a:t>人</a:t>
            </a:r>
            <a:r>
              <a:rPr lang="ja-JP" altLang="en-US" sz="4000" dirty="0">
                <a:solidFill>
                  <a:schemeClr val="tx1"/>
                </a:solidFill>
                <a:latin typeface="+mn-ea"/>
              </a:rPr>
              <a:t>狼</a:t>
            </a:r>
            <a:r>
              <a:rPr lang="ja-JP" altLang="en-US" sz="4000" dirty="0" smtClean="0">
                <a:solidFill>
                  <a:schemeClr val="tx1"/>
                </a:solidFill>
                <a:latin typeface="+mn-ea"/>
              </a:rPr>
              <a:t>の推理</a:t>
            </a:r>
            <a:endParaRPr lang="en-US" altLang="ja-JP" sz="4000" dirty="0" smtClean="0">
              <a:solidFill>
                <a:schemeClr val="tx1"/>
              </a:solidFill>
              <a:latin typeface="+mn-ea"/>
            </a:endParaRPr>
          </a:p>
          <a:p>
            <a:pPr marL="742950" indent="-742950">
              <a:buFont typeface="+mj-lt"/>
              <a:buAutoNum type="arabicPeriod"/>
            </a:pPr>
            <a:r>
              <a:rPr lang="ja-JP" altLang="en-US" sz="4000" dirty="0" smtClean="0">
                <a:solidFill>
                  <a:schemeClr val="tx1"/>
                </a:solidFill>
                <a:latin typeface="+mn-ea"/>
              </a:rPr>
              <a:t>確定</a:t>
            </a:r>
            <a:r>
              <a:rPr lang="ja-JP" altLang="en-US" sz="4000" dirty="0">
                <a:solidFill>
                  <a:schemeClr val="tx1"/>
                </a:solidFill>
                <a:latin typeface="+mn-ea"/>
              </a:rPr>
              <a:t>情報</a:t>
            </a:r>
            <a:r>
              <a:rPr lang="ja-JP" altLang="en-US" sz="4000" dirty="0" smtClean="0">
                <a:solidFill>
                  <a:schemeClr val="tx1"/>
                </a:solidFill>
                <a:latin typeface="+mn-ea"/>
              </a:rPr>
              <a:t>と推理をもとに行動を選択</a:t>
            </a:r>
            <a:endParaRPr lang="en-US" altLang="ja-JP" sz="4000" dirty="0" smtClean="0">
              <a:solidFill>
                <a:schemeClr val="tx1"/>
              </a:solidFill>
              <a:latin typeface="+mn-ea"/>
            </a:endParaRPr>
          </a:p>
          <a:p>
            <a:endParaRPr lang="en-US" altLang="ja-JP" sz="4000" dirty="0" smtClean="0">
              <a:solidFill>
                <a:schemeClr val="tx1"/>
              </a:solidFill>
              <a:latin typeface="+mn-ea"/>
            </a:endParaRPr>
          </a:p>
          <a:p>
            <a:r>
              <a:rPr lang="ja-JP" altLang="en-US" sz="4000" dirty="0">
                <a:solidFill>
                  <a:schemeClr val="tx1"/>
                </a:solidFill>
                <a:latin typeface="+mj-ea"/>
                <a:ea typeface="+mj-ea"/>
              </a:rPr>
              <a:t>パターン化</a:t>
            </a:r>
            <a:r>
              <a:rPr lang="ja-JP" altLang="en-US" sz="4000" dirty="0" smtClean="0">
                <a:solidFill>
                  <a:schemeClr val="tx1"/>
                </a:solidFill>
                <a:latin typeface="+mj-ea"/>
                <a:ea typeface="+mj-ea"/>
              </a:rPr>
              <a:t>によ</a:t>
            </a:r>
            <a:r>
              <a:rPr lang="ja-JP" altLang="en-US" sz="4000" dirty="0">
                <a:solidFill>
                  <a:schemeClr val="tx1"/>
                </a:solidFill>
                <a:latin typeface="+mj-ea"/>
                <a:ea typeface="+mj-ea"/>
              </a:rPr>
              <a:t>る</a:t>
            </a:r>
            <a:r>
              <a:rPr lang="ja-JP" altLang="en-US" sz="4000" dirty="0" smtClean="0">
                <a:solidFill>
                  <a:schemeClr val="tx1"/>
                </a:solidFill>
                <a:latin typeface="+mj-ea"/>
                <a:ea typeface="+mj-ea"/>
              </a:rPr>
              <a:t>人狼の矛盾発見方法</a:t>
            </a:r>
            <a:endParaRPr lang="en-US" altLang="ja-JP" sz="4000" dirty="0" smtClean="0">
              <a:solidFill>
                <a:schemeClr val="tx1"/>
              </a:solidFill>
              <a:latin typeface="+mj-ea"/>
              <a:ea typeface="+mj-ea"/>
            </a:endParaRPr>
          </a:p>
          <a:p>
            <a:r>
              <a:rPr lang="en-US" altLang="ja-JP" sz="4000" dirty="0" smtClean="0">
                <a:solidFill>
                  <a:schemeClr val="tx1"/>
                </a:solidFill>
                <a:latin typeface="+mn-ea"/>
              </a:rPr>
              <a:t>C</a:t>
            </a:r>
            <a:r>
              <a:rPr lang="ja-JP" altLang="en-US" sz="4000" dirty="0" err="1" smtClean="0">
                <a:solidFill>
                  <a:schemeClr val="tx1"/>
                </a:solidFill>
                <a:latin typeface="+mn-ea"/>
              </a:rPr>
              <a:t>さん</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処刑された。</a:t>
            </a:r>
            <a:endParaRPr lang="en-US" altLang="ja-JP" sz="4000" dirty="0">
              <a:solidFill>
                <a:schemeClr val="tx1"/>
              </a:solidFill>
              <a:latin typeface="+mn-ea"/>
            </a:endParaRPr>
          </a:p>
          <a:p>
            <a:r>
              <a:rPr lang="ja-JP" altLang="en-US" sz="4000" dirty="0" smtClean="0">
                <a:solidFill>
                  <a:schemeClr val="tx1"/>
                </a:solidFill>
                <a:latin typeface="+mn-ea"/>
              </a:rPr>
              <a:t>占い師</a:t>
            </a:r>
            <a:r>
              <a:rPr lang="en-US" altLang="ja-JP" sz="4000" dirty="0" smtClean="0">
                <a:solidFill>
                  <a:schemeClr val="tx1"/>
                </a:solidFill>
                <a:latin typeface="+mn-ea"/>
              </a:rPr>
              <a:t>A	</a:t>
            </a:r>
            <a:r>
              <a:rPr lang="en-US" altLang="ja-JP" sz="4000" dirty="0">
                <a:solidFill>
                  <a:schemeClr val="tx1"/>
                </a:solidFill>
                <a:latin typeface="+mn-ea"/>
              </a:rPr>
              <a:t>C</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endParaRPr lang="en-US" altLang="ja-JP" sz="4000" dirty="0" smtClean="0">
              <a:solidFill>
                <a:schemeClr val="tx1"/>
              </a:solidFill>
              <a:latin typeface="+mn-ea"/>
            </a:endParaRPr>
          </a:p>
          <a:p>
            <a:r>
              <a:rPr lang="ja-JP" altLang="en-US" sz="4000" dirty="0" smtClean="0">
                <a:solidFill>
                  <a:schemeClr val="tx1"/>
                </a:solidFill>
                <a:latin typeface="+mn-ea"/>
              </a:rPr>
              <a:t>占い師</a:t>
            </a:r>
            <a:r>
              <a:rPr lang="en-US" altLang="ja-JP" sz="4000" dirty="0" smtClean="0">
                <a:solidFill>
                  <a:schemeClr val="tx1"/>
                </a:solidFill>
                <a:latin typeface="+mn-ea"/>
              </a:rPr>
              <a:t>B	C</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r>
              <a:rPr lang="ja-JP" altLang="en-US" sz="4000" dirty="0">
                <a:solidFill>
                  <a:schemeClr val="tx1"/>
                </a:solidFill>
                <a:latin typeface="+mn-ea"/>
              </a:rPr>
              <a:t>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a:t>
            </a:r>
            <a:endParaRPr lang="en-US" altLang="ja-JP" sz="4000" dirty="0" smtClean="0">
              <a:solidFill>
                <a:schemeClr val="tx1"/>
              </a:solidFill>
              <a:latin typeface="+mn-ea"/>
            </a:endParaRPr>
          </a:p>
          <a:p>
            <a:r>
              <a:rPr lang="ja-JP" altLang="en-US" sz="4000" dirty="0" smtClean="0">
                <a:solidFill>
                  <a:schemeClr val="tx1"/>
                </a:solidFill>
                <a:latin typeface="+mn-ea"/>
              </a:rPr>
              <a:t>霊媒師</a:t>
            </a:r>
            <a:r>
              <a:rPr lang="en-US" altLang="ja-JP" sz="4000" dirty="0" smtClean="0">
                <a:solidFill>
                  <a:schemeClr val="tx1"/>
                </a:solidFill>
                <a:latin typeface="+mn-ea"/>
              </a:rPr>
              <a:t>E	C</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a:t>
            </a:r>
            <a:r>
              <a:rPr lang="ja-JP" altLang="en-US" sz="4000" dirty="0">
                <a:solidFill>
                  <a:schemeClr val="tx1"/>
                </a:solidFill>
                <a:latin typeface="+mn-ea"/>
              </a:rPr>
              <a:t>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endParaRPr lang="en-US" altLang="ja-JP" sz="4000" dirty="0" smtClean="0">
              <a:solidFill>
                <a:schemeClr val="tx1"/>
              </a:solidFill>
              <a:latin typeface="+mn-ea"/>
            </a:endParaRPr>
          </a:p>
          <a:p>
            <a:r>
              <a:rPr lang="ja-JP" altLang="en-US" sz="4000" dirty="0" smtClean="0">
                <a:solidFill>
                  <a:schemeClr val="tx1"/>
                </a:solidFill>
                <a:latin typeface="+mn-ea"/>
              </a:rPr>
              <a:t>霊媒師</a:t>
            </a:r>
            <a:r>
              <a:rPr lang="en-US" altLang="ja-JP" sz="4000" dirty="0" smtClean="0">
                <a:solidFill>
                  <a:schemeClr val="tx1"/>
                </a:solidFill>
                <a:latin typeface="+mn-ea"/>
              </a:rPr>
              <a:t>F	C</a:t>
            </a:r>
            <a:r>
              <a:rPr lang="ja-JP" altLang="en-US" sz="4000" dirty="0" err="1" smtClean="0">
                <a:solidFill>
                  <a:schemeClr val="tx1"/>
                </a:solidFill>
                <a:latin typeface="+mn-ea"/>
              </a:rPr>
              <a:t>さん</a:t>
            </a:r>
            <a:r>
              <a:rPr lang="en-US" altLang="ja-JP" sz="4000" dirty="0" smtClean="0">
                <a:solidFill>
                  <a:schemeClr val="tx1"/>
                </a:solidFill>
                <a:latin typeface="+mn-ea"/>
              </a:rPr>
              <a:t>D</a:t>
            </a:r>
            <a:r>
              <a:rPr lang="ja-JP" altLang="en-US" sz="4000" dirty="0" err="1" smtClean="0">
                <a:solidFill>
                  <a:schemeClr val="tx1"/>
                </a:solidFill>
                <a:latin typeface="+mn-ea"/>
              </a:rPr>
              <a:t>さん</a:t>
            </a:r>
            <a:r>
              <a:rPr lang="ja-JP" altLang="en-US" sz="4000" dirty="0" smtClean="0">
                <a:solidFill>
                  <a:schemeClr val="tx1"/>
                </a:solidFill>
                <a:latin typeface="+mn-ea"/>
              </a:rPr>
              <a:t>両方人間だった</a:t>
            </a:r>
            <a:endParaRPr lang="en-US" altLang="ja-JP" sz="4000" dirty="0" smtClean="0">
              <a:solidFill>
                <a:schemeClr val="tx1"/>
              </a:solidFill>
              <a:latin typeface="+mn-ea"/>
            </a:endParaRPr>
          </a:p>
          <a:p>
            <a:r>
              <a:rPr lang="ja-JP" altLang="en-US" sz="4000" dirty="0" smtClean="0">
                <a:solidFill>
                  <a:schemeClr val="tx1"/>
                </a:solidFill>
                <a:latin typeface="+mn-ea"/>
              </a:rPr>
              <a:t>と答えた。これらの発言には矛盾が生じているため確定人狼を見つけることができる。</a:t>
            </a:r>
            <a:endParaRPr lang="en-US" altLang="ja-JP" sz="4000" dirty="0" smtClean="0">
              <a:solidFill>
                <a:schemeClr val="tx1"/>
              </a:solidFill>
              <a:latin typeface="+mn-ea"/>
            </a:endParaRPr>
          </a:p>
          <a:p>
            <a:endParaRPr lang="en-US" altLang="ja-JP" sz="3600" dirty="0" smtClean="0">
              <a:solidFill>
                <a:schemeClr val="tx1"/>
              </a:solidFill>
              <a:latin typeface="+mn-ea"/>
            </a:endParaRPr>
          </a:p>
        </p:txBody>
      </p:sp>
      <p:sp>
        <p:nvSpPr>
          <p:cNvPr id="44" name="正方形/長方形 43"/>
          <p:cNvSpPr/>
          <p:nvPr/>
        </p:nvSpPr>
        <p:spPr>
          <a:xfrm>
            <a:off x="10035590" y="15252362"/>
            <a:ext cx="10392328" cy="2489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742950" indent="-742950">
              <a:buFont typeface="+mj-lt"/>
              <a:buAutoNum type="arabicPeriod"/>
            </a:pPr>
            <a:r>
              <a:rPr lang="ja-JP" altLang="en-US" sz="3600" dirty="0" smtClean="0">
                <a:solidFill>
                  <a:schemeClr val="tx1"/>
                </a:solidFill>
                <a:latin typeface="+mn-ea"/>
              </a:rPr>
              <a:t>人狼知能プロジェクトから提供されている人狼サーバーを起動を</a:t>
            </a:r>
            <a:r>
              <a:rPr lang="ja-JP" altLang="en-US" sz="3600" dirty="0">
                <a:solidFill>
                  <a:schemeClr val="tx1"/>
                </a:solidFill>
                <a:latin typeface="+mn-ea"/>
              </a:rPr>
              <a:t>行</a:t>
            </a:r>
            <a:r>
              <a:rPr lang="ja-JP" altLang="en-US" sz="3600" dirty="0" smtClean="0">
                <a:solidFill>
                  <a:schemeClr val="tx1"/>
                </a:solidFill>
                <a:latin typeface="+mn-ea"/>
              </a:rPr>
              <a:t>う。</a:t>
            </a:r>
            <a:endParaRPr lang="en-US" altLang="ja-JP" sz="3600" dirty="0" smtClean="0">
              <a:solidFill>
                <a:schemeClr val="tx1"/>
              </a:solidFill>
              <a:latin typeface="+mn-ea"/>
            </a:endParaRPr>
          </a:p>
          <a:p>
            <a:pPr marL="742950" indent="-742950">
              <a:buFont typeface="+mj-lt"/>
              <a:buAutoNum type="arabicPeriod"/>
            </a:pPr>
            <a:r>
              <a:rPr lang="ja-JP" altLang="en-US" sz="3600" dirty="0" smtClean="0">
                <a:solidFill>
                  <a:schemeClr val="tx1"/>
                </a:solidFill>
                <a:latin typeface="+mn-ea"/>
              </a:rPr>
              <a:t>饂飩プログラムの</a:t>
            </a:r>
            <a:r>
              <a:rPr lang="en-US" altLang="ja-JP" sz="3600" dirty="0" smtClean="0">
                <a:solidFill>
                  <a:schemeClr val="tx1"/>
                </a:solidFill>
                <a:latin typeface="+mn-ea"/>
              </a:rPr>
              <a:t>Java</a:t>
            </a:r>
            <a:r>
              <a:rPr lang="ja-JP" altLang="en-US" sz="3600" dirty="0" smtClean="0">
                <a:solidFill>
                  <a:schemeClr val="tx1"/>
                </a:solidFill>
                <a:latin typeface="+mn-ea"/>
              </a:rPr>
              <a:t>ソースコードリーディングを行い、アルゴリズムを理解する。</a:t>
            </a: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46" name="正方形/長方形 45"/>
          <p:cNvSpPr/>
          <p:nvPr/>
        </p:nvSpPr>
        <p:spPr>
          <a:xfrm>
            <a:off x="508113" y="28239117"/>
            <a:ext cx="19887945" cy="193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人狼ゲーム</a:t>
            </a:r>
            <a:r>
              <a:rPr lang="en-US" altLang="ja-JP" sz="3600" dirty="0" smtClean="0">
                <a:solidFill>
                  <a:schemeClr val="tx1"/>
                </a:solidFill>
                <a:latin typeface="+mn-ea"/>
              </a:rPr>
              <a:t>AI</a:t>
            </a:r>
            <a:r>
              <a:rPr lang="ja-JP" altLang="en-US" sz="3600" dirty="0" smtClean="0">
                <a:solidFill>
                  <a:schemeClr val="tx1"/>
                </a:solidFill>
                <a:latin typeface="+mn-ea"/>
              </a:rPr>
              <a:t>のアルゴリズムをソースコードリーディングを行い理解した。理解したことを生かして、さらに強いアルゴリズムを考察する。そして人狼エージェントをプログラミングする</a:t>
            </a:r>
            <a:endParaRPr lang="en-US" altLang="ja-JP" sz="3600" dirty="0" smtClean="0">
              <a:solidFill>
                <a:schemeClr val="tx1"/>
              </a:solidFill>
              <a:latin typeface="+mn-ea"/>
            </a:endParaRPr>
          </a:p>
        </p:txBody>
      </p:sp>
      <p:sp>
        <p:nvSpPr>
          <p:cNvPr id="48" name="正方形/長方形 47"/>
          <p:cNvSpPr/>
          <p:nvPr/>
        </p:nvSpPr>
        <p:spPr>
          <a:xfrm>
            <a:off x="180232" y="27350795"/>
            <a:ext cx="20881529" cy="2808453"/>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541823" y="11525401"/>
            <a:ext cx="19854235" cy="1878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ゲーム戦略における研究で人工知能が用いられてきた。</a:t>
            </a:r>
            <a:r>
              <a:rPr lang="ja-JP" altLang="en-US" sz="3600" dirty="0">
                <a:solidFill>
                  <a:schemeClr val="tx1"/>
                </a:solidFill>
                <a:latin typeface="+mn-ea"/>
              </a:rPr>
              <a:t>人</a:t>
            </a:r>
            <a:r>
              <a:rPr lang="ja-JP" altLang="en-US" sz="3600" dirty="0" smtClean="0">
                <a:solidFill>
                  <a:schemeClr val="tx1"/>
                </a:solidFill>
                <a:latin typeface="+mn-ea"/>
              </a:rPr>
              <a:t>狼ゲームは不完全情報ゲーム型コミュニケーションゲームである。そのため従来の完全情報ゲームでは扱われていなかった多数の問題が存在する。</a:t>
            </a:r>
            <a:endParaRPr lang="en-US" altLang="ja-JP" sz="3600" dirty="0" smtClean="0">
              <a:solidFill>
                <a:schemeClr val="tx1"/>
              </a:solidFill>
              <a:latin typeface="+mn-ea"/>
            </a:endParaRPr>
          </a:p>
        </p:txBody>
      </p:sp>
      <p:sp>
        <p:nvSpPr>
          <p:cNvPr id="72" name="正方形/長方形 71"/>
          <p:cNvSpPr/>
          <p:nvPr/>
        </p:nvSpPr>
        <p:spPr>
          <a:xfrm>
            <a:off x="323657" y="15258443"/>
            <a:ext cx="8694016" cy="2776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人狼ゲームは不完全情報型のコミュニケーションゲームであるため、多数の解決すべき問題が存在する。その問題を解決するべくアルゴリズムを解明する。</a:t>
            </a:r>
            <a:endParaRPr lang="en-US" altLang="ja-JP" sz="3600" dirty="0" smtClean="0">
              <a:solidFill>
                <a:schemeClr val="tx1"/>
              </a:solidFill>
              <a:latin typeface="+mn-ea"/>
            </a:endParaRPr>
          </a:p>
        </p:txBody>
      </p:sp>
      <p:sp>
        <p:nvSpPr>
          <p:cNvPr id="5" name="正方形/長方形 4"/>
          <p:cNvSpPr/>
          <p:nvPr/>
        </p:nvSpPr>
        <p:spPr>
          <a:xfrm>
            <a:off x="166702" y="171068"/>
            <a:ext cx="20823197" cy="41208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200" b="1" dirty="0" smtClean="0">
                <a:latin typeface="+mn-ea"/>
              </a:rPr>
              <a:t>不完全情報ゲーム人狼のための</a:t>
            </a:r>
            <a:endParaRPr lang="en-US" altLang="ja-JP" sz="7200" b="1" dirty="0" smtClean="0">
              <a:latin typeface="+mn-ea"/>
            </a:endParaRPr>
          </a:p>
          <a:p>
            <a:r>
              <a:rPr kumimoji="1" lang="ja-JP" altLang="en-US" sz="7200" b="1" dirty="0" smtClean="0">
                <a:latin typeface="+mn-ea"/>
              </a:rPr>
              <a:t>人工エージェントと実行環境の構築</a:t>
            </a:r>
            <a:endParaRPr kumimoji="1" lang="en-US" altLang="ja-JP" sz="7200" b="1" dirty="0" smtClean="0">
              <a:latin typeface="+mn-ea"/>
            </a:endParaRPr>
          </a:p>
          <a:p>
            <a:r>
              <a:rPr lang="en-US" altLang="ja-JP" sz="4800" b="1" dirty="0" smtClean="0">
                <a:latin typeface="+mn-ea"/>
              </a:rPr>
              <a:t>PM</a:t>
            </a:r>
            <a:r>
              <a:rPr lang="ja-JP" altLang="en-US" sz="4800" b="1" dirty="0" smtClean="0">
                <a:latin typeface="+mn-ea"/>
              </a:rPr>
              <a:t>コース　矢吹研究室　</a:t>
            </a:r>
            <a:r>
              <a:rPr lang="en-US" altLang="ja-JP" sz="4800" b="1" dirty="0" smtClean="0">
                <a:latin typeface="+mn-ea"/>
              </a:rPr>
              <a:t>1342097</a:t>
            </a:r>
            <a:r>
              <a:rPr lang="ja-JP" altLang="en-US" sz="4800" b="1" dirty="0">
                <a:latin typeface="+mn-ea"/>
              </a:rPr>
              <a:t>　</a:t>
            </a:r>
            <a:r>
              <a:rPr lang="ja-JP" altLang="en-US" sz="4800" b="1" dirty="0" smtClean="0">
                <a:latin typeface="+mn-ea"/>
              </a:rPr>
              <a:t>浜野太豪</a:t>
            </a:r>
            <a:endParaRPr kumimoji="1" lang="ja-JP" altLang="en-US" sz="4800" b="1" dirty="0">
              <a:latin typeface="+mn-ea"/>
            </a:endParaRPr>
          </a:p>
        </p:txBody>
      </p:sp>
      <p:sp>
        <p:nvSpPr>
          <p:cNvPr id="6" name="テキスト ボックス 5"/>
          <p:cNvSpPr txBox="1"/>
          <p:nvPr/>
        </p:nvSpPr>
        <p:spPr>
          <a:xfrm>
            <a:off x="501919" y="4557706"/>
            <a:ext cx="2664296"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背景</a:t>
            </a:r>
            <a:endParaRPr kumimoji="1" lang="ja-JP" altLang="en-US" sz="5400" b="1" dirty="0">
              <a:solidFill>
                <a:schemeClr val="accent1">
                  <a:lumMod val="50000"/>
                </a:schemeClr>
              </a:solidFill>
              <a:latin typeface="+mj-ea"/>
              <a:ea typeface="+mj-ea"/>
            </a:endParaRPr>
          </a:p>
        </p:txBody>
      </p:sp>
      <p:sp>
        <p:nvSpPr>
          <p:cNvPr id="7" name="テキスト ボックス 6"/>
          <p:cNvSpPr txBox="1"/>
          <p:nvPr/>
        </p:nvSpPr>
        <p:spPr>
          <a:xfrm>
            <a:off x="499104" y="14228938"/>
            <a:ext cx="2304256"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目的</a:t>
            </a:r>
            <a:endParaRPr kumimoji="1" lang="en-US" altLang="ja-JP" sz="5400" b="1" dirty="0" smtClean="0">
              <a:solidFill>
                <a:schemeClr val="accent1">
                  <a:lumMod val="50000"/>
                </a:schemeClr>
              </a:solidFill>
              <a:latin typeface="+mj-ea"/>
              <a:ea typeface="+mj-ea"/>
            </a:endParaRPr>
          </a:p>
          <a:p>
            <a:r>
              <a:rPr kumimoji="1" lang="ja-JP" altLang="en-US" sz="6000" b="1" dirty="0" smtClean="0">
                <a:solidFill>
                  <a:schemeClr val="accent1">
                    <a:lumMod val="50000"/>
                  </a:schemeClr>
                </a:solidFill>
                <a:latin typeface="+mj-ea"/>
                <a:ea typeface="+mj-ea"/>
              </a:rPr>
              <a:t>　</a:t>
            </a:r>
            <a:endParaRPr kumimoji="1" lang="ja-JP" altLang="en-US" sz="6000" b="1" dirty="0">
              <a:solidFill>
                <a:schemeClr val="accent1">
                  <a:lumMod val="50000"/>
                </a:schemeClr>
              </a:solidFill>
              <a:latin typeface="+mj-ea"/>
              <a:ea typeface="+mj-ea"/>
            </a:endParaRPr>
          </a:p>
        </p:txBody>
      </p:sp>
      <p:sp>
        <p:nvSpPr>
          <p:cNvPr id="8" name="テキスト ボックス 7"/>
          <p:cNvSpPr txBox="1"/>
          <p:nvPr/>
        </p:nvSpPr>
        <p:spPr>
          <a:xfrm>
            <a:off x="10035590" y="14228938"/>
            <a:ext cx="3394113"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研究方法</a:t>
            </a:r>
            <a:endParaRPr kumimoji="1" lang="en-US" altLang="ja-JP" sz="5400" b="1" dirty="0" smtClean="0">
              <a:solidFill>
                <a:schemeClr val="accent1">
                  <a:lumMod val="50000"/>
                </a:schemeClr>
              </a:solidFill>
              <a:latin typeface="+mj-ea"/>
              <a:ea typeface="+mj-ea"/>
            </a:endParaRPr>
          </a:p>
          <a:p>
            <a:endParaRPr kumimoji="1" lang="ja-JP" altLang="en-US" sz="6000" b="1" dirty="0">
              <a:solidFill>
                <a:schemeClr val="accent1">
                  <a:lumMod val="50000"/>
                </a:schemeClr>
              </a:solidFill>
              <a:latin typeface="+mj-ea"/>
              <a:ea typeface="+mj-ea"/>
            </a:endParaRPr>
          </a:p>
        </p:txBody>
      </p:sp>
      <p:sp>
        <p:nvSpPr>
          <p:cNvPr id="9" name="テキスト ボックス 8"/>
          <p:cNvSpPr txBox="1"/>
          <p:nvPr/>
        </p:nvSpPr>
        <p:spPr>
          <a:xfrm>
            <a:off x="733119" y="18315191"/>
            <a:ext cx="4866193"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進捗状況</a:t>
            </a:r>
            <a:endParaRPr kumimoji="1" lang="ja-JP" altLang="en-US" sz="5400" b="1" dirty="0">
              <a:solidFill>
                <a:schemeClr val="accent1">
                  <a:lumMod val="50000"/>
                </a:schemeClr>
              </a:solidFill>
              <a:latin typeface="+mj-ea"/>
              <a:ea typeface="+mj-ea"/>
            </a:endParaRPr>
          </a:p>
        </p:txBody>
      </p:sp>
      <p:sp>
        <p:nvSpPr>
          <p:cNvPr id="10" name="テキスト ボックス 9"/>
          <p:cNvSpPr txBox="1"/>
          <p:nvPr/>
        </p:nvSpPr>
        <p:spPr>
          <a:xfrm>
            <a:off x="603164" y="27427945"/>
            <a:ext cx="4178040"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今後の計画</a:t>
            </a:r>
            <a:endParaRPr kumimoji="1" lang="ja-JP" altLang="en-US" sz="5400" b="1" dirty="0">
              <a:solidFill>
                <a:schemeClr val="accent1">
                  <a:lumMod val="50000"/>
                </a:schemeClr>
              </a:solidFill>
              <a:latin typeface="+mj-ea"/>
              <a:ea typeface="+mj-ea"/>
            </a:endParaRPr>
          </a:p>
        </p:txBody>
      </p:sp>
      <p:sp>
        <p:nvSpPr>
          <p:cNvPr id="50" name="正方形/長方形 49"/>
          <p:cNvSpPr/>
          <p:nvPr/>
        </p:nvSpPr>
        <p:spPr>
          <a:xfrm>
            <a:off x="166703" y="13994537"/>
            <a:ext cx="9213617" cy="397114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66703" y="18265040"/>
            <a:ext cx="20823196" cy="886354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801575" y="13994537"/>
            <a:ext cx="11188324" cy="397114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648" y="19018159"/>
            <a:ext cx="8942857" cy="3800000"/>
          </a:xfrm>
          <a:prstGeom prst="rect">
            <a:avLst/>
          </a:prstGeom>
        </p:spPr>
      </p:pic>
      <p:cxnSp>
        <p:nvCxnSpPr>
          <p:cNvPr id="16" name="直線矢印コネクタ 15"/>
          <p:cNvCxnSpPr/>
          <p:nvPr/>
        </p:nvCxnSpPr>
        <p:spPr>
          <a:xfrm flipV="1">
            <a:off x="541823" y="7960518"/>
            <a:ext cx="19287045" cy="56514"/>
          </a:xfrm>
          <a:prstGeom prst="straightConnector1">
            <a:avLst/>
          </a:prstGeom>
          <a:ln w="200025">
            <a:solidFill>
              <a:srgbClr val="A1D35B"/>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5557486" y="7928871"/>
            <a:ext cx="2668" cy="144599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a:off x="1188344" y="6614038"/>
            <a:ext cx="2668" cy="144599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1989085" y="8041039"/>
            <a:ext cx="2668" cy="144599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025821" y="6745984"/>
            <a:ext cx="2668" cy="144599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4654266" y="6475946"/>
            <a:ext cx="2668" cy="144599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4293800" y="6505858"/>
            <a:ext cx="2668" cy="144599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4005768" y="7980003"/>
            <a:ext cx="2668" cy="144599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H="1">
            <a:off x="10016610" y="8017032"/>
            <a:ext cx="2668" cy="144599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4005768" y="5445186"/>
            <a:ext cx="13530" cy="249896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338463" y="5627881"/>
            <a:ext cx="3168352" cy="2123658"/>
          </a:xfrm>
          <a:prstGeom prst="rect">
            <a:avLst/>
          </a:prstGeom>
          <a:noFill/>
        </p:spPr>
        <p:txBody>
          <a:bodyPr wrap="square" rtlCol="0">
            <a:spAutoFit/>
          </a:bodyPr>
          <a:lstStyle/>
          <a:p>
            <a:r>
              <a:rPr kumimoji="1" lang="en-US" altLang="ja-JP" sz="4400" dirty="0" smtClean="0">
                <a:latin typeface="+mn-ea"/>
              </a:rPr>
              <a:t>1967</a:t>
            </a:r>
          </a:p>
          <a:p>
            <a:r>
              <a:rPr lang="ja-JP" altLang="en-US" sz="4400" dirty="0" smtClean="0">
                <a:latin typeface="+mn-ea"/>
              </a:rPr>
              <a:t>初のチェス</a:t>
            </a:r>
            <a:r>
              <a:rPr lang="ja-JP" altLang="en-US" sz="4400" dirty="0">
                <a:latin typeface="+mn-ea"/>
              </a:rPr>
              <a:t>プログラム</a:t>
            </a:r>
            <a:endParaRPr kumimoji="1" lang="ja-JP" altLang="en-US" sz="4400" dirty="0">
              <a:latin typeface="+mn-ea"/>
            </a:endParaRPr>
          </a:p>
        </p:txBody>
      </p:sp>
      <p:sp>
        <p:nvSpPr>
          <p:cNvPr id="87" name="テキスト ボックス 86"/>
          <p:cNvSpPr txBox="1"/>
          <p:nvPr/>
        </p:nvSpPr>
        <p:spPr>
          <a:xfrm>
            <a:off x="4924272" y="5627301"/>
            <a:ext cx="3663437" cy="2123658"/>
          </a:xfrm>
          <a:prstGeom prst="rect">
            <a:avLst/>
          </a:prstGeom>
          <a:noFill/>
        </p:spPr>
        <p:txBody>
          <a:bodyPr wrap="square" rtlCol="0">
            <a:spAutoFit/>
          </a:bodyPr>
          <a:lstStyle/>
          <a:p>
            <a:r>
              <a:rPr kumimoji="1" lang="en-US" altLang="ja-JP" sz="4400" dirty="0" smtClean="0">
                <a:latin typeface="+mn-ea"/>
              </a:rPr>
              <a:t>1975</a:t>
            </a:r>
          </a:p>
          <a:p>
            <a:r>
              <a:rPr lang="ja-JP" altLang="en-US" sz="4400" dirty="0" smtClean="0">
                <a:latin typeface="+mn-ea"/>
              </a:rPr>
              <a:t>初のリバーシプログラム</a:t>
            </a:r>
            <a:endParaRPr kumimoji="1" lang="ja-JP" altLang="en-US" sz="4400" dirty="0">
              <a:latin typeface="+mn-ea"/>
            </a:endParaRPr>
          </a:p>
        </p:txBody>
      </p:sp>
      <p:sp>
        <p:nvSpPr>
          <p:cNvPr id="88" name="テキスト ボックス 87"/>
          <p:cNvSpPr txBox="1"/>
          <p:nvPr/>
        </p:nvSpPr>
        <p:spPr>
          <a:xfrm>
            <a:off x="10229885" y="5460301"/>
            <a:ext cx="3630843" cy="2123658"/>
          </a:xfrm>
          <a:prstGeom prst="rect">
            <a:avLst/>
          </a:prstGeom>
          <a:noFill/>
        </p:spPr>
        <p:txBody>
          <a:bodyPr wrap="square" rtlCol="0">
            <a:spAutoFit/>
          </a:bodyPr>
          <a:lstStyle/>
          <a:p>
            <a:r>
              <a:rPr kumimoji="1" lang="en-US" altLang="ja-JP" sz="4400" dirty="0" smtClean="0">
                <a:latin typeface="+mn-ea"/>
              </a:rPr>
              <a:t>1997</a:t>
            </a:r>
          </a:p>
          <a:p>
            <a:r>
              <a:rPr lang="ja-JP" altLang="en-US" sz="4400" dirty="0" smtClean="0">
                <a:latin typeface="+mn-ea"/>
              </a:rPr>
              <a:t>リバーシ</a:t>
            </a:r>
            <a:r>
              <a:rPr lang="en-US" altLang="ja-JP" sz="4400" dirty="0" smtClean="0">
                <a:latin typeface="+mn-ea"/>
              </a:rPr>
              <a:t>AI</a:t>
            </a:r>
            <a:r>
              <a:rPr lang="ja-JP" altLang="en-US" sz="4400" dirty="0" smtClean="0">
                <a:latin typeface="+mn-ea"/>
              </a:rPr>
              <a:t>が人間に勝利</a:t>
            </a:r>
            <a:endParaRPr lang="en-US" altLang="ja-JP" sz="4400" dirty="0" smtClean="0">
              <a:latin typeface="+mn-ea"/>
            </a:endParaRPr>
          </a:p>
        </p:txBody>
      </p:sp>
      <p:sp>
        <p:nvSpPr>
          <p:cNvPr id="89" name="テキスト ボックス 88"/>
          <p:cNvSpPr txBox="1"/>
          <p:nvPr/>
        </p:nvSpPr>
        <p:spPr>
          <a:xfrm>
            <a:off x="14293800" y="4619522"/>
            <a:ext cx="5943728" cy="1446550"/>
          </a:xfrm>
          <a:prstGeom prst="rect">
            <a:avLst/>
          </a:prstGeom>
          <a:noFill/>
        </p:spPr>
        <p:txBody>
          <a:bodyPr wrap="square" rtlCol="0">
            <a:spAutoFit/>
          </a:bodyPr>
          <a:lstStyle/>
          <a:p>
            <a:r>
              <a:rPr kumimoji="1" lang="en-US" altLang="ja-JP" sz="4400" dirty="0" smtClean="0">
                <a:latin typeface="+mn-ea"/>
              </a:rPr>
              <a:t>2013</a:t>
            </a:r>
          </a:p>
          <a:p>
            <a:r>
              <a:rPr lang="ja-JP" altLang="en-US" sz="4400" dirty="0" smtClean="0">
                <a:latin typeface="+mn-ea"/>
              </a:rPr>
              <a:t>将棋</a:t>
            </a:r>
            <a:r>
              <a:rPr lang="en-US" altLang="ja-JP" sz="4400" dirty="0" smtClean="0">
                <a:latin typeface="+mn-ea"/>
              </a:rPr>
              <a:t>AI</a:t>
            </a:r>
            <a:r>
              <a:rPr lang="ja-JP" altLang="en-US" sz="4400" dirty="0" smtClean="0">
                <a:latin typeface="+mn-ea"/>
              </a:rPr>
              <a:t>が人間に勝利</a:t>
            </a:r>
            <a:endParaRPr kumimoji="1" lang="ja-JP" altLang="en-US" sz="4400" dirty="0">
              <a:latin typeface="+mn-ea"/>
            </a:endParaRPr>
          </a:p>
        </p:txBody>
      </p:sp>
      <p:sp>
        <p:nvSpPr>
          <p:cNvPr id="90" name="テキスト ボックス 89"/>
          <p:cNvSpPr txBox="1"/>
          <p:nvPr/>
        </p:nvSpPr>
        <p:spPr>
          <a:xfrm>
            <a:off x="14678042" y="6153969"/>
            <a:ext cx="5058803" cy="1446550"/>
          </a:xfrm>
          <a:prstGeom prst="rect">
            <a:avLst/>
          </a:prstGeom>
          <a:noFill/>
        </p:spPr>
        <p:txBody>
          <a:bodyPr wrap="square" rtlCol="0">
            <a:spAutoFit/>
          </a:bodyPr>
          <a:lstStyle/>
          <a:p>
            <a:r>
              <a:rPr kumimoji="1" lang="en-US" altLang="ja-JP" sz="4400" dirty="0" smtClean="0">
                <a:latin typeface="+mn-ea"/>
              </a:rPr>
              <a:t>2015</a:t>
            </a:r>
          </a:p>
          <a:p>
            <a:r>
              <a:rPr lang="ja-JP" altLang="en-US" sz="4400" dirty="0" smtClean="0">
                <a:latin typeface="+mn-ea"/>
              </a:rPr>
              <a:t>第</a:t>
            </a:r>
            <a:r>
              <a:rPr lang="en-US" altLang="ja-JP" sz="4400" dirty="0">
                <a:latin typeface="+mn-ea"/>
              </a:rPr>
              <a:t>1</a:t>
            </a:r>
            <a:r>
              <a:rPr lang="ja-JP" altLang="en-US" sz="4400" dirty="0" smtClean="0">
                <a:latin typeface="+mn-ea"/>
              </a:rPr>
              <a:t>回人狼知能大会</a:t>
            </a:r>
            <a:endParaRPr kumimoji="1" lang="ja-JP" altLang="en-US" sz="4400" dirty="0">
              <a:latin typeface="+mn-ea"/>
            </a:endParaRPr>
          </a:p>
        </p:txBody>
      </p:sp>
      <p:sp>
        <p:nvSpPr>
          <p:cNvPr id="91" name="テキスト ボックス 90"/>
          <p:cNvSpPr txBox="1"/>
          <p:nvPr/>
        </p:nvSpPr>
        <p:spPr>
          <a:xfrm>
            <a:off x="2315183" y="8614298"/>
            <a:ext cx="2873015" cy="2123658"/>
          </a:xfrm>
          <a:prstGeom prst="rect">
            <a:avLst/>
          </a:prstGeom>
          <a:noFill/>
        </p:spPr>
        <p:txBody>
          <a:bodyPr wrap="square" rtlCol="0">
            <a:spAutoFit/>
          </a:bodyPr>
          <a:lstStyle/>
          <a:p>
            <a:r>
              <a:rPr kumimoji="1" lang="en-US" altLang="ja-JP" sz="4400" dirty="0" smtClean="0">
                <a:latin typeface="+mn-ea"/>
              </a:rPr>
              <a:t>1969</a:t>
            </a:r>
          </a:p>
          <a:p>
            <a:r>
              <a:rPr lang="ja-JP" altLang="en-US" sz="4400" dirty="0">
                <a:latin typeface="+mn-ea"/>
              </a:rPr>
              <a:t>初</a:t>
            </a:r>
            <a:r>
              <a:rPr lang="ja-JP" altLang="en-US" sz="4400" dirty="0" smtClean="0">
                <a:latin typeface="+mn-ea"/>
              </a:rPr>
              <a:t>の囲碁プログラム</a:t>
            </a:r>
            <a:endParaRPr kumimoji="1" lang="ja-JP" altLang="en-US" sz="4400" dirty="0">
              <a:latin typeface="+mn-ea"/>
            </a:endParaRPr>
          </a:p>
        </p:txBody>
      </p:sp>
      <p:sp>
        <p:nvSpPr>
          <p:cNvPr id="92" name="テキスト ボックス 91"/>
          <p:cNvSpPr txBox="1"/>
          <p:nvPr/>
        </p:nvSpPr>
        <p:spPr>
          <a:xfrm>
            <a:off x="5846805" y="8562131"/>
            <a:ext cx="3806687" cy="2800767"/>
          </a:xfrm>
          <a:prstGeom prst="rect">
            <a:avLst/>
          </a:prstGeom>
          <a:noFill/>
        </p:spPr>
        <p:txBody>
          <a:bodyPr wrap="square" rtlCol="0">
            <a:spAutoFit/>
          </a:bodyPr>
          <a:lstStyle/>
          <a:p>
            <a:r>
              <a:rPr kumimoji="1" lang="en-US" altLang="ja-JP" sz="4400" dirty="0" smtClean="0">
                <a:latin typeface="+mn-ea"/>
              </a:rPr>
              <a:t>1979</a:t>
            </a:r>
          </a:p>
          <a:p>
            <a:r>
              <a:rPr lang="ja-JP" altLang="en-US" sz="4400" dirty="0">
                <a:latin typeface="+mn-ea"/>
              </a:rPr>
              <a:t>初</a:t>
            </a:r>
            <a:r>
              <a:rPr lang="ja-JP" altLang="en-US" sz="4400" dirty="0" smtClean="0">
                <a:latin typeface="+mn-ea"/>
              </a:rPr>
              <a:t>の将棋コンピュータ同士の対局</a:t>
            </a:r>
            <a:endParaRPr kumimoji="1" lang="ja-JP" altLang="en-US" sz="4400" dirty="0">
              <a:latin typeface="+mn-ea"/>
            </a:endParaRPr>
          </a:p>
        </p:txBody>
      </p:sp>
      <p:sp>
        <p:nvSpPr>
          <p:cNvPr id="93" name="テキスト ボックス 92"/>
          <p:cNvSpPr txBox="1"/>
          <p:nvPr/>
        </p:nvSpPr>
        <p:spPr>
          <a:xfrm>
            <a:off x="10301993" y="8521171"/>
            <a:ext cx="3952948" cy="2123658"/>
          </a:xfrm>
          <a:prstGeom prst="rect">
            <a:avLst/>
          </a:prstGeom>
          <a:noFill/>
        </p:spPr>
        <p:txBody>
          <a:bodyPr wrap="square" rtlCol="0">
            <a:spAutoFit/>
          </a:bodyPr>
          <a:lstStyle/>
          <a:p>
            <a:r>
              <a:rPr kumimoji="1" lang="en-US" altLang="ja-JP" sz="4400" dirty="0" smtClean="0">
                <a:latin typeface="+mn-ea"/>
              </a:rPr>
              <a:t>1997</a:t>
            </a:r>
          </a:p>
          <a:p>
            <a:r>
              <a:rPr kumimoji="1" lang="ja-JP" altLang="en-US" sz="4400" dirty="0" smtClean="0">
                <a:latin typeface="+mn-ea"/>
              </a:rPr>
              <a:t>チェス</a:t>
            </a:r>
            <a:r>
              <a:rPr kumimoji="1" lang="en-US" altLang="ja-JP" sz="4400" dirty="0" smtClean="0">
                <a:latin typeface="+mn-ea"/>
              </a:rPr>
              <a:t>AI</a:t>
            </a:r>
            <a:r>
              <a:rPr kumimoji="1" lang="ja-JP" altLang="en-US" sz="4400" dirty="0" smtClean="0">
                <a:latin typeface="+mn-ea"/>
              </a:rPr>
              <a:t>が</a:t>
            </a:r>
            <a:endParaRPr kumimoji="1" lang="en-US" altLang="ja-JP" sz="4400" dirty="0" smtClean="0">
              <a:latin typeface="+mn-ea"/>
            </a:endParaRPr>
          </a:p>
          <a:p>
            <a:r>
              <a:rPr kumimoji="1" lang="ja-JP" altLang="en-US" sz="4400" dirty="0" smtClean="0">
                <a:latin typeface="+mn-ea"/>
              </a:rPr>
              <a:t>人間に勝利</a:t>
            </a:r>
            <a:endParaRPr kumimoji="1" lang="ja-JP" altLang="en-US" sz="4400" dirty="0">
              <a:latin typeface="+mn-ea"/>
            </a:endParaRPr>
          </a:p>
        </p:txBody>
      </p:sp>
      <p:sp>
        <p:nvSpPr>
          <p:cNvPr id="94" name="テキスト ボックス 93"/>
          <p:cNvSpPr txBox="1"/>
          <p:nvPr/>
        </p:nvSpPr>
        <p:spPr>
          <a:xfrm>
            <a:off x="14246349" y="8703001"/>
            <a:ext cx="7725456" cy="1446550"/>
          </a:xfrm>
          <a:prstGeom prst="rect">
            <a:avLst/>
          </a:prstGeom>
          <a:noFill/>
        </p:spPr>
        <p:txBody>
          <a:bodyPr wrap="square" rtlCol="0">
            <a:spAutoFit/>
          </a:bodyPr>
          <a:lstStyle/>
          <a:p>
            <a:r>
              <a:rPr kumimoji="1" lang="en-US" altLang="ja-JP" sz="4400" dirty="0" smtClean="0">
                <a:solidFill>
                  <a:srgbClr val="FF0000"/>
                </a:solidFill>
                <a:latin typeface="+mn-ea"/>
              </a:rPr>
              <a:t>2013</a:t>
            </a:r>
          </a:p>
          <a:p>
            <a:r>
              <a:rPr lang="ja-JP" altLang="en-US" sz="4400" dirty="0">
                <a:solidFill>
                  <a:srgbClr val="FF0000"/>
                </a:solidFill>
                <a:latin typeface="+mn-ea"/>
              </a:rPr>
              <a:t>人</a:t>
            </a:r>
            <a:r>
              <a:rPr lang="ja-JP" altLang="en-US" sz="4400" dirty="0" smtClean="0">
                <a:solidFill>
                  <a:srgbClr val="FF0000"/>
                </a:solidFill>
                <a:latin typeface="+mn-ea"/>
              </a:rPr>
              <a:t>狼</a:t>
            </a:r>
            <a:r>
              <a:rPr lang="en-US" altLang="ja-JP" sz="4400" dirty="0" smtClean="0">
                <a:solidFill>
                  <a:srgbClr val="FF0000"/>
                </a:solidFill>
                <a:latin typeface="+mn-ea"/>
              </a:rPr>
              <a:t>AI</a:t>
            </a:r>
            <a:r>
              <a:rPr lang="ja-JP" altLang="en-US" sz="4400" dirty="0" smtClean="0">
                <a:solidFill>
                  <a:srgbClr val="FF0000"/>
                </a:solidFill>
                <a:latin typeface="+mn-ea"/>
              </a:rPr>
              <a:t>プロジェクト開始</a:t>
            </a:r>
            <a:endParaRPr kumimoji="1" lang="ja-JP" altLang="en-US" sz="4400" dirty="0">
              <a:solidFill>
                <a:srgbClr val="FF0000"/>
              </a:solidFill>
              <a:latin typeface="+mn-ea"/>
            </a:endParaRPr>
          </a:p>
        </p:txBody>
      </p:sp>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1121</TotalTime>
  <Words>138</Words>
  <Application>Microsoft Office PowerPoint</Application>
  <PresentationFormat>ユーザー設定</PresentationFormat>
  <Paragraphs>54</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HG明朝E</vt:lpstr>
      <vt:lpstr>ＭＳ Ｐゴシック</vt:lpstr>
      <vt:lpstr>Arial</vt:lpstr>
      <vt:lpstr>Bookman Old Style</vt:lpstr>
      <vt:lpstr>Calibri</vt:lpstr>
      <vt:lpstr>Calibri Light</vt:lpstr>
      <vt:lpstr>Wingdings</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浜野太豪</cp:lastModifiedBy>
  <cp:revision>131</cp:revision>
  <cp:lastPrinted>2015-12-17T05:58:43Z</cp:lastPrinted>
  <dcterms:created xsi:type="dcterms:W3CDTF">2012-09-17T17:26:59Z</dcterms:created>
  <dcterms:modified xsi:type="dcterms:W3CDTF">2015-12-17T06:02:50Z</dcterms:modified>
</cp:coreProperties>
</file>