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 dirty="0" smtClean="0">
                <a:effectLst/>
              </a:rPr>
              <a:t>Mathematica</a:t>
            </a:r>
            <a:r>
              <a:rPr lang="ja-JP" altLang="en-US" sz="1400" b="0" i="0" u="none" strike="noStrike" baseline="0" dirty="0" smtClean="0">
                <a:effectLst/>
              </a:rPr>
              <a:t>で処理する際に使用した</a:t>
            </a:r>
            <a:r>
              <a:rPr lang="ja-JP" altLang="ja-JP" sz="1400" b="0" i="0" u="none" strike="noStrike" baseline="0" dirty="0" smtClean="0">
                <a:effectLst/>
              </a:rPr>
              <a:t>言語</a:t>
            </a:r>
            <a:endParaRPr lang="ja-JP" altLang="en-US" dirty="0"/>
          </a:p>
        </c:rich>
      </c:tx>
      <c:layout>
        <c:manualLayout>
          <c:xMode val="edge"/>
          <c:yMode val="edge"/>
          <c:x val="7.2905874050079103E-2"/>
          <c:y val="3.2791456663637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Sheet1!$B$3:$B$7</c:f>
              <c:strCache>
                <c:ptCount val="5"/>
                <c:pt idx="0">
                  <c:v>Solve</c:v>
                </c:pt>
                <c:pt idx="1">
                  <c:v>Simplify</c:v>
                </c:pt>
                <c:pt idx="2">
                  <c:v>Expand</c:v>
                </c:pt>
                <c:pt idx="3">
                  <c:v>D</c:v>
                </c:pt>
                <c:pt idx="4">
                  <c:v>その他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90456084885764"/>
          <c:y val="0.19635279965004374"/>
          <c:w val="0.27681141911731583"/>
          <c:h val="0.69253608923884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98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9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1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3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81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10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9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1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1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4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342900" rtl="0" eaLnBrk="1" latinLnBrk="0" hangingPunct="1">
        <a:spcBef>
          <a:spcPct val="0"/>
        </a:spcBef>
        <a:buNone/>
        <a:defRPr kumimoji="1"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ja-JP" sz="2600" dirty="0"/>
              <a:t>千葉工業大学入試試験における</a:t>
            </a:r>
            <a:r>
              <a:rPr lang="en-US" altLang="ja-JP" sz="2600" dirty="0"/>
              <a:t/>
            </a:r>
            <a:br>
              <a:rPr lang="en-US" altLang="ja-JP" sz="2600" dirty="0"/>
            </a:br>
            <a:r>
              <a:rPr lang="ja-JP" altLang="ja-JP" sz="2600" dirty="0"/>
              <a:t>数式処理システムの性能評価</a:t>
            </a:r>
            <a:endParaRPr lang="ja-JP" altLang="en-US" sz="2600" dirty="0"/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2306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/>
              <a:t>1242116</a:t>
            </a:r>
            <a:r>
              <a:rPr lang="ja-JP" altLang="en-US" sz="1625" dirty="0"/>
              <a:t>　　森谷 慧士</a:t>
            </a:r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64521" y="1718460"/>
            <a:ext cx="949006" cy="365948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6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円/楕円 7"/>
          <p:cNvSpPr/>
          <p:nvPr/>
        </p:nvSpPr>
        <p:spPr>
          <a:xfrm>
            <a:off x="1043853" y="2236787"/>
            <a:ext cx="725664" cy="155283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275" dirty="0">
                <a:solidFill>
                  <a:schemeClr val="bg1"/>
                </a:solidFill>
              </a:rPr>
              <a:t>人工知能</a:t>
            </a:r>
          </a:p>
        </p:txBody>
      </p:sp>
      <p:sp>
        <p:nvSpPr>
          <p:cNvPr id="9" name="円/楕円 8"/>
          <p:cNvSpPr/>
          <p:nvPr/>
        </p:nvSpPr>
        <p:spPr>
          <a:xfrm>
            <a:off x="2492379" y="1979328"/>
            <a:ext cx="1418669" cy="53018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ビジネス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492379" y="2677102"/>
            <a:ext cx="1428699" cy="4736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東大入試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560662" y="4024255"/>
            <a:ext cx="2641052" cy="2072503"/>
            <a:chOff x="844356" y="4025379"/>
            <a:chExt cx="2641052" cy="1801526"/>
          </a:xfrm>
        </p:grpSpPr>
        <p:sp>
          <p:nvSpPr>
            <p:cNvPr id="18" name="正方形/長方形 17"/>
            <p:cNvSpPr/>
            <p:nvPr/>
          </p:nvSpPr>
          <p:spPr>
            <a:xfrm>
              <a:off x="844356" y="4025379"/>
              <a:ext cx="2641052" cy="18015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27" name="フローチャート: 代替処理 26"/>
            <p:cNvSpPr/>
            <p:nvPr/>
          </p:nvSpPr>
          <p:spPr>
            <a:xfrm>
              <a:off x="913599" y="4066020"/>
              <a:ext cx="949006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目的</a:t>
              </a: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027146" y="4147845"/>
              <a:ext cx="1053502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bg1"/>
                  </a:solidFill>
                </a:rPr>
                <a:t>問題文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881188" y="4789150"/>
              <a:ext cx="1345418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bg1"/>
                  </a:solidFill>
                </a:rPr>
                <a:t>数学的</a:t>
              </a:r>
              <a:r>
                <a:rPr lang="ja-JP" altLang="en-US" sz="1600" dirty="0" smtClean="0">
                  <a:solidFill>
                    <a:schemeClr val="bg1"/>
                  </a:solidFill>
                </a:rPr>
                <a:t>表現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2027146" y="5430455"/>
              <a:ext cx="1053502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bg1"/>
                  </a:solidFill>
                </a:rPr>
                <a:t>数的処理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29" idx="2"/>
              <a:endCxn id="30" idx="0"/>
            </p:cNvCxnSpPr>
            <p:nvPr/>
          </p:nvCxnSpPr>
          <p:spPr>
            <a:xfrm>
              <a:off x="2553897" y="4477299"/>
              <a:ext cx="0" cy="311851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30" idx="2"/>
              <a:endCxn id="31" idx="0"/>
            </p:cNvCxnSpPr>
            <p:nvPr/>
          </p:nvCxnSpPr>
          <p:spPr>
            <a:xfrm>
              <a:off x="2553897" y="5118604"/>
              <a:ext cx="0" cy="311851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3351566" y="4013773"/>
            <a:ext cx="3072984" cy="2082986"/>
            <a:chOff x="852934" y="5912877"/>
            <a:chExt cx="5106308" cy="843510"/>
          </a:xfrm>
        </p:grpSpPr>
        <p:sp>
          <p:nvSpPr>
            <p:cNvPr id="24" name="正方形/長方形 23"/>
            <p:cNvSpPr/>
            <p:nvPr/>
          </p:nvSpPr>
          <p:spPr>
            <a:xfrm>
              <a:off x="852934" y="5912877"/>
              <a:ext cx="5106308" cy="8435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1" name="フローチャート: 代替処理 40"/>
            <p:cNvSpPr/>
            <p:nvPr/>
          </p:nvSpPr>
          <p:spPr>
            <a:xfrm>
              <a:off x="946668" y="5933771"/>
              <a:ext cx="1590878" cy="153429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方法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46668" y="6120861"/>
              <a:ext cx="4925654" cy="560857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hueMod val="94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chemeClr val="bg1"/>
                  </a:solidFill>
                </a:rPr>
                <a:t>問題文を理解し</a:t>
              </a:r>
              <a:r>
                <a:rPr lang="en-US" altLang="ja-JP" sz="1400" dirty="0" smtClean="0">
                  <a:solidFill>
                    <a:schemeClr val="bg1"/>
                  </a:solidFill>
                </a:rPr>
                <a:t>Mathematica</a:t>
              </a:r>
              <a:r>
                <a:rPr lang="ja-JP" altLang="en-US" sz="1400" dirty="0" smtClean="0">
                  <a:solidFill>
                    <a:schemeClr val="bg1"/>
                  </a:solidFill>
                </a:rPr>
                <a:t>で数的処理できるように式に変換する</a:t>
              </a:r>
              <a:endParaRPr lang="en-US" altLang="ja-JP" sz="1400" dirty="0" smtClean="0">
                <a:solidFill>
                  <a:schemeClr val="bg1"/>
                </a:solidFill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ja-JP" sz="1400" dirty="0" smtClean="0">
                  <a:solidFill>
                    <a:schemeClr val="bg1"/>
                  </a:solidFill>
                </a:rPr>
                <a:t>Mathematica</a:t>
              </a:r>
              <a:r>
                <a:rPr lang="ja-JP" altLang="en-US" sz="1400" dirty="0" smtClean="0">
                  <a:solidFill>
                    <a:schemeClr val="bg1"/>
                  </a:solidFill>
                </a:rPr>
                <a:t>で処理する際に使用する</a:t>
              </a:r>
              <a:r>
                <a:rPr lang="ja-JP" altLang="ja-JP" sz="1400" dirty="0" smtClean="0">
                  <a:solidFill>
                    <a:schemeClr val="bg1"/>
                  </a:solidFill>
                </a:rPr>
                <a:t>言語</a:t>
              </a:r>
              <a:r>
                <a:rPr lang="ja-JP" altLang="ja-JP" sz="1400" dirty="0">
                  <a:solidFill>
                    <a:schemeClr val="bg1"/>
                  </a:solidFill>
                </a:rPr>
                <a:t>を利用して式を</a:t>
              </a:r>
              <a:r>
                <a:rPr lang="en-US" altLang="ja-JP" sz="1400" dirty="0">
                  <a:solidFill>
                    <a:schemeClr val="bg1"/>
                  </a:solidFill>
                </a:rPr>
                <a:t>Mathematica</a:t>
              </a:r>
              <a:r>
                <a:rPr lang="ja-JP" altLang="ja-JP" sz="1400" dirty="0">
                  <a:solidFill>
                    <a:schemeClr val="bg1"/>
                  </a:solidFill>
                </a:rPr>
                <a:t>で処理する</a:t>
              </a:r>
              <a:endParaRPr lang="en-US" altLang="ja-JP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546264" y="6178499"/>
            <a:ext cx="5878285" cy="2403489"/>
            <a:chOff x="852934" y="7276422"/>
            <a:chExt cx="5106308" cy="1292410"/>
          </a:xfrm>
        </p:grpSpPr>
        <p:sp>
          <p:nvSpPr>
            <p:cNvPr id="20" name="正方形/長方形 19"/>
            <p:cNvSpPr/>
            <p:nvPr/>
          </p:nvSpPr>
          <p:spPr>
            <a:xfrm>
              <a:off x="852934" y="7276422"/>
              <a:ext cx="5106308" cy="12924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4" name="フローチャート: 代替処理 43"/>
            <p:cNvSpPr/>
            <p:nvPr/>
          </p:nvSpPr>
          <p:spPr>
            <a:xfrm>
              <a:off x="874293" y="7308226"/>
              <a:ext cx="2388783" cy="231792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現在の進捗状況</a:t>
              </a: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546263" y="8639967"/>
            <a:ext cx="5878285" cy="1133425"/>
            <a:chOff x="863910" y="8639967"/>
            <a:chExt cx="5106308" cy="1133425"/>
          </a:xfrm>
        </p:grpSpPr>
        <p:sp>
          <p:nvSpPr>
            <p:cNvPr id="42" name="正方形/長方形 41"/>
            <p:cNvSpPr/>
            <p:nvPr/>
          </p:nvSpPr>
          <p:spPr>
            <a:xfrm>
              <a:off x="863910" y="8639967"/>
              <a:ext cx="5106308" cy="11334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5" name="フローチャート: 代替処理 44"/>
            <p:cNvSpPr/>
            <p:nvPr/>
          </p:nvSpPr>
          <p:spPr>
            <a:xfrm>
              <a:off x="901042" y="8673866"/>
              <a:ext cx="1944096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今後</a:t>
              </a:r>
              <a:r>
                <a:rPr lang="ja-JP" altLang="en-US" sz="2600" dirty="0" smtClean="0">
                  <a:solidFill>
                    <a:schemeClr val="tx1"/>
                  </a:solidFill>
                </a:rPr>
                <a:t>の</a:t>
              </a:r>
              <a:r>
                <a:rPr lang="ja-JP" altLang="en-US" sz="2600" dirty="0">
                  <a:solidFill>
                    <a:schemeClr val="tx1"/>
                  </a:solidFill>
                </a:rPr>
                <a:t>計画</a:t>
              </a: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582896" y="6766106"/>
            <a:ext cx="280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>
                <a:solidFill>
                  <a:schemeClr val="bg1"/>
                </a:solidFill>
              </a:rPr>
              <a:t>Mathematica</a:t>
            </a:r>
            <a:r>
              <a:rPr lang="ja-JP" altLang="en-US" sz="1400" dirty="0" smtClean="0">
                <a:solidFill>
                  <a:schemeClr val="bg1"/>
                </a:solidFill>
              </a:rPr>
              <a:t>を利用して千葉工大の入試問題を全問処理した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solidFill>
                  <a:schemeClr val="bg1"/>
                </a:solidFill>
              </a:rPr>
              <a:t>数学的</a:t>
            </a:r>
            <a:r>
              <a:rPr kumimoji="1" lang="ja-JP" altLang="en-US" sz="1400" dirty="0">
                <a:solidFill>
                  <a:schemeClr val="bg1"/>
                </a:solidFill>
              </a:rPr>
              <a:t>表現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に処理する際に用いた知識を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まとめた</a:t>
            </a:r>
            <a:endParaRPr kumimoji="1"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chemeClr val="bg1"/>
                </a:solidFill>
              </a:rPr>
              <a:t>Mathematica</a:t>
            </a:r>
            <a:r>
              <a:rPr lang="ja-JP" altLang="en-US" sz="1400" dirty="0" smtClean="0">
                <a:solidFill>
                  <a:schemeClr val="bg1"/>
                </a:solidFill>
              </a:rPr>
              <a:t>で処理する際に使用した言語をグラフ化してまとめた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521" y="9097793"/>
            <a:ext cx="561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ja-JP" sz="1400" dirty="0" smtClean="0">
                <a:solidFill>
                  <a:schemeClr val="bg1"/>
                </a:solidFill>
              </a:rPr>
              <a:t>千葉</a:t>
            </a:r>
            <a:r>
              <a:rPr lang="ja-JP" altLang="ja-JP" sz="1400" dirty="0">
                <a:solidFill>
                  <a:schemeClr val="bg1"/>
                </a:solidFill>
              </a:rPr>
              <a:t>工業</a:t>
            </a:r>
            <a:r>
              <a:rPr lang="ja-JP" altLang="ja-JP" sz="1400" dirty="0" smtClean="0">
                <a:solidFill>
                  <a:schemeClr val="bg1"/>
                </a:solidFill>
              </a:rPr>
              <a:t>大学や</a:t>
            </a:r>
            <a:r>
              <a:rPr lang="ja-JP" altLang="ja-JP" sz="1400" dirty="0">
                <a:solidFill>
                  <a:schemeClr val="bg1"/>
                </a:solidFill>
              </a:rPr>
              <a:t>，千葉大学などの他の大学の入試問題を</a:t>
            </a:r>
            <a:r>
              <a:rPr lang="en-US" altLang="ja-JP" sz="1400" dirty="0">
                <a:solidFill>
                  <a:schemeClr val="bg1"/>
                </a:solidFill>
              </a:rPr>
              <a:t>Mathematica</a:t>
            </a:r>
            <a:r>
              <a:rPr lang="ja-JP" altLang="ja-JP" sz="1400" dirty="0">
                <a:solidFill>
                  <a:schemeClr val="bg1"/>
                </a:solidFill>
              </a:rPr>
              <a:t>で処理できるか検証する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7" name="グラフ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223865"/>
              </p:ext>
            </p:extLst>
          </p:nvPr>
        </p:nvGraphicFramePr>
        <p:xfrm>
          <a:off x="3410706" y="6235783"/>
          <a:ext cx="2930244" cy="232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円/楕円 37"/>
          <p:cNvSpPr/>
          <p:nvPr/>
        </p:nvSpPr>
        <p:spPr>
          <a:xfrm>
            <a:off x="2487363" y="3318293"/>
            <a:ext cx="1428699" cy="4736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工場</a:t>
            </a:r>
            <a:endParaRPr lang="ja-JP" altLang="en-US" sz="1463" dirty="0">
              <a:solidFill>
                <a:schemeClr val="bg1"/>
              </a:solidFill>
            </a:endParaRPr>
          </a:p>
        </p:txBody>
      </p:sp>
      <p:sp>
        <p:nvSpPr>
          <p:cNvPr id="5" name="右矢印 4"/>
          <p:cNvSpPr/>
          <p:nvPr/>
        </p:nvSpPr>
        <p:spPr>
          <a:xfrm rot="20754153">
            <a:off x="1825352" y="2284027"/>
            <a:ext cx="606175" cy="27272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>
            <a:off x="1825351" y="2758397"/>
            <a:ext cx="606175" cy="27272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564581">
            <a:off x="1798607" y="3261061"/>
            <a:ext cx="606175" cy="27272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63242" y="2172067"/>
            <a:ext cx="2018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第</a:t>
            </a:r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r>
              <a:rPr kumimoji="1" lang="ja-JP" altLang="en-US" dirty="0" smtClean="0">
                <a:solidFill>
                  <a:schemeClr val="bg1"/>
                </a:solidFill>
              </a:rPr>
              <a:t>の産業革命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→人工知能を利用して革新的なものづくりを目指す取り組み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9024" y="4599469"/>
            <a:ext cx="136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</a:rPr>
              <a:t>人間が処理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60802" y="5315949"/>
            <a:ext cx="150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</a:rPr>
              <a:t>人工</a:t>
            </a:r>
            <a:r>
              <a:rPr lang="ja-JP" altLang="en-US" sz="1400" dirty="0">
                <a:solidFill>
                  <a:schemeClr val="bg1"/>
                </a:solidFill>
              </a:rPr>
              <a:t>知能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が処理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448</TotalTime>
  <Words>157</Words>
  <Application>Microsoft Office PowerPoint</Application>
  <PresentationFormat>A4 210 x 297 mm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スライス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25</cp:revision>
  <dcterms:created xsi:type="dcterms:W3CDTF">2014-12-11T05:44:41Z</dcterms:created>
  <dcterms:modified xsi:type="dcterms:W3CDTF">2014-12-15T08:16:10Z</dcterms:modified>
</cp:coreProperties>
</file>