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4" r:id="rId1"/>
  </p:sldMasterIdLst>
  <p:notesMasterIdLst>
    <p:notesMasterId r:id="rId3"/>
  </p:notesMasterIdLst>
  <p:sldIdLst>
    <p:sldId id="263" r:id="rId2"/>
  </p:sldIdLst>
  <p:sldSz cx="21386800" cy="30279975"/>
  <p:notesSz cx="6858000" cy="9144000"/>
  <p:defaultTextStyle>
    <a:defPPr>
      <a:defRPr lang="ja-JP"/>
    </a:defPPr>
    <a:lvl1pPr marL="0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573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1474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7219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295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78690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443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0174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5909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37"/>
    <a:srgbClr val="FFA153"/>
    <a:srgbClr val="99FF99"/>
    <a:srgbClr val="B25444"/>
    <a:srgbClr val="FFD1AB"/>
    <a:srgbClr val="FFB679"/>
    <a:srgbClr val="00D05E"/>
    <a:srgbClr val="21FF85"/>
    <a:srgbClr val="005C2A"/>
    <a:srgbClr val="B3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BE263C-DBD7-4A20-BB59-AAB30ACAA65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" d="100"/>
          <a:sy n="17" d="100"/>
        </p:scale>
        <p:origin x="-2274" y="13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ABDDA-217B-40F7-B562-7EFC1E18F5FB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09B3F-F74C-4D1D-A2CC-01CA926D4C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37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1pPr>
    <a:lvl2pPr marL="457071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2pPr>
    <a:lvl3pPr marL="914142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3pPr>
    <a:lvl4pPr marL="1371206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4pPr>
    <a:lvl5pPr marL="1828274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5pPr>
    <a:lvl6pPr marL="2285342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6pPr>
    <a:lvl7pPr marL="2742413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7pPr>
    <a:lvl8pPr marL="3199483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8pPr>
    <a:lvl9pPr marL="3656554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364444"/>
            <a:ext cx="16035923" cy="235510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261587" y="3364444"/>
            <a:ext cx="5131496" cy="23551096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692" y="5733009"/>
            <a:ext cx="12832080" cy="14372895"/>
          </a:xfrm>
        </p:spPr>
        <p:txBody>
          <a:bodyPr anchor="b">
            <a:normAutofit/>
          </a:bodyPr>
          <a:lstStyle>
            <a:lvl1pPr algn="l">
              <a:defRPr sz="12630" spc="-234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9609" y="20620433"/>
            <a:ext cx="12832080" cy="4037330"/>
          </a:xfrm>
        </p:spPr>
        <p:txBody>
          <a:bodyPr anchor="t">
            <a:normAutofit/>
          </a:bodyPr>
          <a:lstStyle>
            <a:lvl1pPr marL="0" indent="0" algn="l">
              <a:buNone/>
              <a:defRPr sz="4678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1069345" indent="0" algn="ctr">
              <a:buNone/>
              <a:defRPr sz="4678"/>
            </a:lvl2pPr>
            <a:lvl3pPr marL="2138690" indent="0" algn="ctr">
              <a:buNone/>
              <a:defRPr sz="4678"/>
            </a:lvl3pPr>
            <a:lvl4pPr marL="3208035" indent="0" algn="ctr">
              <a:buNone/>
              <a:defRPr sz="4678"/>
            </a:lvl4pPr>
            <a:lvl5pPr marL="4277380" indent="0" algn="ctr">
              <a:buNone/>
              <a:defRPr sz="4678"/>
            </a:lvl5pPr>
            <a:lvl6pPr marL="5346725" indent="0" algn="ctr">
              <a:buNone/>
              <a:defRPr sz="4678"/>
            </a:lvl6pPr>
            <a:lvl7pPr marL="6416070" indent="0" algn="ctr">
              <a:buNone/>
              <a:defRPr sz="4678"/>
            </a:lvl7pPr>
            <a:lvl8pPr marL="7485416" indent="0" algn="ctr">
              <a:buNone/>
              <a:defRPr sz="4678"/>
            </a:lvl8pPr>
            <a:lvl9pPr marL="8554761" indent="0" algn="ctr">
              <a:buNone/>
              <a:defRPr sz="467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00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39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" y="4373774"/>
            <a:ext cx="4945698" cy="2186887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84962" y="3835464"/>
            <a:ext cx="12832080" cy="22609048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3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50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4962" y="5733009"/>
            <a:ext cx="12832080" cy="14372895"/>
          </a:xfrm>
        </p:spPr>
        <p:txBody>
          <a:bodyPr anchor="b">
            <a:normAutofit/>
          </a:bodyPr>
          <a:lstStyle>
            <a:lvl1pPr>
              <a:defRPr sz="12630" b="0" spc="-234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7043" y="20630756"/>
            <a:ext cx="12832080" cy="4037330"/>
          </a:xfrm>
        </p:spPr>
        <p:txBody>
          <a:bodyPr anchor="t">
            <a:normAutofit/>
          </a:bodyPr>
          <a:lstStyle>
            <a:lvl1pPr marL="0" indent="0">
              <a:buNone/>
              <a:defRPr sz="4678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5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84962" y="3835464"/>
            <a:ext cx="6095238" cy="22609048"/>
          </a:xfrm>
        </p:spPr>
        <p:txBody>
          <a:bodyPr/>
          <a:lstStyle>
            <a:lvl1pPr>
              <a:defRPr sz="4444"/>
            </a:lvl1pPr>
            <a:lvl2pPr>
              <a:defRPr sz="3976"/>
            </a:lvl2pPr>
            <a:lvl3pPr>
              <a:defRPr sz="3508"/>
            </a:lvl3pPr>
            <a:lvl4pPr>
              <a:defRPr sz="3041"/>
            </a:lvl4pPr>
            <a:lvl5pPr>
              <a:defRPr sz="3041"/>
            </a:lvl5pPr>
            <a:lvl6pPr>
              <a:defRPr sz="3041"/>
            </a:lvl6pPr>
            <a:lvl7pPr>
              <a:defRPr sz="3041"/>
            </a:lvl7pPr>
            <a:lvl8pPr>
              <a:defRPr sz="3041"/>
            </a:lvl8pPr>
            <a:lvl9pPr>
              <a:defRPr sz="304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4285" y="3835464"/>
            <a:ext cx="6095238" cy="22609048"/>
          </a:xfrm>
        </p:spPr>
        <p:txBody>
          <a:bodyPr/>
          <a:lstStyle>
            <a:lvl1pPr>
              <a:defRPr sz="4444"/>
            </a:lvl1pPr>
            <a:lvl2pPr>
              <a:defRPr sz="3976"/>
            </a:lvl2pPr>
            <a:lvl3pPr>
              <a:defRPr sz="3508"/>
            </a:lvl3pPr>
            <a:lvl4pPr>
              <a:defRPr sz="3041"/>
            </a:lvl4pPr>
            <a:lvl5pPr>
              <a:defRPr sz="3041"/>
            </a:lvl5pPr>
            <a:lvl6pPr>
              <a:defRPr sz="3041"/>
            </a:lvl6pPr>
            <a:lvl7pPr>
              <a:defRPr sz="3041"/>
            </a:lvl7pPr>
            <a:lvl8pPr>
              <a:defRPr sz="3041"/>
            </a:lvl8pPr>
            <a:lvl9pPr>
              <a:defRPr sz="304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43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4962" y="4519417"/>
            <a:ext cx="6095238" cy="356630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444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069345" indent="0">
              <a:buNone/>
              <a:defRPr sz="4444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4962" y="8525619"/>
            <a:ext cx="6095238" cy="17764252"/>
          </a:xfrm>
        </p:spPr>
        <p:txBody>
          <a:bodyPr/>
          <a:lstStyle>
            <a:lvl1pPr>
              <a:defRPr sz="4444"/>
            </a:lvl1pPr>
            <a:lvl2pPr>
              <a:defRPr sz="3976"/>
            </a:lvl2pPr>
            <a:lvl3pPr>
              <a:defRPr sz="3508"/>
            </a:lvl3pPr>
            <a:lvl4pPr>
              <a:defRPr sz="3041"/>
            </a:lvl4pPr>
            <a:lvl5pPr>
              <a:defRPr sz="3041"/>
            </a:lvl5pPr>
            <a:lvl6pPr>
              <a:defRPr sz="3041"/>
            </a:lvl6pPr>
            <a:lvl7pPr>
              <a:defRPr sz="3041"/>
            </a:lvl7pPr>
            <a:lvl8pPr>
              <a:defRPr sz="3041"/>
            </a:lvl8pPr>
            <a:lvl9pPr>
              <a:defRPr sz="304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714887" y="4519423"/>
            <a:ext cx="6095238" cy="3590376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444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069345" indent="0">
              <a:buNone/>
              <a:defRPr sz="4444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714887" y="8525619"/>
            <a:ext cx="6095238" cy="17764252"/>
          </a:xfrm>
        </p:spPr>
        <p:txBody>
          <a:bodyPr/>
          <a:lstStyle>
            <a:lvl1pPr>
              <a:defRPr sz="4444"/>
            </a:lvl1pPr>
            <a:lvl2pPr>
              <a:defRPr sz="3976"/>
            </a:lvl2pPr>
            <a:lvl3pPr>
              <a:defRPr sz="3508"/>
            </a:lvl3pPr>
            <a:lvl4pPr>
              <a:defRPr sz="3041"/>
            </a:lvl4pPr>
            <a:lvl5pPr>
              <a:defRPr sz="3041"/>
            </a:lvl5pPr>
            <a:lvl6pPr>
              <a:defRPr sz="3041"/>
            </a:lvl6pPr>
            <a:lvl7pPr>
              <a:defRPr sz="3041"/>
            </a:lvl7pPr>
            <a:lvl8pPr>
              <a:defRPr sz="3041"/>
            </a:lvl8pPr>
            <a:lvl9pPr>
              <a:defRPr sz="304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65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28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27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23" y="5046663"/>
            <a:ext cx="4972431" cy="9689592"/>
          </a:xfrm>
        </p:spPr>
        <p:txBody>
          <a:bodyPr anchor="b">
            <a:normAutofit/>
          </a:bodyPr>
          <a:lstStyle>
            <a:lvl1pPr>
              <a:defRPr sz="6549" b="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4962" y="3835464"/>
            <a:ext cx="12832080" cy="22609048"/>
          </a:xfrm>
        </p:spPr>
        <p:txBody>
          <a:bodyPr/>
          <a:lstStyle>
            <a:lvl1pPr>
              <a:defRPr sz="4678"/>
            </a:lvl1pPr>
            <a:lvl2pPr>
              <a:defRPr sz="4210"/>
            </a:lvl2pPr>
            <a:lvl3pPr>
              <a:defRPr sz="3742"/>
            </a:lvl3pPr>
            <a:lvl4pPr>
              <a:defRPr sz="3274"/>
            </a:lvl4pPr>
            <a:lvl5pPr>
              <a:defRPr sz="3274"/>
            </a:lvl5pPr>
            <a:lvl6pPr>
              <a:defRPr sz="3274"/>
            </a:lvl6pPr>
            <a:lvl7pPr>
              <a:defRPr sz="3274"/>
            </a:lvl7pPr>
            <a:lvl8pPr>
              <a:defRPr sz="3274"/>
            </a:lvl8pPr>
            <a:lvl9pPr>
              <a:defRPr sz="327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123" y="14736255"/>
            <a:ext cx="4972431" cy="1130452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871"/>
              </a:spcBef>
              <a:buNone/>
              <a:defRPr sz="2924">
                <a:solidFill>
                  <a:srgbClr val="FFFFFF"/>
                </a:solidFill>
              </a:defRPr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82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23" y="5046663"/>
            <a:ext cx="4972431" cy="9689592"/>
          </a:xfrm>
        </p:spPr>
        <p:txBody>
          <a:bodyPr anchor="b">
            <a:normAutofit/>
          </a:bodyPr>
          <a:lstStyle>
            <a:lvl1pPr>
              <a:defRPr sz="6549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63506" y="3388368"/>
            <a:ext cx="14235467" cy="23537634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7484"/>
            </a:lvl1pPr>
            <a:lvl2pPr marL="1069345" indent="0">
              <a:buNone/>
              <a:defRPr sz="6549"/>
            </a:lvl2pPr>
            <a:lvl3pPr marL="2138690" indent="0">
              <a:buNone/>
              <a:defRPr sz="5613"/>
            </a:lvl3pPr>
            <a:lvl4pPr marL="3208035" indent="0">
              <a:buNone/>
              <a:defRPr sz="4678"/>
            </a:lvl4pPr>
            <a:lvl5pPr marL="4277380" indent="0">
              <a:buNone/>
              <a:defRPr sz="4678"/>
            </a:lvl5pPr>
            <a:lvl6pPr marL="5346725" indent="0">
              <a:buNone/>
              <a:defRPr sz="4678"/>
            </a:lvl6pPr>
            <a:lvl7pPr marL="6416070" indent="0">
              <a:buNone/>
              <a:defRPr sz="4678"/>
            </a:lvl7pPr>
            <a:lvl8pPr marL="7485416" indent="0">
              <a:buNone/>
              <a:defRPr sz="4678"/>
            </a:lvl8pPr>
            <a:lvl9pPr marL="8554761" indent="0">
              <a:buNone/>
              <a:defRPr sz="467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123" y="14749686"/>
            <a:ext cx="4972431" cy="1130452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871"/>
              </a:spcBef>
              <a:buNone/>
              <a:defRPr sz="2924">
                <a:solidFill>
                  <a:srgbClr val="FFFFFF"/>
                </a:solidFill>
              </a:defRPr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138007" y="28065058"/>
            <a:ext cx="10369787" cy="161212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04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3350984"/>
            <a:ext cx="6040632" cy="235376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3661" y="4962059"/>
            <a:ext cx="5170376" cy="20315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0726995" y="3350984"/>
            <a:ext cx="673684" cy="2353763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7341" y="3815277"/>
            <a:ext cx="12832080" cy="22609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0408" y="28065058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7341" y="28065058"/>
            <a:ext cx="10369787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654048" y="28065058"/>
            <a:ext cx="2685501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73" b="1">
                <a:solidFill>
                  <a:schemeClr val="accent1"/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70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  <p:sldLayoutId id="2147484312" r:id="rId8"/>
    <p:sldLayoutId id="2147484313" r:id="rId9"/>
    <p:sldLayoutId id="2147484314" r:id="rId10"/>
    <p:sldLayoutId id="2147484315" r:id="rId11"/>
  </p:sldLayoutIdLst>
  <p:txStyles>
    <p:titleStyle>
      <a:lvl1pPr algn="l" defTabSz="2138690" rtl="0" eaLnBrk="1" latinLnBrk="0" hangingPunct="1">
        <a:lnSpc>
          <a:spcPct val="90000"/>
        </a:lnSpc>
        <a:spcBef>
          <a:spcPct val="0"/>
        </a:spcBef>
        <a:buNone/>
        <a:defRPr kumimoji="1" sz="7017" kern="1200" spc="-14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427738" indent="-427738" algn="l" defTabSz="2138690" rtl="0" eaLnBrk="1" latinLnBrk="0" hangingPunct="1">
        <a:lnSpc>
          <a:spcPct val="90000"/>
        </a:lnSpc>
        <a:spcBef>
          <a:spcPts val="2807"/>
        </a:spcBef>
        <a:buClr>
          <a:schemeClr val="accent1"/>
        </a:buClr>
        <a:buFont typeface="Wingdings 2" pitchFamily="18" charset="2"/>
        <a:buChar char=""/>
        <a:defRPr kumimoji="1" sz="4444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604018" indent="-427738" algn="l" defTabSz="2138690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kumimoji="1" sz="3976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2673363" indent="-427738" algn="l" defTabSz="2138690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kumimoji="1" sz="3508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3742708" indent="-427738" algn="l" defTabSz="2138690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kumimoji="1" sz="304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4812053" indent="-427738" algn="l" defTabSz="2138690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kumimoji="1" sz="304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5881398" indent="-534673" algn="l" defTabSz="2138690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kumimoji="1" sz="304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6950743" indent="-534673" algn="l" defTabSz="2138690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kumimoji="1" sz="304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8020088" indent="-534673" algn="l" defTabSz="2138690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kumimoji="1" sz="304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9089433" indent="-534673" algn="l" defTabSz="2138690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kumimoji="1" sz="304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34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69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03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38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672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07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5416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4761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 つの角を切り取った四角形 19"/>
          <p:cNvSpPr/>
          <p:nvPr/>
        </p:nvSpPr>
        <p:spPr>
          <a:xfrm>
            <a:off x="355468" y="23001603"/>
            <a:ext cx="20325177" cy="672262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32" name="角丸四角形 31"/>
          <p:cNvSpPr/>
          <p:nvPr/>
        </p:nvSpPr>
        <p:spPr>
          <a:xfrm>
            <a:off x="396256" y="3773684"/>
            <a:ext cx="6984776" cy="22095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979228" y="11278571"/>
            <a:ext cx="12902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u="sng" dirty="0" smtClean="0">
                <a:solidFill>
                  <a:schemeClr val="accent6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平均評価</a:t>
            </a:r>
            <a:r>
              <a:rPr lang="ja-JP" altLang="en-US" sz="4800" b="1" dirty="0" smtClean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だけでは信用できない！！</a:t>
            </a:r>
            <a:endParaRPr lang="ja-JP" altLang="en-US" sz="4800" b="1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816059" y="12458510"/>
            <a:ext cx="8616111" cy="1938992"/>
          </a:xfrm>
          <a:prstGeom prst="rect">
            <a:avLst/>
          </a:prstGeom>
          <a:noFill/>
          <a:ln w="127000" cmpd="thickThin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solidFill>
                  <a:prstClr val="black"/>
                </a:solidFill>
              </a:rPr>
              <a:t>レビューを見た人達の集合値である</a:t>
            </a:r>
            <a:endParaRPr lang="en-US" altLang="ja-JP" sz="4000" dirty="0" smtClean="0">
              <a:solidFill>
                <a:prstClr val="black"/>
              </a:solidFill>
            </a:endParaRPr>
          </a:p>
          <a:p>
            <a:r>
              <a:rPr lang="ja-JP" altLang="en-US" sz="4000" dirty="0" smtClean="0">
                <a:solidFill>
                  <a:prstClr val="black"/>
                </a:solidFill>
              </a:rPr>
              <a:t>参考になった数を使うことで</a:t>
            </a:r>
            <a:endParaRPr lang="en-US" altLang="ja-JP" sz="4000" dirty="0">
              <a:solidFill>
                <a:prstClr val="black"/>
              </a:solidFill>
            </a:endParaRPr>
          </a:p>
          <a:p>
            <a:r>
              <a:rPr lang="ja-JP" altLang="en-US" sz="4000" dirty="0" smtClean="0">
                <a:solidFill>
                  <a:prstClr val="black"/>
                </a:solidFill>
              </a:rPr>
              <a:t>分かりやすく出来るのでは</a:t>
            </a:r>
            <a:r>
              <a:rPr lang="en-US" altLang="ja-JP" sz="4000" dirty="0" smtClean="0">
                <a:solidFill>
                  <a:prstClr val="black"/>
                </a:solidFill>
              </a:rPr>
              <a:t>!?</a:t>
            </a:r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381844"/>
              </p:ext>
            </p:extLst>
          </p:nvPr>
        </p:nvGraphicFramePr>
        <p:xfrm>
          <a:off x="396256" y="6091889"/>
          <a:ext cx="16254561" cy="4054071"/>
        </p:xfrm>
        <a:graphic>
          <a:graphicData uri="http://schemas.openxmlformats.org/drawingml/2006/table">
            <a:tbl>
              <a:tblPr firstRow="1">
                <a:tableStyleId>{85BE263C-DBD7-4A20-BB59-AAB30ACAA65A}</a:tableStyleId>
              </a:tblPr>
              <a:tblGrid>
                <a:gridCol w="4567849"/>
                <a:gridCol w="2800911"/>
                <a:gridCol w="8885801"/>
              </a:tblGrid>
              <a:tr h="649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8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商品のレビュー</a:t>
                      </a:r>
                      <a:endParaRPr lang="ja-JP" sz="48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8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ja-JP" sz="48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1889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評価</a:t>
                      </a:r>
                      <a:endParaRPr lang="ja-JP" sz="40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コメント</a:t>
                      </a:r>
                      <a:endParaRPr lang="ja-JP" sz="40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このレビューは参考になりましたか？</a:t>
                      </a:r>
                      <a:endParaRPr lang="ja-JP" sz="40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</a:tr>
              <a:tr h="5944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kern="100" baseline="0" dirty="0">
                          <a:solidFill>
                            <a:schemeClr val="accent6"/>
                          </a:solidFill>
                          <a:effectLst/>
                          <a:latin typeface="+mn-ea"/>
                          <a:ea typeface="+mn-ea"/>
                        </a:rPr>
                        <a:t>★★★★★</a:t>
                      </a:r>
                      <a:endParaRPr lang="ja-JP" sz="4000" kern="100" baseline="0" dirty="0">
                        <a:solidFill>
                          <a:schemeClr val="accent6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kern="100">
                          <a:effectLst/>
                          <a:latin typeface="+mn-ea"/>
                          <a:ea typeface="+mn-ea"/>
                        </a:rPr>
                        <a:t>おもしろい</a:t>
                      </a:r>
                      <a:endParaRPr lang="ja-JP" sz="4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ja-JP" sz="4000" kern="100" dirty="0">
                          <a:effectLst/>
                          <a:latin typeface="+mn-ea"/>
                          <a:ea typeface="+mn-ea"/>
                        </a:rPr>
                        <a:t>人中</a:t>
                      </a:r>
                      <a:r>
                        <a:rPr lang="en-US" sz="4000" kern="100" dirty="0">
                          <a:effectLst/>
                          <a:latin typeface="+mn-ea"/>
                          <a:ea typeface="+mn-ea"/>
                        </a:rPr>
                        <a:t>89</a:t>
                      </a:r>
                      <a:r>
                        <a:rPr lang="ja-JP" sz="4000" kern="100" dirty="0">
                          <a:effectLst/>
                          <a:latin typeface="+mn-ea"/>
                          <a:ea typeface="+mn-ea"/>
                        </a:rPr>
                        <a:t>人が参考になった</a:t>
                      </a:r>
                      <a:endParaRPr lang="ja-JP" sz="4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44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kern="100" baseline="0" dirty="0">
                          <a:solidFill>
                            <a:schemeClr val="accent6"/>
                          </a:solidFill>
                          <a:effectLst/>
                          <a:latin typeface="+mn-ea"/>
                          <a:ea typeface="+mn-ea"/>
                        </a:rPr>
                        <a:t>★☆☆☆☆</a:t>
                      </a:r>
                      <a:endParaRPr lang="ja-JP" sz="4000" kern="100" baseline="0" dirty="0">
                        <a:solidFill>
                          <a:schemeClr val="accent6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kern="100" dirty="0">
                          <a:effectLst/>
                          <a:latin typeface="+mn-ea"/>
                          <a:ea typeface="+mn-ea"/>
                        </a:rPr>
                        <a:t>つまらない</a:t>
                      </a:r>
                      <a:endParaRPr lang="ja-JP" sz="4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ja-JP" sz="4000" kern="100" dirty="0" smtClean="0">
                          <a:effectLst/>
                          <a:latin typeface="+mn-ea"/>
                          <a:ea typeface="+mn-ea"/>
                        </a:rPr>
                        <a:t>人中</a:t>
                      </a:r>
                      <a:r>
                        <a:rPr lang="ja-JP" altLang="en-US" sz="4000" kern="100" baseline="0" dirty="0" smtClean="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ja-JP" sz="4000" kern="100" dirty="0" smtClean="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ja-JP" sz="4000" kern="100" dirty="0" smtClean="0">
                          <a:effectLst/>
                          <a:latin typeface="+mn-ea"/>
                          <a:ea typeface="+mn-ea"/>
                        </a:rPr>
                        <a:t>人</a:t>
                      </a:r>
                      <a:r>
                        <a:rPr lang="ja-JP" sz="4000" kern="100" dirty="0">
                          <a:effectLst/>
                          <a:latin typeface="+mn-ea"/>
                          <a:ea typeface="+mn-ea"/>
                        </a:rPr>
                        <a:t>が参考になった</a:t>
                      </a:r>
                      <a:endParaRPr lang="ja-JP" sz="4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245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6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評価の平均：</a:t>
                      </a:r>
                      <a:r>
                        <a:rPr lang="ja-JP" altLang="en-US" sz="6000" kern="100" baseline="0" dirty="0" smtClean="0">
                          <a:solidFill>
                            <a:schemeClr val="accent6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★★★☆☆</a:t>
                      </a:r>
                      <a:endParaRPr lang="ja-JP" sz="6000" kern="100" baseline="0" dirty="0">
                        <a:solidFill>
                          <a:schemeClr val="accent6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4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4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756296" y="4062409"/>
            <a:ext cx="5760640" cy="151216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研究</a:t>
            </a:r>
            <a:r>
              <a:rPr lang="ja-JP" altLang="en-US" b="1" dirty="0" smtClean="0">
                <a:solidFill>
                  <a:schemeClr val="bg1"/>
                </a:solidFill>
              </a:rPr>
              <a:t>背景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2" name="下矢印 1"/>
          <p:cNvSpPr/>
          <p:nvPr/>
        </p:nvSpPr>
        <p:spPr>
          <a:xfrm>
            <a:off x="5839395" y="10136506"/>
            <a:ext cx="5976664" cy="103679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曲折矢印 7"/>
          <p:cNvSpPr/>
          <p:nvPr/>
        </p:nvSpPr>
        <p:spPr>
          <a:xfrm rot="5400000">
            <a:off x="15315710" y="8460187"/>
            <a:ext cx="5517019" cy="2664296"/>
          </a:xfrm>
          <a:prstGeom prst="bentArrow">
            <a:avLst>
              <a:gd name="adj1" fmla="val 17121"/>
              <a:gd name="adj2" fmla="val 25000"/>
              <a:gd name="adj3" fmla="val 25000"/>
              <a:gd name="adj4" fmla="val 4375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96256" y="17375464"/>
            <a:ext cx="6221090" cy="21694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56296" y="17651530"/>
            <a:ext cx="5130796" cy="14847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</a:rPr>
              <a:t>研究方法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890870" y="14735448"/>
            <a:ext cx="4069964" cy="14958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250910" y="15011514"/>
            <a:ext cx="3356671" cy="102369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</a:rPr>
              <a:t>目的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39268" y="14903171"/>
            <a:ext cx="12678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5400" dirty="0"/>
              <a:t>信頼性が</a:t>
            </a:r>
            <a:r>
              <a:rPr lang="ja-JP" altLang="en-US" sz="5400" dirty="0" smtClean="0"/>
              <a:t>ある</a:t>
            </a:r>
            <a:endParaRPr lang="en-US" altLang="ja-JP" sz="5400" dirty="0" smtClean="0"/>
          </a:p>
          <a:p>
            <a:r>
              <a:rPr lang="en-US" altLang="ja-JP" sz="5400"/>
              <a:t> </a:t>
            </a:r>
            <a:r>
              <a:rPr lang="en-US" altLang="ja-JP" sz="5400" smtClean="0"/>
              <a:t>           </a:t>
            </a:r>
            <a:r>
              <a:rPr lang="ja-JP" altLang="en-US" sz="5400" smtClean="0"/>
              <a:t>新た</a:t>
            </a:r>
            <a:r>
              <a:rPr lang="ja-JP" altLang="en-US" sz="5400" dirty="0" smtClean="0"/>
              <a:t>なレビューの方法を作り出す</a:t>
            </a:r>
            <a:endParaRPr lang="en-US" altLang="ja-JP" sz="5400" dirty="0" smtClean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5979228" y="16657497"/>
            <a:ext cx="13038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7381033" y="17442327"/>
            <a:ext cx="130213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5400" b="1" dirty="0" smtClean="0">
                <a:latin typeface="NimbusRomNo9L-ReguItal"/>
              </a:rPr>
              <a:t>大手サイト</a:t>
            </a:r>
            <a:r>
              <a:rPr lang="en-US" altLang="ja-JP" sz="5400" b="1" dirty="0" smtClean="0">
                <a:latin typeface="NimbusRomNo9L-ReguItal"/>
              </a:rPr>
              <a:t>Amazon</a:t>
            </a:r>
            <a:r>
              <a:rPr lang="ja-JP" altLang="en-US" sz="5400" b="1" dirty="0" smtClean="0">
                <a:latin typeface="NimbusRomNo9L-ReguItal"/>
              </a:rPr>
              <a:t>を利用して</a:t>
            </a:r>
            <a:endParaRPr lang="en-US" altLang="ja-JP" sz="5400" b="1" dirty="0" smtClean="0">
              <a:latin typeface="NimbusRomNo9L-ReguItal"/>
            </a:endParaRPr>
          </a:p>
          <a:p>
            <a:r>
              <a:rPr lang="en-US" altLang="ja-JP" sz="5400" b="1" dirty="0">
                <a:latin typeface="NimbusRomNo9L-ReguItal"/>
              </a:rPr>
              <a:t> </a:t>
            </a:r>
            <a:r>
              <a:rPr lang="en-US" altLang="ja-JP" sz="5400" b="1" dirty="0" smtClean="0">
                <a:latin typeface="NimbusRomNo9L-ReguItal"/>
              </a:rPr>
              <a:t>      </a:t>
            </a:r>
            <a:r>
              <a:rPr lang="ja-JP" altLang="en-US" sz="5400" b="1" dirty="0" smtClean="0">
                <a:latin typeface="NimbusRomNo9L-ReguItal"/>
              </a:rPr>
              <a:t>レビューデータの検証をする</a:t>
            </a:r>
            <a:endParaRPr lang="ja-JP" altLang="en-US" sz="5400" b="1" dirty="0"/>
          </a:p>
        </p:txBody>
      </p:sp>
      <p:sp>
        <p:nvSpPr>
          <p:cNvPr id="4" name="1 つの角を丸めた四角形 3"/>
          <p:cNvSpPr/>
          <p:nvPr/>
        </p:nvSpPr>
        <p:spPr>
          <a:xfrm>
            <a:off x="3708622" y="494464"/>
            <a:ext cx="17681945" cy="3204743"/>
          </a:xfrm>
          <a:prstGeom prst="snip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6600" b="1" dirty="0"/>
              <a:t>オンラインショッピングサイト利用者</a:t>
            </a:r>
            <a:r>
              <a:rPr lang="ja-JP" altLang="en-US" sz="4800" b="1" dirty="0" smtClean="0"/>
              <a:t>によ</a:t>
            </a:r>
            <a:r>
              <a:rPr lang="ja-JP" altLang="en-US" sz="4800" b="1" dirty="0"/>
              <a:t>る</a:t>
            </a:r>
            <a:endParaRPr lang="en-US" altLang="ja-JP" sz="4800" b="1" dirty="0"/>
          </a:p>
          <a:p>
            <a:pPr lvl="0"/>
            <a:r>
              <a:rPr lang="en-US" altLang="ja-JP" sz="6000" b="1" dirty="0"/>
              <a:t> </a:t>
            </a:r>
            <a:r>
              <a:rPr lang="en-US" altLang="ja-JP" sz="6000" b="1" dirty="0" smtClean="0"/>
              <a:t>                 </a:t>
            </a:r>
            <a:r>
              <a:rPr lang="ja-JP" altLang="en-US" sz="7200" b="1" dirty="0" smtClean="0"/>
              <a:t>商品</a:t>
            </a:r>
            <a:r>
              <a:rPr lang="ja-JP" altLang="en-US" sz="7200" b="1" dirty="0"/>
              <a:t>に対するレビューの動向調査</a:t>
            </a:r>
            <a:endParaRPr lang="ja-JP" altLang="en-US" sz="7200" b="1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816060" y="3693126"/>
            <a:ext cx="10773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latin typeface="+mn-ea"/>
              </a:rPr>
              <a:t>矢吹研究室　</a:t>
            </a:r>
            <a:r>
              <a:rPr kumimoji="1" lang="en-US" altLang="ja-JP" sz="4800" dirty="0" smtClean="0">
                <a:latin typeface="+mn-ea"/>
              </a:rPr>
              <a:t>1242042 </a:t>
            </a:r>
            <a:r>
              <a:rPr kumimoji="1" lang="ja-JP" altLang="en-US" sz="4800" dirty="0" smtClean="0">
                <a:latin typeface="+mn-ea"/>
              </a:rPr>
              <a:t>齋藤勇也</a:t>
            </a:r>
            <a:endParaRPr kumimoji="1" lang="ja-JP" altLang="en-US" sz="4800" dirty="0">
              <a:latin typeface="+mn-ea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6" y="608523"/>
            <a:ext cx="2628504" cy="2628504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659" y="19378701"/>
            <a:ext cx="9341461" cy="3622902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396256" y="23141602"/>
            <a:ext cx="4933884" cy="14958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756296" y="23417668"/>
            <a:ext cx="4069182" cy="102369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</a:rPr>
              <a:t>研究結果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5" name="対角する 2 つの角を切り取った四角形 4"/>
          <p:cNvSpPr/>
          <p:nvPr/>
        </p:nvSpPr>
        <p:spPr>
          <a:xfrm>
            <a:off x="305001" y="6057756"/>
            <a:ext cx="20288963" cy="8483757"/>
          </a:xfrm>
          <a:prstGeom prst="snip2Diag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対角する 2 つの角を切り取った四角形 27"/>
          <p:cNvSpPr/>
          <p:nvPr/>
        </p:nvSpPr>
        <p:spPr>
          <a:xfrm>
            <a:off x="396254" y="17176673"/>
            <a:ext cx="20288963" cy="5608869"/>
          </a:xfrm>
          <a:prstGeom prst="snip2Diag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対角する 2 つの角を切り取った四角形 29"/>
          <p:cNvSpPr/>
          <p:nvPr/>
        </p:nvSpPr>
        <p:spPr>
          <a:xfrm>
            <a:off x="396255" y="14541513"/>
            <a:ext cx="20288963" cy="2611566"/>
          </a:xfrm>
          <a:prstGeom prst="snip2Diag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17346" y="27263765"/>
            <a:ext cx="1111303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400" dirty="0"/>
              <a:t>今後はクラスター分析や標準偏差を求めさらに分析を</a:t>
            </a:r>
            <a:r>
              <a:rPr lang="ja-JP" altLang="en-US" sz="4400" dirty="0" smtClean="0"/>
              <a:t>進めていく．</a:t>
            </a:r>
            <a:endParaRPr kumimoji="1" lang="en-US" altLang="ja-JP" sz="4400" dirty="0" smtClean="0"/>
          </a:p>
          <a:p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469" y="23417669"/>
            <a:ext cx="8302442" cy="4272766"/>
          </a:xfrm>
          <a:prstGeom prst="rect">
            <a:avLst/>
          </a:prstGeom>
        </p:spPr>
      </p:pic>
      <p:sp>
        <p:nvSpPr>
          <p:cNvPr id="38" name="角丸四角形 37"/>
          <p:cNvSpPr/>
          <p:nvPr/>
        </p:nvSpPr>
        <p:spPr>
          <a:xfrm>
            <a:off x="396256" y="27639070"/>
            <a:ext cx="4933884" cy="14958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756296" y="27915136"/>
            <a:ext cx="4069182" cy="102369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今後</a:t>
            </a:r>
            <a:r>
              <a:rPr lang="ja-JP" altLang="en-US" b="1" dirty="0" smtClean="0">
                <a:solidFill>
                  <a:schemeClr val="bg1"/>
                </a:solidFill>
              </a:rPr>
              <a:t>の予定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22710" y="24948126"/>
            <a:ext cx="111130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400" dirty="0" smtClean="0"/>
              <a:t>レビューデータ</a:t>
            </a:r>
            <a:r>
              <a:rPr lang="en-US" altLang="ja-JP" sz="4400" dirty="0"/>
              <a:t>86</a:t>
            </a:r>
            <a:r>
              <a:rPr lang="ja-JP" altLang="en-US" sz="4400" dirty="0"/>
              <a:t>件を抽出</a:t>
            </a:r>
            <a:r>
              <a:rPr lang="ja-JP" altLang="en-US" sz="4400" dirty="0" smtClean="0"/>
              <a:t>した</a:t>
            </a:r>
            <a:r>
              <a:rPr lang="ja-JP" altLang="en-US" sz="4400" dirty="0" smtClean="0"/>
              <a:t>．</a:t>
            </a:r>
            <a:endParaRPr lang="en-US" altLang="ja-JP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400" dirty="0" smtClean="0"/>
              <a:t>相関性</a:t>
            </a:r>
            <a:r>
              <a:rPr kumimoji="1" lang="ja-JP" altLang="en-US" sz="4400" dirty="0" smtClean="0"/>
              <a:t>がある</a:t>
            </a:r>
            <a:r>
              <a:rPr kumimoji="1" lang="ja-JP" altLang="en-US" sz="4400" dirty="0" smtClean="0"/>
              <a:t>結果</a:t>
            </a:r>
            <a:r>
              <a:rPr lang="ja-JP" altLang="en-US" sz="4400" dirty="0" smtClean="0"/>
              <a:t>となり，単純平均より，重み着き平均が約１小さい結果となった．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0542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レーム">
  <a:themeElements>
    <a:clrScheme name="フレーム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フレーム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フレーム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6733</TotalTime>
  <Words>173</Words>
  <Application>Microsoft Office PowerPoint</Application>
  <PresentationFormat>ユーザー設定</PresentationFormat>
  <Paragraphs>32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フレーム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myu</cp:lastModifiedBy>
  <cp:revision>200</cp:revision>
  <dcterms:created xsi:type="dcterms:W3CDTF">2012-09-17T17:26:59Z</dcterms:created>
  <dcterms:modified xsi:type="dcterms:W3CDTF">2014-12-18T09:11:43Z</dcterms:modified>
</cp:coreProperties>
</file>