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1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691" userDrawn="1">
          <p15:clr>
            <a:srgbClr val="A4A3A4"/>
          </p15:clr>
        </p15:guide>
        <p15:guide id="3" orient="horz" pos="95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5FE"/>
    <a:srgbClr val="A9F57F"/>
    <a:srgbClr val="75FF8C"/>
    <a:srgbClr val="FAFAFA"/>
    <a:srgbClr val="26457C"/>
    <a:srgbClr val="A1D35B"/>
    <a:srgbClr val="33CC33"/>
    <a:srgbClr val="0099CC"/>
    <a:srgbClr val="66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50" d="100"/>
          <a:sy n="50" d="100"/>
        </p:scale>
        <p:origin x="-66" y="-6390"/>
      </p:cViewPr>
      <p:guideLst>
        <p:guide pos="6691"/>
        <p:guide orient="horz"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7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1981812" y="383267"/>
            <a:ext cx="17196339" cy="1310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/>
          </a:p>
        </p:txBody>
      </p:sp>
      <p:sp>
        <p:nvSpPr>
          <p:cNvPr id="4" name="正方形/長方形 3"/>
          <p:cNvSpPr/>
          <p:nvPr/>
        </p:nvSpPr>
        <p:spPr>
          <a:xfrm>
            <a:off x="1567632" y="383268"/>
            <a:ext cx="4718868" cy="1310302"/>
          </a:xfrm>
          <a:prstGeom prst="rect">
            <a:avLst/>
          </a:prstGeom>
          <a:solidFill>
            <a:srgbClr val="82D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81813" y="605105"/>
            <a:ext cx="16782158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社会実装を目的とした</a:t>
            </a:r>
            <a:r>
              <a:rPr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学科合同</a:t>
            </a: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介護機器開発プロジェクト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19925" y="1960306"/>
            <a:ext cx="121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PM</a:t>
            </a:r>
            <a:r>
              <a:rPr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　矢吹研究室　</a:t>
            </a:r>
            <a:r>
              <a:rPr lang="en-US" altLang="ja-JP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1442069</a:t>
            </a:r>
            <a:r>
              <a:rPr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須山 武弘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13"/>
          <p:cNvSpPr/>
          <p:nvPr/>
        </p:nvSpPr>
        <p:spPr>
          <a:xfrm>
            <a:off x="1185426" y="2322563"/>
            <a:ext cx="3111145" cy="996180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背 景</a:t>
            </a:r>
            <a:endParaRPr kumimoji="1" lang="ja-JP" altLang="en-US" sz="44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387551" y="16868179"/>
            <a:ext cx="1726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プロジェクトを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表２の通りに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遂行し，適切なマネジメント手法を実施する．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378164" y="28866220"/>
            <a:ext cx="12495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・製品の試作，検証を行う．</a:t>
            </a:r>
            <a:endParaRPr kumimoji="1"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・プロジェクト終結フェーズへ向けて</a:t>
            </a:r>
            <a:r>
              <a:rPr lang="ja-JP" altLang="en-US" sz="4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まとめを行う．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2630131" y="15112747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各学科の専門知識を活かした</a:t>
            </a:r>
            <a:endParaRPr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マネジメント手法の実施が必要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00312" y="13137368"/>
            <a:ext cx="988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介護職員の負担が大きい現状を打開するために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064943" y="13755203"/>
            <a:ext cx="9139852" cy="1415500"/>
            <a:chOff x="4397676" y="12207688"/>
            <a:chExt cx="12560420" cy="1415500"/>
          </a:xfrm>
        </p:grpSpPr>
        <p:sp>
          <p:nvSpPr>
            <p:cNvPr id="21" name="円/楕円 20"/>
            <p:cNvSpPr/>
            <p:nvPr/>
          </p:nvSpPr>
          <p:spPr>
            <a:xfrm>
              <a:off x="4397676" y="12207688"/>
              <a:ext cx="12560420" cy="1415500"/>
            </a:xfrm>
            <a:prstGeom prst="ellipse">
              <a:avLst/>
            </a:prstGeom>
            <a:solidFill>
              <a:srgbClr val="82D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657683" y="12631852"/>
              <a:ext cx="10040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技術で介護現場を支える製品開発</a:t>
              </a:r>
              <a:endPara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14023922" y="27501701"/>
            <a:ext cx="7247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トイレ介助機器「</a:t>
            </a:r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CHOIC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」の提案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76" y="22979013"/>
            <a:ext cx="6360143" cy="4359916"/>
          </a:xfrm>
          <a:prstGeom prst="rect">
            <a:avLst/>
          </a:prstGeom>
        </p:spPr>
      </p:pic>
      <p:sp>
        <p:nvSpPr>
          <p:cNvPr id="66" name="テキスト ボックス 65"/>
          <p:cNvSpPr txBox="1"/>
          <p:nvPr/>
        </p:nvSpPr>
        <p:spPr>
          <a:xfrm>
            <a:off x="1387551" y="23457938"/>
            <a:ext cx="131834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多数の介護施設へのヒヤリングを行ない，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ブレストや</a:t>
            </a:r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KJ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法を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実施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した．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 結果，</a:t>
            </a:r>
            <a:r>
              <a:rPr lang="ja-JP" altLang="en-US" sz="40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トイレ介助が大きな負担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であることが判明．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 図１の「</a:t>
            </a:r>
            <a:r>
              <a:rPr lang="en-US" altLang="ja-JP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CHOICE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」を提案した．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61652" y="9119871"/>
            <a:ext cx="9417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介護需要の増加数 </a:t>
            </a:r>
            <a:r>
              <a:rPr kumimoji="1" lang="ja-JP" altLang="en-US" sz="4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＞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介護職員の増加数</a:t>
            </a:r>
            <a:endParaRPr kumimoji="1" lang="en-US" altLang="ja-JP" sz="3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厳しい労働環境は人材不足等が原因である．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20252" y="8534791"/>
            <a:ext cx="385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厚生労働省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よりデータ抜粋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ホームベース 25"/>
          <p:cNvSpPr/>
          <p:nvPr/>
        </p:nvSpPr>
        <p:spPr>
          <a:xfrm>
            <a:off x="828302" y="11850545"/>
            <a:ext cx="3111145" cy="996180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 的</a:t>
            </a:r>
            <a:endParaRPr kumimoji="1" lang="ja-JP" altLang="en-US" sz="44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ホームベース 27"/>
          <p:cNvSpPr/>
          <p:nvPr/>
        </p:nvSpPr>
        <p:spPr>
          <a:xfrm>
            <a:off x="828301" y="15780188"/>
            <a:ext cx="3111145" cy="996180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方 法</a:t>
            </a:r>
            <a:endParaRPr kumimoji="1" lang="ja-JP" altLang="en-US" sz="4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ホームベース 33"/>
          <p:cNvSpPr/>
          <p:nvPr/>
        </p:nvSpPr>
        <p:spPr>
          <a:xfrm>
            <a:off x="828301" y="22208703"/>
            <a:ext cx="3111145" cy="996180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進 捗</a:t>
            </a:r>
            <a:endParaRPr kumimoji="1" lang="ja-JP" altLang="en-US" sz="4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ホームベース 34"/>
          <p:cNvSpPr/>
          <p:nvPr/>
        </p:nvSpPr>
        <p:spPr>
          <a:xfrm>
            <a:off x="10750742" y="11838507"/>
            <a:ext cx="4896545" cy="996180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PM</a:t>
            </a:r>
            <a:r>
              <a:rPr kumimoji="1" lang="ja-JP" altLang="en-US" sz="4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との関連</a:t>
            </a:r>
            <a:endParaRPr kumimoji="1" lang="ja-JP" altLang="en-US" sz="4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ホームベース 35"/>
          <p:cNvSpPr/>
          <p:nvPr/>
        </p:nvSpPr>
        <p:spPr>
          <a:xfrm>
            <a:off x="828302" y="27681311"/>
            <a:ext cx="4896545" cy="996180"/>
          </a:xfrm>
          <a:prstGeom prst="homePlate">
            <a:avLst/>
          </a:prstGeom>
          <a:solidFill>
            <a:srgbClr val="A9F57F"/>
          </a:solidFill>
          <a:ln>
            <a:solidFill>
              <a:srgbClr val="A9F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今後の計画</a:t>
            </a:r>
            <a:endParaRPr kumimoji="1" lang="ja-JP" altLang="en-US" sz="4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10252584" y="4122158"/>
            <a:ext cx="1592943" cy="4489355"/>
          </a:xfrm>
          <a:prstGeom prst="rightArrow">
            <a:avLst/>
          </a:prstGeom>
          <a:solidFill>
            <a:srgbClr val="82D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33360" y="3936201"/>
            <a:ext cx="738664" cy="56323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状況を打開するには・・・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2084625" y="3304411"/>
            <a:ext cx="9085895" cy="5859114"/>
            <a:chOff x="12084625" y="4507586"/>
            <a:chExt cx="9085895" cy="5859114"/>
          </a:xfrm>
        </p:grpSpPr>
        <p:sp>
          <p:nvSpPr>
            <p:cNvPr id="10" name="円/楕円 9"/>
            <p:cNvSpPr/>
            <p:nvPr/>
          </p:nvSpPr>
          <p:spPr>
            <a:xfrm>
              <a:off x="12084625" y="4507586"/>
              <a:ext cx="9085895" cy="5859114"/>
            </a:xfrm>
            <a:prstGeom prst="ellipse">
              <a:avLst/>
            </a:prstGeom>
            <a:solidFill>
              <a:srgbClr val="A9F57F">
                <a:alpha val="80000"/>
              </a:srgbClr>
            </a:solidFill>
            <a:ln>
              <a:solidFill>
                <a:srgbClr val="82D5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3303586" y="5453628"/>
              <a:ext cx="6647974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これらの対策が必要</a:t>
              </a:r>
              <a:endPara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endPara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・</a:t>
              </a:r>
              <a:r>
                <a:rPr lang="ja-JP" altLang="en-US" sz="3600" u="sng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介護のオートメーション化</a:t>
              </a:r>
              <a:endParaRPr lang="en-US" altLang="ja-JP" sz="3600" u="sng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endPara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・</a:t>
              </a:r>
              <a:r>
                <a:rPr lang="ja-JP" altLang="en-US" sz="3600" u="sng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介護職員の負担軽減</a:t>
              </a:r>
              <a:endParaRPr lang="en-US" altLang="ja-JP" sz="3600" u="sng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・</a:t>
              </a:r>
              <a:r>
                <a:rPr lang="ja-JP" altLang="en-US" sz="3600" u="sng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外国人労働者の雇用</a:t>
              </a:r>
              <a:endParaRPr lang="en-US" altLang="ja-JP" sz="3600" u="sng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2065774" y="10914162"/>
            <a:ext cx="17112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介護職員の負担軽減の視点から，介護機器開発をしようと考えた．</a:t>
            </a:r>
            <a:endParaRPr lang="en-US" altLang="ja-JP" sz="4400" u="sng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0951324" y="13100941"/>
            <a:ext cx="3290376" cy="1921143"/>
          </a:xfrm>
          <a:prstGeom prst="ellipse">
            <a:avLst/>
          </a:prstGeom>
          <a:solidFill>
            <a:srgbClr val="82D5FE"/>
          </a:solidFill>
          <a:ln>
            <a:solidFill>
              <a:srgbClr val="82D5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endParaRPr lang="en-US" altLang="ja-JP" sz="280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マネジメント</a:t>
            </a:r>
            <a:endParaRPr kumimoji="1" lang="ja-JP" altLang="en-US" sz="2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14570968" y="13100941"/>
            <a:ext cx="2585916" cy="1921143"/>
          </a:xfrm>
          <a:prstGeom prst="ellipse">
            <a:avLst/>
          </a:prstGeom>
          <a:solidFill>
            <a:srgbClr val="82D5FE"/>
          </a:solidFill>
          <a:ln>
            <a:solidFill>
              <a:srgbClr val="82D5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デザイン</a:t>
            </a:r>
            <a:endParaRPr kumimoji="1" lang="ja-JP" altLang="en-US" sz="2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17534160" y="13137368"/>
            <a:ext cx="3539566" cy="1830441"/>
          </a:xfrm>
          <a:prstGeom prst="ellipse">
            <a:avLst/>
          </a:prstGeom>
          <a:solidFill>
            <a:srgbClr val="82D5FE"/>
          </a:solidFill>
          <a:ln>
            <a:solidFill>
              <a:srgbClr val="82D5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未来</a:t>
            </a:r>
            <a:endParaRPr lang="en-US" altLang="ja-JP" sz="2800" dirty="0" smtClean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800" dirty="0" smtClean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ロボティクス</a:t>
            </a:r>
            <a:endParaRPr kumimoji="1" lang="ja-JP" altLang="en-US" sz="28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339309" y="26073645"/>
            <a:ext cx="140346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現在までの活動で，ガントチャートを使用した進捗管理，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議事録を使用した知識共有などのマネジメントを実施した．</a:t>
            </a:r>
            <a:endParaRPr lang="en-US" altLang="ja-JP" sz="4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53" y="3590703"/>
            <a:ext cx="8484675" cy="485075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374" y="17517724"/>
            <a:ext cx="16018237" cy="4502250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12693288" y="21908739"/>
            <a:ext cx="524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表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各タスクの期間と内容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</TotalTime>
  <Words>226</Words>
  <Application>Microsoft Office PowerPoint</Application>
  <PresentationFormat>ユーザー設定</PresentationFormat>
  <Paragraphs>41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suyama</dc:creator>
  <cp:lastModifiedBy>takehiro</cp:lastModifiedBy>
  <cp:revision>173</cp:revision>
  <cp:lastPrinted>2015-12-17T07:45:12Z</cp:lastPrinted>
  <dcterms:created xsi:type="dcterms:W3CDTF">2012-09-17T17:26:59Z</dcterms:created>
  <dcterms:modified xsi:type="dcterms:W3CDTF">2016-12-15T04:32:29Z</dcterms:modified>
</cp:coreProperties>
</file>