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handoutMasterIdLst>
    <p:handoutMasterId r:id="rId26"/>
  </p:handoutMasterIdLst>
  <p:sldIdLst>
    <p:sldId id="256" r:id="rId2"/>
    <p:sldId id="257" r:id="rId3"/>
    <p:sldId id="258" r:id="rId4"/>
    <p:sldId id="287" r:id="rId5"/>
    <p:sldId id="286" r:id="rId6"/>
    <p:sldId id="293" r:id="rId7"/>
    <p:sldId id="292" r:id="rId8"/>
    <p:sldId id="259" r:id="rId9"/>
    <p:sldId id="271" r:id="rId10"/>
    <p:sldId id="275" r:id="rId11"/>
    <p:sldId id="278" r:id="rId12"/>
    <p:sldId id="290" r:id="rId13"/>
    <p:sldId id="272" r:id="rId14"/>
    <p:sldId id="273" r:id="rId15"/>
    <p:sldId id="274" r:id="rId16"/>
    <p:sldId id="263" r:id="rId17"/>
    <p:sldId id="295" r:id="rId18"/>
    <p:sldId id="276" r:id="rId19"/>
    <p:sldId id="294" r:id="rId20"/>
    <p:sldId id="268" r:id="rId21"/>
    <p:sldId id="269" r:id="rId22"/>
    <p:sldId id="282" r:id="rId23"/>
    <p:sldId id="264"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76309" autoAdjust="0"/>
  </p:normalViewPr>
  <p:slideViewPr>
    <p:cSldViewPr>
      <p:cViewPr>
        <p:scale>
          <a:sx n="60" d="100"/>
          <a:sy n="60" d="100"/>
        </p:scale>
        <p:origin x="-293"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167043456"/>
        <c:axId val="160393856"/>
      </c:lineChart>
      <c:dateAx>
        <c:axId val="167043456"/>
        <c:scaling>
          <c:orientation val="minMax"/>
        </c:scaling>
        <c:delete val="0"/>
        <c:axPos val="b"/>
        <c:numFmt formatCode="m&quot;月&quot;d&quot;日&quot;yyyy&quot;年&quot;" sourceLinked="1"/>
        <c:majorTickMark val="out"/>
        <c:minorTickMark val="none"/>
        <c:tickLblPos val="nextTo"/>
        <c:crossAx val="160393856"/>
        <c:crosses val="autoZero"/>
        <c:auto val="1"/>
        <c:lblOffset val="100"/>
        <c:baseTimeUnit val="days"/>
      </c:dateAx>
      <c:valAx>
        <c:axId val="160393856"/>
        <c:scaling>
          <c:orientation val="minMax"/>
        </c:scaling>
        <c:delete val="0"/>
        <c:axPos val="l"/>
        <c:majorGridlines/>
        <c:numFmt formatCode="General" sourceLinked="1"/>
        <c:majorTickMark val="out"/>
        <c:minorTickMark val="none"/>
        <c:tickLblPos val="nextTo"/>
        <c:crossAx val="16704345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169457152"/>
        <c:axId val="169458688"/>
      </c:lineChart>
      <c:dateAx>
        <c:axId val="169457152"/>
        <c:scaling>
          <c:orientation val="minMax"/>
        </c:scaling>
        <c:delete val="0"/>
        <c:axPos val="b"/>
        <c:numFmt formatCode="m&quot;月&quot;d&quot;日&quot;yyyy&quot;年&quot;" sourceLinked="1"/>
        <c:majorTickMark val="out"/>
        <c:minorTickMark val="none"/>
        <c:tickLblPos val="nextTo"/>
        <c:crossAx val="169458688"/>
        <c:crosses val="autoZero"/>
        <c:auto val="1"/>
        <c:lblOffset val="100"/>
        <c:baseTimeUnit val="days"/>
      </c:dateAx>
      <c:valAx>
        <c:axId val="169458688"/>
        <c:scaling>
          <c:orientation val="minMax"/>
        </c:scaling>
        <c:delete val="0"/>
        <c:axPos val="l"/>
        <c:majorGridlines/>
        <c:numFmt formatCode="General" sourceLinked="1"/>
        <c:majorTickMark val="out"/>
        <c:minorTickMark val="none"/>
        <c:tickLblPos val="nextTo"/>
        <c:crossAx val="169457152"/>
        <c:crosses val="autoZero"/>
        <c:crossBetween val="between"/>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CAA58A-D544-4A1C-9245-7B6632685B26}" type="datetimeFigureOut">
              <a:rPr kumimoji="1" lang="ja-JP" altLang="en-US" smtClean="0"/>
              <a:t>2014/2/4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8809F4-9F4D-4E46-AF1D-2148A4E1248B}" type="slidenum">
              <a:rPr kumimoji="1" lang="ja-JP" altLang="en-US" smtClean="0"/>
              <a:t>‹#›</a:t>
            </a:fld>
            <a:endParaRPr kumimoji="1" lang="ja-JP" altLang="en-US"/>
          </a:p>
        </p:txBody>
      </p:sp>
    </p:spTree>
    <p:extLst>
      <p:ext uri="{BB962C8B-B14F-4D97-AF65-F5344CB8AC3E}">
        <p14:creationId xmlns:p14="http://schemas.microsoft.com/office/powerpoint/2010/main" val="22263876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6BBBC1-91D1-47A5-B57F-5A24FA2A190C}" type="datetimeFigureOut">
              <a:rPr kumimoji="1" lang="ja-JP" altLang="en-US" smtClean="0"/>
              <a:t>2014/2/4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808EC6-8396-49DB-A400-D3B95AE59215}" type="slidenum">
              <a:rPr kumimoji="1" lang="ja-JP" altLang="en-US" smtClean="0"/>
              <a:t>‹#›</a:t>
            </a:fld>
            <a:endParaRPr kumimoji="1" lang="ja-JP" altLang="en-US"/>
          </a:p>
        </p:txBody>
      </p:sp>
    </p:spTree>
    <p:extLst>
      <p:ext uri="{BB962C8B-B14F-4D97-AF65-F5344CB8AC3E}">
        <p14:creationId xmlns:p14="http://schemas.microsoft.com/office/powerpoint/2010/main" val="13593493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タイトルを読み上げる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87913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次に</a:t>
            </a:r>
            <a:r>
              <a:rPr kumimoji="1" lang="en-US" altLang="ja-JP" dirty="0" smtClean="0"/>
              <a:t>EVM</a:t>
            </a:r>
            <a:r>
              <a:rPr kumimoji="1" lang="ja-JP" altLang="en-US" dirty="0" smtClean="0"/>
              <a:t>のために必要な情報の内容について説明します．</a:t>
            </a:r>
            <a:endParaRPr kumimoji="1" lang="en-US" altLang="ja-JP" dirty="0" smtClean="0"/>
          </a:p>
          <a:p>
            <a:r>
              <a:rPr kumimoji="1" lang="ja-JP" altLang="en-US" dirty="0" smtClean="0"/>
              <a:t>発行した</a:t>
            </a:r>
            <a:r>
              <a:rPr kumimoji="1" lang="en-US" altLang="ja-JP" dirty="0" smtClean="0"/>
              <a:t>Issues</a:t>
            </a:r>
            <a:r>
              <a:rPr kumimoji="1" lang="ja-JP" altLang="en-US" dirty="0" smtClean="0"/>
              <a:t>には，「タスク名」「タスク期限日」「計画予定時間数」「時給金額」「材料費」を記述します．</a:t>
            </a:r>
            <a:endParaRPr kumimoji="1" lang="en-US" altLang="ja-JP" dirty="0" smtClean="0"/>
          </a:p>
          <a:p>
            <a:r>
              <a:rPr kumimoji="1" lang="ja-JP" altLang="en-US" dirty="0" smtClean="0"/>
              <a:t>この内容は，</a:t>
            </a:r>
            <a:r>
              <a:rPr kumimoji="1" lang="en-US" altLang="ja-JP" dirty="0" smtClean="0"/>
              <a:t>EVM</a:t>
            </a:r>
            <a:r>
              <a:rPr kumimoji="1" lang="ja-JP" altLang="en-US" dirty="0" smtClean="0"/>
              <a:t>を作成する計算をするときに必要な項目です．</a:t>
            </a:r>
            <a:endParaRPr kumimoji="1" lang="en-US" altLang="ja-JP" dirty="0" smtClean="0"/>
          </a:p>
          <a:p>
            <a:r>
              <a:rPr kumimoji="1" lang="ja-JP" altLang="en-US" dirty="0" smtClean="0"/>
              <a:t>次に</a:t>
            </a:r>
            <a:r>
              <a:rPr kumimoji="1" lang="en-US" altLang="ja-JP" dirty="0" smtClean="0"/>
              <a:t>close</a:t>
            </a:r>
            <a:r>
              <a:rPr kumimoji="1" lang="ja-JP" altLang="en-US" dirty="0" smtClean="0"/>
              <a:t>状態の</a:t>
            </a:r>
            <a:r>
              <a:rPr kumimoji="1" lang="en-US" altLang="ja-JP" dirty="0" smtClean="0"/>
              <a:t>Issues</a:t>
            </a:r>
            <a:r>
              <a:rPr kumimoji="1" lang="ja-JP" altLang="en-US" dirty="0" smtClean="0"/>
              <a:t>の</a:t>
            </a:r>
            <a:r>
              <a:rPr kumimoji="1" lang="en-US" altLang="ja-JP" dirty="0" smtClean="0"/>
              <a:t>comment</a:t>
            </a:r>
            <a:r>
              <a:rPr kumimoji="1" lang="ja-JP" altLang="en-US" dirty="0" smtClean="0"/>
              <a:t>の記述方法について説明します．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29710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en-US" altLang="ja-JP" dirty="0" smtClean="0"/>
              <a:t>close</a:t>
            </a:r>
            <a:r>
              <a:rPr kumimoji="1" lang="ja-JP" altLang="en-US" dirty="0" smtClean="0"/>
              <a:t>状態の</a:t>
            </a:r>
            <a:r>
              <a:rPr kumimoji="1" lang="en-US" altLang="ja-JP" dirty="0" smtClean="0"/>
              <a:t>Issues</a:t>
            </a:r>
            <a:r>
              <a:rPr kumimoji="1" lang="ja-JP" altLang="en-US" dirty="0" smtClean="0"/>
              <a:t>の</a:t>
            </a:r>
            <a:r>
              <a:rPr kumimoji="1" lang="en-US" altLang="ja-JP" dirty="0" smtClean="0"/>
              <a:t>comment</a:t>
            </a:r>
            <a:r>
              <a:rPr kumimoji="1" lang="ja-JP" altLang="en-US" dirty="0" smtClean="0"/>
              <a:t>には，「直接労働時間数」「進捗測定基準度」「使用材料費」を記述します．</a:t>
            </a:r>
            <a:endParaRPr kumimoji="1" lang="en-US" altLang="ja-JP" dirty="0" smtClean="0"/>
          </a:p>
          <a:p>
            <a:r>
              <a:rPr kumimoji="1" lang="ja-JP" altLang="en-US" dirty="0" smtClean="0"/>
              <a:t>この内容は，</a:t>
            </a:r>
            <a:r>
              <a:rPr kumimoji="1" lang="en-US" altLang="ja-JP" dirty="0" smtClean="0"/>
              <a:t>EVM</a:t>
            </a:r>
            <a:r>
              <a:rPr kumimoji="1" lang="ja-JP" altLang="en-US" dirty="0" smtClean="0"/>
              <a:t>を作成する計算をするときに必要な項目です．</a:t>
            </a:r>
            <a:endParaRPr kumimoji="1" lang="en-US" altLang="ja-JP" dirty="0" smtClean="0"/>
          </a:p>
          <a:p>
            <a:r>
              <a:rPr kumimoji="1" lang="ja-JP" altLang="en-US" dirty="0" smtClean="0"/>
              <a:t>また，必要情報の「</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a:t>
            </a:r>
            <a:r>
              <a:rPr kumimoji="1" lang="en-US" altLang="ja-JP" dirty="0" err="1" smtClean="0"/>
              <a:t>GitHub</a:t>
            </a:r>
            <a:r>
              <a:rPr kumimoji="1" lang="ja-JP" altLang="en-US" dirty="0" smtClean="0"/>
              <a:t>上に表示されるので，記述する必要はないと考えられます．</a:t>
            </a:r>
            <a:endParaRPr kumimoji="1" lang="en-US" altLang="ja-JP" dirty="0" smtClean="0"/>
          </a:p>
          <a:p>
            <a:r>
              <a:rPr kumimoji="1" lang="ja-JP" altLang="en-US" dirty="0" smtClean="0"/>
              <a:t>この「</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した時刻」はタスクをいつ行ったのかを判断する基準にします．</a:t>
            </a:r>
            <a:endParaRPr kumimoji="1" lang="en-US" altLang="ja-JP" dirty="0" smtClean="0"/>
          </a:p>
          <a:p>
            <a:r>
              <a:rPr kumimoji="1" lang="ja-JP" altLang="en-US" dirty="0" smtClean="0"/>
              <a:t>これらの内容から</a:t>
            </a:r>
            <a:r>
              <a:rPr kumimoji="1" lang="en-US" altLang="ja-JP" dirty="0" smtClean="0"/>
              <a:t>EVM</a:t>
            </a:r>
            <a:r>
              <a:rPr kumimoji="1" lang="ja-JP" altLang="en-US" dirty="0" smtClean="0"/>
              <a:t>に必要な情報を</a:t>
            </a:r>
            <a:r>
              <a:rPr kumimoji="1" lang="en-US" altLang="ja-JP" dirty="0" smtClean="0"/>
              <a:t>Issues</a:t>
            </a:r>
            <a:r>
              <a:rPr kumimoji="1" lang="ja-JP" altLang="en-US" dirty="0" smtClean="0"/>
              <a:t>記述することで，</a:t>
            </a:r>
            <a:r>
              <a:rPr kumimoji="1" lang="en-US" altLang="ja-JP" dirty="0" smtClean="0"/>
              <a:t>EVM</a:t>
            </a:r>
            <a:r>
              <a:rPr kumimoji="1" lang="ja-JP" altLang="en-US" dirty="0" smtClean="0"/>
              <a:t>のために必要な情報を入力</a:t>
            </a:r>
            <a:r>
              <a:rPr kumimoji="1" lang="ja-JP" altLang="en-US" dirty="0" err="1" smtClean="0"/>
              <a:t>したことなります</a:t>
            </a:r>
            <a:r>
              <a:rPr kumimoji="1" lang="ja-JP" altLang="en-US" dirty="0" smtClean="0"/>
              <a:t>．</a:t>
            </a:r>
          </a:p>
          <a:p>
            <a:r>
              <a:rPr kumimoji="1" lang="ja-JP" altLang="en-US" dirty="0" smtClean="0"/>
              <a:t>次は</a:t>
            </a:r>
            <a:r>
              <a:rPr kumimoji="1" lang="en-US" altLang="ja-JP" dirty="0" err="1" smtClean="0"/>
              <a:t>GitHub</a:t>
            </a:r>
            <a:r>
              <a:rPr kumimoji="1" lang="ja-JP" altLang="en-US" dirty="0" smtClean="0"/>
              <a:t>から情報を取り出す手法について説明します．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2971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GitHub</a:t>
            </a:r>
            <a:r>
              <a:rPr kumimoji="1" lang="ja-JP" altLang="en-US" dirty="0" smtClean="0"/>
              <a:t>から情報を取り出すときに，</a:t>
            </a:r>
            <a:r>
              <a:rPr kumimoji="1" lang="en-US" altLang="ja-JP" dirty="0" smtClean="0"/>
              <a:t>API</a:t>
            </a:r>
            <a:r>
              <a:rPr kumimoji="1" lang="ja-JP" altLang="en-US" dirty="0" smtClean="0"/>
              <a:t>を使用します．</a:t>
            </a:r>
            <a:endParaRPr kumimoji="1" lang="en-US" altLang="ja-JP" dirty="0" smtClean="0"/>
          </a:p>
          <a:p>
            <a:r>
              <a:rPr kumimoji="1" lang="en-US" altLang="ja-JP" dirty="0" smtClean="0"/>
              <a:t>API</a:t>
            </a:r>
            <a:r>
              <a:rPr kumimoji="1" lang="ja-JP" altLang="en-US" dirty="0" smtClean="0"/>
              <a:t>とは，アプリケーションから利用でき，プログラムを簡潔に設定するインタフェースです．</a:t>
            </a:r>
            <a:endParaRPr kumimoji="1" lang="en-US" altLang="ja-JP" dirty="0" smtClean="0"/>
          </a:p>
          <a:p>
            <a:endParaRPr kumimoji="1" lang="en-US" altLang="ja-JP" dirty="0" smtClean="0"/>
          </a:p>
          <a:p>
            <a:r>
              <a:rPr kumimoji="1" lang="ja-JP" altLang="en-US" dirty="0" smtClean="0"/>
              <a:t>「次へ」</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12</a:t>
            </a:fld>
            <a:endParaRPr kumimoji="1" lang="ja-JP" altLang="en-US"/>
          </a:p>
        </p:txBody>
      </p:sp>
    </p:spTree>
    <p:extLst>
      <p:ext uri="{BB962C8B-B14F-4D97-AF65-F5344CB8AC3E}">
        <p14:creationId xmlns:p14="http://schemas.microsoft.com/office/powerpoint/2010/main" val="613108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使用する</a:t>
            </a:r>
            <a:r>
              <a:rPr kumimoji="1" lang="en-US" altLang="ja-JP" dirty="0" smtClean="0"/>
              <a:t>API</a:t>
            </a:r>
            <a:r>
              <a:rPr kumimoji="1" lang="ja-JP" altLang="en-US" dirty="0" smtClean="0"/>
              <a:t>はこの</a:t>
            </a:r>
            <a:r>
              <a:rPr kumimoji="1" lang="en-US" altLang="ja-JP" dirty="0" smtClean="0"/>
              <a:t>2</a:t>
            </a:r>
            <a:r>
              <a:rPr kumimoji="1" lang="ja-JP" altLang="en-US" dirty="0" smtClean="0"/>
              <a:t>つです．</a:t>
            </a:r>
            <a:endParaRPr kumimoji="1" lang="en-US" altLang="ja-JP" dirty="0" smtClean="0"/>
          </a:p>
          <a:p>
            <a:r>
              <a:rPr kumimoji="1" lang="ja-JP" altLang="en-US" dirty="0" smtClean="0"/>
              <a:t>この</a:t>
            </a:r>
            <a:r>
              <a:rPr kumimoji="1" lang="en-US" altLang="ja-JP" dirty="0" smtClean="0"/>
              <a:t>2</a:t>
            </a:r>
            <a:r>
              <a:rPr kumimoji="1" lang="ja-JP" altLang="en-US" dirty="0" smtClean="0"/>
              <a:t>つ</a:t>
            </a:r>
            <a:r>
              <a:rPr kumimoji="1" lang="en-US" altLang="ja-JP" dirty="0" smtClean="0"/>
              <a:t>API</a:t>
            </a:r>
            <a:r>
              <a:rPr kumimoji="1" lang="ja-JP" altLang="en-US" dirty="0" smtClean="0"/>
              <a:t>を利用することで，</a:t>
            </a:r>
            <a:r>
              <a:rPr kumimoji="1" lang="en-US" altLang="ja-JP" dirty="0" smtClean="0"/>
              <a:t>EVM</a:t>
            </a:r>
            <a:r>
              <a:rPr kumimoji="1" lang="ja-JP" altLang="en-US" dirty="0" smtClean="0"/>
              <a:t>のために必要な情報を取り出します．</a:t>
            </a:r>
            <a:endParaRPr kumimoji="1" lang="en-US" altLang="ja-JP" dirty="0" smtClean="0"/>
          </a:p>
          <a:p>
            <a:r>
              <a:rPr kumimoji="1" lang="ja-JP" altLang="en-US" dirty="0" smtClean="0"/>
              <a:t>使用する</a:t>
            </a:r>
            <a:r>
              <a:rPr kumimoji="1" lang="en-US" altLang="ja-JP" dirty="0" smtClean="0"/>
              <a:t>API</a:t>
            </a:r>
            <a:r>
              <a:rPr kumimoji="1" lang="ja-JP" altLang="en-US" dirty="0" smtClean="0"/>
              <a:t>の説明内のリポジトリとは，</a:t>
            </a:r>
            <a:r>
              <a:rPr kumimoji="1" lang="en-US" altLang="ja-JP" dirty="0" err="1" smtClean="0"/>
              <a:t>GitHub</a:t>
            </a:r>
            <a:r>
              <a:rPr kumimoji="1" lang="ja-JP" altLang="en-US" dirty="0" smtClean="0"/>
              <a:t>でデータを管理するフォルダのようなものです．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次の手法は，</a:t>
            </a:r>
            <a:r>
              <a:rPr kumimoji="1" lang="en-US" altLang="ja-JP" dirty="0" smtClean="0"/>
              <a:t>API</a:t>
            </a:r>
            <a:r>
              <a:rPr kumimoji="1" lang="ja-JP" altLang="en-US" dirty="0" smtClean="0"/>
              <a:t>によって取り出した情報をもとに，</a:t>
            </a:r>
            <a:r>
              <a:rPr kumimoji="1" lang="en-US" altLang="ja-JP" dirty="0" smtClean="0"/>
              <a:t>EVM</a:t>
            </a:r>
            <a:r>
              <a:rPr kumimoji="1" lang="ja-JP" altLang="en-US" dirty="0" err="1" smtClean="0"/>
              <a:t>を描</a:t>
            </a:r>
            <a:r>
              <a:rPr kumimoji="1" lang="ja-JP" altLang="en-US" dirty="0" smtClean="0"/>
              <a:t>画します．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907003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グラフを描く方法はいろいろありますが，ここでは，</a:t>
            </a:r>
            <a:r>
              <a:rPr kumimoji="1" lang="en-US" altLang="ja-JP" dirty="0" smtClean="0"/>
              <a:t>Google Chart</a:t>
            </a:r>
            <a:r>
              <a:rPr kumimoji="1" lang="en-US" altLang="ja-JP" baseline="0" dirty="0" smtClean="0"/>
              <a:t> API</a:t>
            </a:r>
            <a:r>
              <a:rPr kumimoji="1" lang="ja-JP" altLang="en-US" baseline="0" dirty="0" smtClean="0"/>
              <a:t>を使用します．</a:t>
            </a:r>
            <a:endParaRPr kumimoji="1" lang="en-US" altLang="ja-JP" baseline="0" dirty="0" smtClean="0"/>
          </a:p>
          <a:p>
            <a:r>
              <a:rPr kumimoji="1" lang="en-US" altLang="ja-JP" dirty="0" smtClean="0"/>
              <a:t>Google Chart API</a:t>
            </a:r>
            <a:r>
              <a:rPr kumimoji="1" lang="ja-JP" altLang="en-US" dirty="0" smtClean="0"/>
              <a:t>はグラフを描くツールです．</a:t>
            </a:r>
            <a:endParaRPr kumimoji="1" lang="en-US" altLang="ja-JP" dirty="0" smtClean="0"/>
          </a:p>
          <a:p>
            <a:r>
              <a:rPr kumimoji="1" lang="ja-JP" altLang="en-US" dirty="0" smtClean="0"/>
              <a:t>書きたいグラフを表現する</a:t>
            </a:r>
            <a:r>
              <a:rPr kumimoji="1" lang="en-US" altLang="ja-JP" dirty="0" smtClean="0"/>
              <a:t>URL</a:t>
            </a:r>
            <a:r>
              <a:rPr kumimoji="1" lang="ja-JP" altLang="en-US" dirty="0" smtClean="0"/>
              <a:t>を作れば，図のようにグラフを描くことができます．</a:t>
            </a:r>
            <a:endParaRPr kumimoji="1" lang="en-US" altLang="ja-JP" dirty="0" smtClean="0"/>
          </a:p>
          <a:p>
            <a:r>
              <a:rPr kumimoji="1" lang="ja-JP" altLang="en-US" dirty="0" smtClean="0"/>
              <a:t>このツールによって次に描画したグラフを</a:t>
            </a:r>
            <a:r>
              <a:rPr kumimoji="1" lang="en-US" altLang="ja-JP" dirty="0" err="1" smtClean="0"/>
              <a:t>GtiHub</a:t>
            </a:r>
            <a:r>
              <a:rPr kumimoji="1" lang="ja-JP" altLang="en-US" dirty="0" smtClean="0"/>
              <a:t>に挿入するためのツールについて説明します．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61953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口頭内容</a:t>
            </a:r>
            <a:endParaRPr kumimoji="1" lang="en-US" altLang="ja-JP" dirty="0" smtClean="0"/>
          </a:p>
          <a:p>
            <a:r>
              <a:rPr kumimoji="1" lang="ja-JP" altLang="en-US" b="0" dirty="0" smtClean="0"/>
              <a:t>グラフを</a:t>
            </a:r>
            <a:r>
              <a:rPr kumimoji="1" lang="en-US" altLang="ja-JP" b="0" dirty="0" err="1" smtClean="0"/>
              <a:t>GtiHub</a:t>
            </a:r>
            <a:r>
              <a:rPr kumimoji="1" lang="ja-JP" altLang="en-US" b="0" dirty="0" smtClean="0"/>
              <a:t>に挿入するためのツールは，ブックマークレットというツールを使用します．ブックマークレットとは，通常の</a:t>
            </a:r>
            <a:r>
              <a:rPr kumimoji="1" lang="ja-JP" altLang="en-US" dirty="0" smtClean="0"/>
              <a:t>ブックマークに</a:t>
            </a:r>
            <a:r>
              <a:rPr kumimoji="1" lang="en-US" altLang="ja-JP" dirty="0" smtClean="0"/>
              <a:t>JavaScript</a:t>
            </a:r>
            <a:r>
              <a:rPr kumimoji="1" lang="ja-JP" altLang="en-US" dirty="0" smtClean="0"/>
              <a:t>による特定の動作を仕組んだものです．</a:t>
            </a:r>
            <a:endParaRPr kumimoji="1" lang="en-US" altLang="ja-JP" dirty="0" smtClean="0"/>
          </a:p>
          <a:p>
            <a:r>
              <a:rPr kumimoji="1" lang="ja-JP" altLang="en-US" dirty="0" smtClean="0"/>
              <a:t>使用する際には，ブラウザのブックマークボタンを押すことで，ブックマークレットを起動します．</a:t>
            </a:r>
            <a:endParaRPr kumimoji="1" lang="en-US" altLang="ja-JP" dirty="0" smtClean="0"/>
          </a:p>
          <a:p>
            <a:r>
              <a:rPr kumimoji="1" lang="ja-JP" altLang="en-US" dirty="0" smtClean="0"/>
              <a:t>以上の手法によって</a:t>
            </a:r>
            <a:r>
              <a:rPr kumimoji="1" lang="en-US" altLang="ja-JP" dirty="0" err="1" smtClean="0"/>
              <a:t>GitHub</a:t>
            </a:r>
            <a:r>
              <a:rPr kumimoji="1" lang="ja-JP" altLang="en-US" dirty="0" smtClean="0"/>
              <a:t>上に</a:t>
            </a:r>
            <a:r>
              <a:rPr kumimoji="1" lang="en-US" altLang="ja-JP" dirty="0" smtClean="0"/>
              <a:t>EVM</a:t>
            </a:r>
            <a:r>
              <a:rPr kumimoji="1" lang="ja-JP" altLang="en-US" dirty="0" err="1" smtClean="0"/>
              <a:t>を描</a:t>
            </a:r>
            <a:r>
              <a:rPr kumimoji="1" lang="ja-JP" altLang="en-US" dirty="0" smtClean="0"/>
              <a:t>画するシステムを開発します．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78947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仮想プロジェクトデータがあり，仮想プロジェクトデータを</a:t>
            </a:r>
            <a:r>
              <a:rPr kumimoji="1" lang="en-US" altLang="ja-JP" dirty="0" err="1" smtClean="0"/>
              <a:t>GitHub</a:t>
            </a:r>
            <a:r>
              <a:rPr kumimoji="1" lang="ja-JP" altLang="en-US" dirty="0" smtClean="0"/>
              <a:t>の</a:t>
            </a:r>
            <a:r>
              <a:rPr kumimoji="1" lang="en-US" altLang="ja-JP" dirty="0" err="1" smtClean="0"/>
              <a:t>Isseus</a:t>
            </a:r>
            <a:r>
              <a:rPr kumimoji="1" lang="ja-JP" altLang="en-US" dirty="0" err="1" smtClean="0"/>
              <a:t>に登</a:t>
            </a:r>
            <a:r>
              <a:rPr kumimoji="1" lang="ja-JP" altLang="en-US" dirty="0" smtClean="0"/>
              <a:t>録しておく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そして，</a:t>
            </a:r>
            <a:r>
              <a:rPr kumimoji="1" lang="en-US" altLang="ja-JP" dirty="0" err="1" smtClean="0"/>
              <a:t>GitHub</a:t>
            </a:r>
            <a:r>
              <a:rPr kumimoji="1" lang="en-US" altLang="ja-JP" dirty="0" smtClean="0"/>
              <a:t> API</a:t>
            </a:r>
            <a:r>
              <a:rPr kumimoji="1" lang="ja-JP" altLang="en-US" dirty="0" smtClean="0"/>
              <a:t>で取り出し，取り出したデータからグラフを書く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グラフを描くことができて，</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うめこみをして</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これとこれを比較する</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動作確認は順番にやっていく</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p>
            <a:r>
              <a:rPr kumimoji="1" lang="ja-JP" altLang="en-US" dirty="0" smtClean="0"/>
              <a:t>検証方法は</a:t>
            </a:r>
            <a:r>
              <a:rPr kumimoji="1" lang="en-US" altLang="ja-JP" dirty="0" err="1" smtClean="0"/>
              <a:t>GitHub</a:t>
            </a:r>
            <a:r>
              <a:rPr kumimoji="1" lang="ja-JP" altLang="en-US" dirty="0" smtClean="0"/>
              <a:t>内に検証用のリポジトリを作成し，その検証用のリポジトリ内に</a:t>
            </a:r>
            <a:r>
              <a:rPr kumimoji="1" lang="en-US" altLang="ja-JP" dirty="0" smtClean="0"/>
              <a:t>Issues</a:t>
            </a:r>
            <a:r>
              <a:rPr kumimoji="1" lang="ja-JP" altLang="en-US" dirty="0" smtClean="0"/>
              <a:t>を発行し，仮想プロジェクトを実行する．その仮想プロジェクトの内容に対して，各手法をもとに検証方法を実行する．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9259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仮想プロジェクトデータは，動作確認をするために作成したリポジトリ内でタスクを</a:t>
            </a:r>
            <a:r>
              <a:rPr kumimoji="1" lang="en-US" altLang="ja-JP" dirty="0" smtClean="0"/>
              <a:t>Issues</a:t>
            </a:r>
            <a:r>
              <a:rPr kumimoji="1" lang="ja-JP" altLang="en-US" dirty="0" smtClean="0"/>
              <a:t>によって指示し，その</a:t>
            </a:r>
            <a:r>
              <a:rPr kumimoji="1" lang="en-US" altLang="ja-JP" dirty="0" smtClean="0"/>
              <a:t>Issues</a:t>
            </a:r>
            <a:r>
              <a:rPr kumimoji="1" lang="ja-JP" altLang="en-US" dirty="0" smtClean="0"/>
              <a:t>に対応した内容を</a:t>
            </a:r>
            <a:r>
              <a:rPr kumimoji="1" lang="en-US" altLang="ja-JP" dirty="0" smtClean="0"/>
              <a:t>comment</a:t>
            </a:r>
            <a:r>
              <a:rPr kumimoji="1" lang="ja-JP" altLang="en-US" dirty="0" smtClean="0"/>
              <a:t>に記述することで進行するプロジェクトのタスクの管理を再現したデータです．仮想プロジェクトで発行された</a:t>
            </a:r>
            <a:r>
              <a:rPr kumimoji="1" lang="en-US" altLang="ja-JP" dirty="0" smtClean="0"/>
              <a:t>Issues</a:t>
            </a:r>
            <a:r>
              <a:rPr kumimoji="1" lang="ja-JP" altLang="en-US" dirty="0" smtClean="0"/>
              <a:t>と</a:t>
            </a:r>
            <a:r>
              <a:rPr kumimoji="1" lang="en-US" altLang="ja-JP" dirty="0" smtClean="0"/>
              <a:t>comment</a:t>
            </a:r>
            <a:r>
              <a:rPr kumimoji="1" lang="ja-JP" altLang="en-US" dirty="0" smtClean="0"/>
              <a:t>は次の表に表示する</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17</a:t>
            </a:fld>
            <a:endParaRPr kumimoji="1" lang="ja-JP" altLang="en-US"/>
          </a:p>
        </p:txBody>
      </p:sp>
    </p:spTree>
    <p:extLst>
      <p:ext uri="{BB962C8B-B14F-4D97-AF65-F5344CB8AC3E}">
        <p14:creationId xmlns:p14="http://schemas.microsoft.com/office/powerpoint/2010/main" val="265994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仮想プロジェクトデータか</a:t>
            </a:r>
            <a:endParaRPr kumimoji="1" lang="en-US" altLang="ja-JP" dirty="0" smtClean="0"/>
          </a:p>
          <a:p>
            <a:r>
              <a:rPr kumimoji="1" lang="ja-JP" altLang="en-US" dirty="0" smtClean="0"/>
              <a:t>この数値内容から</a:t>
            </a:r>
            <a:r>
              <a:rPr kumimoji="1" lang="en-US" altLang="ja-JP" dirty="0" smtClean="0"/>
              <a:t>EVM</a:t>
            </a:r>
            <a:r>
              <a:rPr kumimoji="1" lang="ja-JP" altLang="en-US" dirty="0" smtClean="0"/>
              <a:t>イメージ図を描画すると考えています．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4329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この検証では，</a:t>
            </a:r>
            <a:r>
              <a:rPr kumimoji="1" lang="en-US" altLang="ja-JP" dirty="0" smtClean="0"/>
              <a:t>EVM</a:t>
            </a:r>
            <a:r>
              <a:rPr kumimoji="1" lang="ja-JP" altLang="en-US" dirty="0" smtClean="0"/>
              <a:t>がイメージ図と同じように，描画できているかの動作確認をします．描画されている図を見比べると，同じなので，この</a:t>
            </a:r>
            <a:r>
              <a:rPr kumimoji="1" lang="en-US" altLang="ja-JP" dirty="0" smtClean="0"/>
              <a:t>EVM</a:t>
            </a:r>
            <a:r>
              <a:rPr kumimoji="1" lang="ja-JP" altLang="en-US" dirty="0" smtClean="0"/>
              <a:t>作成の検証はできていることがわかります．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13450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52286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この検証では，</a:t>
            </a:r>
            <a:r>
              <a:rPr kumimoji="1" lang="en-US" altLang="ja-JP" dirty="0" smtClean="0"/>
              <a:t>EVM</a:t>
            </a:r>
            <a:r>
              <a:rPr kumimoji="1" lang="ja-JP" altLang="en-US" dirty="0" smtClean="0"/>
              <a:t>が</a:t>
            </a:r>
            <a:r>
              <a:rPr kumimoji="1" lang="en-US" altLang="ja-JP" dirty="0" err="1" smtClean="0"/>
              <a:t>GitHub</a:t>
            </a:r>
            <a:r>
              <a:rPr kumimoji="1" lang="ja-JP" altLang="en-US" dirty="0" smtClean="0"/>
              <a:t>上に挿入できるのかを検証しています．描画されている図では，</a:t>
            </a:r>
            <a:r>
              <a:rPr kumimoji="1" lang="en-US" altLang="ja-JP" dirty="0" smtClean="0"/>
              <a:t>EVM</a:t>
            </a:r>
            <a:r>
              <a:rPr kumimoji="1" lang="ja-JP" altLang="en-US" dirty="0" smtClean="0"/>
              <a:t>が作成の検証はできていることがわかります．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84034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この検証では，</a:t>
            </a:r>
            <a:r>
              <a:rPr kumimoji="1" lang="en-US" altLang="ja-JP" dirty="0" smtClean="0"/>
              <a:t>EVM</a:t>
            </a:r>
            <a:r>
              <a:rPr kumimoji="1" lang="ja-JP" altLang="en-US" dirty="0" smtClean="0"/>
              <a:t>が</a:t>
            </a:r>
            <a:r>
              <a:rPr kumimoji="1" lang="en-US" altLang="ja-JP" dirty="0" err="1" smtClean="0"/>
              <a:t>GitHub</a:t>
            </a:r>
            <a:r>
              <a:rPr kumimoji="1" lang="ja-JP" altLang="en-US" dirty="0" smtClean="0"/>
              <a:t>上に挿入できるのかを検証しています．描画されている図では，</a:t>
            </a:r>
            <a:r>
              <a:rPr kumimoji="1" lang="en-US" altLang="ja-JP" dirty="0" smtClean="0"/>
              <a:t>EVM</a:t>
            </a:r>
            <a:r>
              <a:rPr kumimoji="1" lang="ja-JP" altLang="en-US" dirty="0" smtClean="0"/>
              <a:t>が作成の検証はできていることがわかります．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84034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r>
              <a:rPr kumimoji="1" lang="ja-JP" altLang="en-US" dirty="0" smtClean="0"/>
              <a:t>ソフトウェア開発においてよく利用されているサービス</a:t>
            </a:r>
            <a:r>
              <a:rPr kumimoji="1" lang="en-US" altLang="ja-JP" dirty="0" err="1" smtClean="0"/>
              <a:t>GitHub</a:t>
            </a:r>
            <a:r>
              <a:rPr kumimoji="1" lang="ja-JP" altLang="en-US" dirty="0" smtClean="0"/>
              <a:t>上で，プロジェクトマネジメントのための重要なツールである</a:t>
            </a:r>
            <a:r>
              <a:rPr kumimoji="1" lang="en-US" altLang="ja-JP" dirty="0" smtClean="0"/>
              <a:t>EVM</a:t>
            </a:r>
            <a:r>
              <a:rPr kumimoji="1" lang="ja-JP" altLang="en-US" dirty="0" smtClean="0"/>
              <a:t>を利用可能にするシステムを開発した．</a:t>
            </a:r>
            <a:endParaRPr kumimoji="1" lang="en-US" altLang="ja-JP" dirty="0" smtClean="0"/>
          </a:p>
          <a:p>
            <a:r>
              <a:rPr kumimoji="1" lang="ja-JP" altLang="en-US" dirty="0" smtClean="0"/>
              <a:t>本システムは，</a:t>
            </a:r>
            <a:r>
              <a:rPr kumimoji="1" lang="en-US" altLang="ja-JP" dirty="0" err="1" smtClean="0"/>
              <a:t>GitHub</a:t>
            </a:r>
            <a:r>
              <a:rPr kumimoji="1" lang="ja-JP" altLang="en-US" dirty="0" smtClean="0"/>
              <a:t>でタスクを管理するのに用いられる</a:t>
            </a:r>
            <a:r>
              <a:rPr kumimoji="1" lang="en-US" altLang="ja-JP" dirty="0" smtClean="0"/>
              <a:t>Issues</a:t>
            </a:r>
            <a:r>
              <a:rPr kumimoji="1" lang="ja-JP" altLang="en-US" dirty="0" smtClean="0"/>
              <a:t>というしくみを利用している．</a:t>
            </a:r>
            <a:endParaRPr kumimoji="1" lang="en-US" altLang="ja-JP" dirty="0" smtClean="0"/>
          </a:p>
          <a:p>
            <a:r>
              <a:rPr kumimoji="1" lang="en-US" altLang="ja-JP" dirty="0" smtClean="0"/>
              <a:t>Issues</a:t>
            </a:r>
            <a:r>
              <a:rPr kumimoji="1" lang="ja-JP" altLang="en-US" dirty="0" err="1" smtClean="0"/>
              <a:t>での</a:t>
            </a:r>
            <a:r>
              <a:rPr kumimoji="1" lang="ja-JP" altLang="en-US" dirty="0" smtClean="0"/>
              <a:t>タスクの記述方法を統一するだけで利用可能であることが，本システムの大きな利点だと考えられる．</a:t>
            </a:r>
            <a:endParaRPr kumimoji="1" lang="en-US" altLang="ja-JP" dirty="0" smtClean="0"/>
          </a:p>
          <a:p>
            <a:r>
              <a:rPr kumimoji="1" lang="ja-JP" altLang="en-US" dirty="0" smtClean="0"/>
              <a:t>本システムによって，</a:t>
            </a:r>
            <a:r>
              <a:rPr kumimoji="1" lang="en-US" altLang="ja-JP" dirty="0" err="1" smtClean="0"/>
              <a:t>GitHub</a:t>
            </a:r>
            <a:r>
              <a:rPr kumimoji="1" lang="ja-JP" altLang="en-US" dirty="0" smtClean="0"/>
              <a:t>上でのソフトウェア開発において，標準的なプロジェクトマネジメント手法を導入しやすくなることが期待されると考えられる．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53440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b="1" dirty="0" smtClean="0"/>
              <a:t>現在のソフトウェア開発には，バージョン管理やコミュニケーションツールなどが必要であり，そのツールをホスティングするサービスを，</a:t>
            </a:r>
            <a:endParaRPr kumimoji="1" lang="en-US" altLang="ja-JP" b="1" dirty="0" smtClean="0"/>
          </a:p>
          <a:p>
            <a:r>
              <a:rPr kumimoji="1" lang="ja-JP" altLang="en-US" b="1" dirty="0" smtClean="0"/>
              <a:t>ホスティングサービスといいます．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b="0" dirty="0" smtClean="0"/>
              <a:t>ホスティングサービスには，</a:t>
            </a:r>
            <a:r>
              <a:rPr kumimoji="1" lang="en-US" altLang="ja-JP" b="0" dirty="0" err="1" smtClean="0"/>
              <a:t>GitHub</a:t>
            </a:r>
            <a:r>
              <a:rPr kumimoji="1" lang="en-US" altLang="ja-JP" b="0" dirty="0" smtClean="0"/>
              <a:t>(</a:t>
            </a:r>
            <a:r>
              <a:rPr kumimoji="1" lang="ja-JP" altLang="en-US" b="0" dirty="0" smtClean="0"/>
              <a:t>ギットハブ</a:t>
            </a:r>
            <a:r>
              <a:rPr kumimoji="1" lang="en-US" altLang="ja-JP" b="0" dirty="0" smtClean="0"/>
              <a:t>)</a:t>
            </a:r>
            <a:r>
              <a:rPr kumimoji="1" lang="ja-JP" altLang="en-US" b="0" dirty="0" smtClean="0"/>
              <a:t>や</a:t>
            </a:r>
            <a:r>
              <a:rPr kumimoji="1" lang="en-US" altLang="ja-JP" b="0" dirty="0" err="1" smtClean="0"/>
              <a:t>alioth</a:t>
            </a:r>
            <a:r>
              <a:rPr kumimoji="1" lang="ja-JP" altLang="en-US" b="0" dirty="0" smtClean="0"/>
              <a:t>（アリオス）などの種類があり，その中でも代表的なツールが</a:t>
            </a:r>
            <a:r>
              <a:rPr kumimoji="1" lang="en-US" altLang="ja-JP" b="0" dirty="0" err="1" smtClean="0"/>
              <a:t>GitHub</a:t>
            </a:r>
            <a:r>
              <a:rPr kumimoji="1" lang="ja-JP" altLang="en-US" b="0" dirty="0" smtClean="0"/>
              <a:t>です．</a:t>
            </a:r>
          </a:p>
          <a:p>
            <a:r>
              <a:rPr kumimoji="1" lang="ja-JP" altLang="en-US" b="0" dirty="0" smtClean="0"/>
              <a:t>プロジェクトマネジメントを行う人は，</a:t>
            </a:r>
            <a:r>
              <a:rPr kumimoji="1" lang="en-US" altLang="ja-JP" b="0" dirty="0" smtClean="0"/>
              <a:t>PMBOK</a:t>
            </a:r>
            <a:r>
              <a:rPr kumimoji="1" lang="ja-JP" altLang="en-US" b="0" dirty="0" smtClean="0"/>
              <a:t>に記述されている方法を使用したいので，実際に</a:t>
            </a:r>
            <a:r>
              <a:rPr kumimoji="1" lang="en-US" altLang="ja-JP" b="0" dirty="0" err="1" smtClean="0"/>
              <a:t>GitHub</a:t>
            </a:r>
            <a:r>
              <a:rPr kumimoji="1" lang="ja-JP" altLang="en-US" b="0" dirty="0" smtClean="0"/>
              <a:t>を使用し、</a:t>
            </a:r>
            <a:r>
              <a:rPr kumimoji="1" lang="en-US" altLang="ja-JP" b="0" dirty="0" smtClean="0"/>
              <a:t>PMBOK</a:t>
            </a:r>
            <a:r>
              <a:rPr kumimoji="1" lang="ja-JP" altLang="en-US" b="0" dirty="0" smtClean="0"/>
              <a:t>の方法が使用できるか調査した．</a:t>
            </a:r>
            <a:endParaRPr kumimoji="1" lang="en-US" altLang="ja-JP" b="0" dirty="0" smtClean="0"/>
          </a:p>
          <a:p>
            <a:r>
              <a:rPr kumimoji="1" lang="ja-JP" altLang="en-US" b="0" dirty="0" smtClean="0"/>
              <a:t>その結果，</a:t>
            </a:r>
            <a:r>
              <a:rPr kumimoji="1" lang="en-US" altLang="ja-JP" b="0" dirty="0" smtClean="0"/>
              <a:t>EVM</a:t>
            </a:r>
            <a:r>
              <a:rPr kumimoji="1" lang="ja-JP" altLang="en-US" b="0" dirty="0" smtClean="0"/>
              <a:t>というプロジェクトマネジメントの進捗管理において重要な方法が</a:t>
            </a:r>
            <a:r>
              <a:rPr kumimoji="1" lang="en-US" altLang="ja-JP" b="0" dirty="0" err="1" smtClean="0"/>
              <a:t>GitHub</a:t>
            </a:r>
            <a:r>
              <a:rPr kumimoji="1" lang="ja-JP" altLang="en-US" b="0" dirty="0" smtClean="0"/>
              <a:t>上で描けないことがわかった．</a:t>
            </a:r>
            <a:endParaRPr kumimoji="1" lang="en-US" altLang="ja-JP" b="0" dirty="0" smtClean="0"/>
          </a:p>
          <a:p>
            <a:endParaRPr kumimoji="1" lang="en-US" altLang="ja-JP" b="1" dirty="0" smtClean="0"/>
          </a:p>
          <a:p>
            <a:endParaRPr kumimoji="1" lang="ja-JP" altLang="en-US"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その結果から，目的は</a:t>
            </a:r>
            <a:r>
              <a:rPr kumimoji="1" lang="en-US" altLang="ja-JP" dirty="0" err="1" smtClean="0"/>
              <a:t>GitHub</a:t>
            </a:r>
            <a:r>
              <a:rPr kumimoji="1" lang="ja-JP" altLang="en-US" dirty="0" smtClean="0"/>
              <a:t>で利用して</a:t>
            </a:r>
            <a:r>
              <a:rPr kumimoji="1" lang="en-US" altLang="ja-JP" dirty="0" smtClean="0"/>
              <a:t>EVM</a:t>
            </a:r>
            <a:r>
              <a:rPr kumimoji="1" lang="ja-JP" altLang="en-US" dirty="0" smtClean="0"/>
              <a:t>を描けるようにすることと，</a:t>
            </a:r>
            <a:endParaRPr kumimoji="1" lang="en-US" altLang="ja-JP" dirty="0" smtClean="0"/>
          </a:p>
          <a:p>
            <a:r>
              <a:rPr kumimoji="1" lang="ja-JP" altLang="en-US" dirty="0" smtClean="0"/>
              <a:t>描いた</a:t>
            </a:r>
            <a:r>
              <a:rPr kumimoji="1" lang="en-US" altLang="ja-JP" dirty="0" smtClean="0"/>
              <a:t>EVM</a:t>
            </a:r>
            <a:r>
              <a:rPr kumimoji="1" lang="ja-JP" altLang="en-US" dirty="0" smtClean="0"/>
              <a:t>を</a:t>
            </a:r>
            <a:r>
              <a:rPr kumimoji="1" lang="en-US" altLang="ja-JP" dirty="0" err="1" smtClean="0"/>
              <a:t>GitHub</a:t>
            </a:r>
            <a:r>
              <a:rPr kumimoji="1" lang="ja-JP" altLang="en-US" dirty="0" smtClean="0"/>
              <a:t>上に表示することです．</a:t>
            </a:r>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5</a:t>
            </a:fld>
            <a:endParaRPr kumimoji="1" lang="ja-JP" altLang="en-US"/>
          </a:p>
        </p:txBody>
      </p:sp>
    </p:spTree>
    <p:extLst>
      <p:ext uri="{BB962C8B-B14F-4D97-AF65-F5344CB8AC3E}">
        <p14:creationId xmlns:p14="http://schemas.microsoft.com/office/powerpoint/2010/main" val="2588285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Issues</a:t>
            </a:r>
            <a:r>
              <a:rPr kumimoji="1" lang="ja-JP" altLang="en-US" dirty="0" smtClean="0"/>
              <a:t>と</a:t>
            </a:r>
            <a:r>
              <a:rPr kumimoji="1" lang="en-US" altLang="ja-JP" dirty="0" smtClean="0"/>
              <a:t>comment</a:t>
            </a:r>
            <a:r>
              <a:rPr kumimoji="1" lang="ja-JP" altLang="en-US" dirty="0" smtClean="0"/>
              <a:t>の説明</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6</a:t>
            </a:fld>
            <a:endParaRPr kumimoji="1" lang="ja-JP" altLang="en-US"/>
          </a:p>
        </p:txBody>
      </p:sp>
    </p:spTree>
    <p:extLst>
      <p:ext uri="{BB962C8B-B14F-4D97-AF65-F5344CB8AC3E}">
        <p14:creationId xmlns:p14="http://schemas.microsoft.com/office/powerpoint/2010/main" val="2740132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流れの説明</a:t>
            </a:r>
            <a:endParaRPr kumimoji="1" lang="en-US" altLang="ja-JP" dirty="0" smtClean="0"/>
          </a:p>
          <a:p>
            <a:r>
              <a:rPr kumimoji="1" lang="en-US" altLang="ja-JP" dirty="0" smtClean="0"/>
              <a:t>1</a:t>
            </a:r>
            <a:r>
              <a:rPr kumimoji="1" lang="ja-JP" altLang="en-US" dirty="0" err="1" smtClean="0"/>
              <a:t>つの</a:t>
            </a:r>
            <a:r>
              <a:rPr kumimoji="1" lang="ja-JP" altLang="en-US" dirty="0" smtClean="0"/>
              <a:t>タスク内容は</a:t>
            </a:r>
            <a:r>
              <a:rPr kumimoji="1" lang="en-US" altLang="ja-JP" dirty="0" smtClean="0"/>
              <a:t>1</a:t>
            </a:r>
            <a:r>
              <a:rPr kumimoji="1" lang="ja-JP" altLang="en-US" dirty="0" err="1" smtClean="0"/>
              <a:t>つの</a:t>
            </a:r>
            <a:r>
              <a:rPr kumimoji="1" lang="en-US" altLang="ja-JP" dirty="0" smtClean="0"/>
              <a:t>Issues</a:t>
            </a:r>
            <a:r>
              <a:rPr kumimoji="1" lang="ja-JP" altLang="en-US" dirty="0" smtClean="0"/>
              <a:t>に記述し，対応している．</a:t>
            </a:r>
            <a:endParaRPr kumimoji="1" lang="en-US" altLang="ja-JP" dirty="0" smtClean="0"/>
          </a:p>
          <a:p>
            <a:r>
              <a:rPr kumimoji="1" lang="ja-JP" altLang="en-US" dirty="0" smtClean="0"/>
              <a:t>また，</a:t>
            </a:r>
            <a:r>
              <a:rPr kumimoji="1" lang="en-US" altLang="ja-JP" dirty="0" smtClean="0"/>
              <a:t>Issues</a:t>
            </a:r>
            <a:r>
              <a:rPr kumimoji="1" lang="ja-JP" altLang="en-US" dirty="0" smtClean="0"/>
              <a:t>に対して</a:t>
            </a:r>
            <a:r>
              <a:rPr kumimoji="1" lang="en-US" altLang="ja-JP" dirty="0" smtClean="0"/>
              <a:t>comment</a:t>
            </a:r>
            <a:r>
              <a:rPr kumimoji="1" lang="ja-JP" altLang="en-US" dirty="0" smtClean="0"/>
              <a:t>で対応して返信する．</a:t>
            </a:r>
            <a:endParaRPr kumimoji="1" lang="en-US" altLang="ja-JP" dirty="0" smtClean="0"/>
          </a:p>
          <a:p>
            <a:r>
              <a:rPr kumimoji="1" lang="en-US" altLang="ja-JP" dirty="0" smtClean="0"/>
              <a:t>Issues</a:t>
            </a:r>
            <a:r>
              <a:rPr kumimoji="1" lang="ja-JP" altLang="en-US" dirty="0" smtClean="0"/>
              <a:t>と</a:t>
            </a:r>
            <a:r>
              <a:rPr kumimoji="1" lang="en-US" altLang="ja-JP" dirty="0" smtClean="0"/>
              <a:t>comment</a:t>
            </a:r>
            <a:r>
              <a:rPr kumimoji="1" lang="ja-JP" altLang="en-US" dirty="0" smtClean="0"/>
              <a:t>の進捗報告の内容で</a:t>
            </a:r>
            <a:r>
              <a:rPr kumimoji="1" lang="en-US" altLang="ja-JP" dirty="0" smtClean="0"/>
              <a:t>EVM</a:t>
            </a:r>
            <a:r>
              <a:rPr kumimoji="1" lang="ja-JP" altLang="en-US" dirty="0" smtClean="0"/>
              <a:t>を作成する情報がそろえることができます．</a:t>
            </a:r>
            <a:endParaRPr kumimoji="1" lang="en-US" altLang="ja-JP" dirty="0" smtClean="0"/>
          </a:p>
          <a:p>
            <a:endParaRPr kumimoji="1" lang="en-US" altLang="ja-JP" dirty="0" smtClean="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7</a:t>
            </a:fld>
            <a:endParaRPr kumimoji="1" lang="ja-JP" altLang="en-US"/>
          </a:p>
        </p:txBody>
      </p:sp>
    </p:spTree>
    <p:extLst>
      <p:ext uri="{BB962C8B-B14F-4D97-AF65-F5344CB8AC3E}">
        <p14:creationId xmlns:p14="http://schemas.microsoft.com/office/powerpoint/2010/main" val="3985261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kumimoji="1" lang="ja-JP" altLang="en-US" b="0" dirty="0" smtClean="0"/>
              <a:t>方法はこのようにしました．プロジェクトマネジャーが手法</a:t>
            </a:r>
            <a:r>
              <a:rPr kumimoji="1" lang="ja-JP" altLang="en-US" b="0" u="none" dirty="0" smtClean="0"/>
              <a:t>①の</a:t>
            </a:r>
            <a:r>
              <a:rPr kumimoji="1" lang="en-US" altLang="ja-JP" b="0" dirty="0" smtClean="0"/>
              <a:t>EVM</a:t>
            </a:r>
            <a:r>
              <a:rPr kumimoji="1" lang="ja-JP" altLang="en-US" b="0" dirty="0" smtClean="0"/>
              <a:t>のために必要な情報を</a:t>
            </a:r>
            <a:r>
              <a:rPr kumimoji="1" lang="en-US" altLang="ja-JP" b="0" dirty="0" err="1" smtClean="0"/>
              <a:t>GitHub</a:t>
            </a:r>
            <a:r>
              <a:rPr kumimoji="1" lang="ja-JP" altLang="en-US" b="0" dirty="0" smtClean="0"/>
              <a:t>内に入力します．そして，手法②はその情報を取り出し，</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その後，手法③は取り出した情報から</a:t>
            </a:r>
            <a:r>
              <a:rPr kumimoji="1" lang="en-US" altLang="ja-JP" b="0" dirty="0" smtClean="0"/>
              <a:t>EVM</a:t>
            </a:r>
            <a:r>
              <a:rPr kumimoji="1" lang="ja-JP" altLang="en-US" b="0" dirty="0" err="1" smtClean="0"/>
              <a:t>を描</a:t>
            </a:r>
            <a:r>
              <a:rPr kumimoji="1" lang="ja-JP" altLang="en-US" b="0" dirty="0" smtClean="0"/>
              <a:t>画し，手法④の描画した</a:t>
            </a:r>
            <a:r>
              <a:rPr kumimoji="1" lang="en-US" altLang="ja-JP" b="0" dirty="0" smtClean="0"/>
              <a:t>EVM</a:t>
            </a:r>
            <a:r>
              <a:rPr kumimoji="1" lang="ja-JP" altLang="en-US" b="0" dirty="0" smtClean="0"/>
              <a:t>を</a:t>
            </a:r>
            <a:r>
              <a:rPr kumimoji="1" lang="en-US" altLang="ja-JP" b="0" dirty="0" err="1" smtClean="0"/>
              <a:t>GitHub</a:t>
            </a:r>
            <a:r>
              <a:rPr kumimoji="1" lang="ja-JP" altLang="en-US" b="0" dirty="0" smtClean="0"/>
              <a:t>上に挿入することで目的が達成できると考えます．</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次に各手法について説明します．</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b="1"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381932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手法①の</a:t>
            </a:r>
            <a:r>
              <a:rPr kumimoji="1" lang="en-US" altLang="ja-JP" dirty="0" smtClean="0"/>
              <a:t>EVM</a:t>
            </a:r>
            <a:r>
              <a:rPr kumimoji="1" lang="ja-JP" altLang="en-US" dirty="0" smtClean="0"/>
              <a:t>のために必要な情報を</a:t>
            </a:r>
            <a:r>
              <a:rPr kumimoji="1" lang="en-US" altLang="ja-JP" dirty="0" err="1" smtClean="0"/>
              <a:t>GitHub</a:t>
            </a:r>
            <a:r>
              <a:rPr kumimoji="1" lang="ja-JP" altLang="en-US" dirty="0" smtClean="0"/>
              <a:t>に入力する方法は，</a:t>
            </a:r>
            <a:r>
              <a:rPr kumimoji="1" lang="en-US" altLang="ja-JP" dirty="0" err="1" smtClean="0"/>
              <a:t>GitHub</a:t>
            </a:r>
            <a:r>
              <a:rPr kumimoji="1" lang="ja-JP" altLang="en-US" dirty="0" smtClean="0"/>
              <a:t>の機能のうち文章を記述できる機能は，</a:t>
            </a:r>
            <a:r>
              <a:rPr kumimoji="1" lang="en-US" altLang="ja-JP" dirty="0" smtClean="0"/>
              <a:t>Wiki</a:t>
            </a:r>
            <a:r>
              <a:rPr kumimoji="1" lang="ja-JP" altLang="en-US" dirty="0" smtClean="0"/>
              <a:t>と</a:t>
            </a:r>
            <a:r>
              <a:rPr kumimoji="1" lang="en-US" altLang="ja-JP" dirty="0" smtClean="0"/>
              <a:t>Issues</a:t>
            </a:r>
            <a:r>
              <a:rPr kumimoji="1" lang="ja-JP" altLang="en-US" dirty="0" smtClean="0"/>
              <a:t>です．さらに各機能について調査した結果，</a:t>
            </a:r>
            <a:r>
              <a:rPr kumimoji="1" lang="en-US" altLang="ja-JP" dirty="0" smtClean="0"/>
              <a:t>Issues</a:t>
            </a:r>
            <a:r>
              <a:rPr kumimoji="1" lang="ja-JP" altLang="en-US" dirty="0" smtClean="0"/>
              <a:t>を使用することに決めました．</a:t>
            </a:r>
            <a:endParaRPr kumimoji="1" lang="en-US" altLang="ja-JP" dirty="0" smtClean="0"/>
          </a:p>
          <a:p>
            <a:endParaRPr kumimoji="1" lang="en-US" altLang="ja-JP" dirty="0" smtClean="0"/>
          </a:p>
          <a:p>
            <a:r>
              <a:rPr kumimoji="1" lang="ja-JP" altLang="en-US" dirty="0" smtClean="0"/>
              <a:t>時間が足りない場合読む</a:t>
            </a:r>
            <a:endParaRPr kumimoji="1" lang="en-US" altLang="ja-JP" dirty="0" smtClean="0"/>
          </a:p>
          <a:p>
            <a:r>
              <a:rPr kumimoji="1" lang="en-US" altLang="ja-JP" dirty="0" smtClean="0"/>
              <a:t>Issues</a:t>
            </a:r>
            <a:r>
              <a:rPr kumimoji="1" lang="ja-JP" altLang="en-US" dirty="0" smtClean="0"/>
              <a:t>には，メールのような機能であり，</a:t>
            </a:r>
            <a:r>
              <a:rPr kumimoji="1" lang="en-US" altLang="ja-JP" dirty="0" smtClean="0"/>
              <a:t>Issues</a:t>
            </a:r>
            <a:r>
              <a:rPr kumimoji="1" lang="ja-JP" altLang="en-US" dirty="0" smtClean="0"/>
              <a:t>を発行した状態を</a:t>
            </a:r>
            <a:r>
              <a:rPr kumimoji="1" lang="en-US" altLang="ja-JP" dirty="0" smtClean="0"/>
              <a:t>open</a:t>
            </a:r>
            <a:r>
              <a:rPr kumimoji="1" lang="ja-JP" altLang="en-US" dirty="0" smtClean="0"/>
              <a:t>状態，受信された</a:t>
            </a:r>
            <a:r>
              <a:rPr kumimoji="1" lang="en-US" altLang="ja-JP" dirty="0" smtClean="0"/>
              <a:t>Issues</a:t>
            </a:r>
            <a:r>
              <a:rPr kumimoji="1" lang="ja-JP" altLang="en-US" dirty="0" smtClean="0"/>
              <a:t>の内容を確認した状態が</a:t>
            </a:r>
            <a:r>
              <a:rPr kumimoji="1" lang="en-US" altLang="ja-JP" dirty="0" smtClean="0"/>
              <a:t>close</a:t>
            </a:r>
            <a:r>
              <a:rPr kumimoji="1" lang="ja-JP" altLang="en-US" dirty="0" smtClean="0"/>
              <a:t>状態です．</a:t>
            </a:r>
            <a:r>
              <a:rPr kumimoji="1" lang="en-US" altLang="ja-JP" dirty="0" smtClean="0"/>
              <a:t>Close</a:t>
            </a:r>
            <a:r>
              <a:rPr kumimoji="1" lang="ja-JP" altLang="en-US" dirty="0" smtClean="0"/>
              <a:t>状態にすることによって，</a:t>
            </a:r>
            <a:r>
              <a:rPr kumimoji="1" lang="en-US" altLang="ja-JP" dirty="0" err="1" smtClean="0"/>
              <a:t>Isses</a:t>
            </a:r>
            <a:r>
              <a:rPr kumimoji="1" lang="ja-JP" altLang="en-US" dirty="0" smtClean="0"/>
              <a:t>を発行した人に</a:t>
            </a:r>
            <a:r>
              <a:rPr kumimoji="1" lang="en-US" altLang="ja-JP" dirty="0" smtClean="0"/>
              <a:t>closes</a:t>
            </a:r>
            <a:r>
              <a:rPr kumimoji="1" lang="ja-JP" altLang="en-US" dirty="0" smtClean="0"/>
              <a:t>したことを知らせる機能があります．</a:t>
            </a:r>
            <a:r>
              <a:rPr kumimoji="1" lang="en-US" altLang="ja-JP" dirty="0" smtClean="0"/>
              <a:t>open</a:t>
            </a:r>
            <a:r>
              <a:rPr kumimoji="1" lang="ja-JP" altLang="en-US" dirty="0" smtClean="0"/>
              <a:t>と</a:t>
            </a:r>
            <a:r>
              <a:rPr kumimoji="1" lang="en-US" altLang="ja-JP" dirty="0" smtClean="0"/>
              <a:t>close</a:t>
            </a:r>
            <a:r>
              <a:rPr kumimoji="1" lang="ja-JP" altLang="en-US" dirty="0" smtClean="0"/>
              <a:t>の</a:t>
            </a:r>
            <a:r>
              <a:rPr kumimoji="1" lang="en-US" altLang="ja-JP" dirty="0" smtClean="0"/>
              <a:t>2</a:t>
            </a:r>
            <a:r>
              <a:rPr kumimoji="1" lang="ja-JP" altLang="en-US" dirty="0" err="1" smtClean="0"/>
              <a:t>つの</a:t>
            </a:r>
            <a:r>
              <a:rPr kumimoji="1" lang="ja-JP" altLang="en-US" dirty="0" smtClean="0"/>
              <a:t>状態は一覧表で表示することができるので，タスク管理をするには最適だと考え，本研究に利用することを決めました．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3096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554E089-9B2E-4884-947E-E3DABF36983C}"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00222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BAAFED-1370-46BA-919A-489C925E4B35}"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51199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CCA704-C519-4FCB-B203-66AAA9F30F30}"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80004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A6481B-CA87-446D-8EE7-182936BC92F6}"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47351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11A2A5D-B597-4A45-87F5-C3C11D3DEF65}"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94325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FBFBE85-EA3E-447F-95A6-E074B3940D74}" type="datetime1">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141224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F317B3B-B341-4C58-9DB7-F9EE61A52040}" type="datetime1">
              <a:rPr kumimoji="1" lang="ja-JP" altLang="en-US" smtClean="0"/>
              <a:t>2014/2/4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51736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AD47C89-8F0D-4951-98DA-36314A5D0AF6}" type="datetime1">
              <a:rPr kumimoji="1" lang="ja-JP" altLang="en-US" smtClean="0"/>
              <a:t>2014/2/4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08281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88C93A-088F-40CC-B927-B9C6C4BE8370}" type="datetime1">
              <a:rPr kumimoji="1" lang="ja-JP" altLang="en-US" smtClean="0"/>
              <a:t>2014/2/4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1236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7A7FB0-C3F3-49F5-8288-04BD64D5F554}" type="datetime1">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7335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FD7B4E-742E-4035-9698-7B0753DCA78C}" type="datetime1">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51235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D8675-6015-428E-B4FE-78D875F80FD1}" type="datetime1">
              <a:rPr kumimoji="1" lang="ja-JP" altLang="en-US" smtClean="0"/>
              <a:t>2014/2/4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40247755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700808"/>
            <a:ext cx="7772400" cy="1470025"/>
          </a:xfrm>
        </p:spPr>
        <p:txBody>
          <a:bodyPr>
            <a:normAutofit fontScale="90000"/>
          </a:bodyPr>
          <a:lstStyle/>
          <a:p>
            <a:pPr algn="ctr"/>
            <a:r>
              <a:rPr kumimoji="1" lang="ja-JP" altLang="en-US" sz="4400" dirty="0" smtClean="0"/>
              <a:t>プロジェクトホスティングサービスのための</a:t>
            </a:r>
            <a:r>
              <a:rPr kumimoji="1" lang="en-US" altLang="ja-JP" sz="4400" dirty="0" smtClean="0"/>
              <a:t>EVM</a:t>
            </a:r>
            <a:br>
              <a:rPr kumimoji="1" lang="en-US" altLang="ja-JP" sz="4400" dirty="0" smtClean="0"/>
            </a:br>
            <a:r>
              <a:rPr kumimoji="1" lang="ja-JP" altLang="en-US" sz="4400" dirty="0" smtClean="0"/>
              <a:t>自動描画システムの開発</a:t>
            </a:r>
            <a:endParaRPr kumimoji="1" lang="ja-JP" altLang="en-US" sz="4400" dirty="0"/>
          </a:p>
        </p:txBody>
      </p:sp>
      <p:sp>
        <p:nvSpPr>
          <p:cNvPr id="3" name="サブタイトル 2"/>
          <p:cNvSpPr>
            <a:spLocks noGrp="1"/>
          </p:cNvSpPr>
          <p:nvPr>
            <p:ph type="subTitle" idx="1"/>
          </p:nvPr>
        </p:nvSpPr>
        <p:spPr>
          <a:xfrm>
            <a:off x="755576" y="3573016"/>
            <a:ext cx="7774632" cy="1752600"/>
          </a:xfrm>
        </p:spPr>
        <p:txBody>
          <a:bodyPr>
            <a:noAutofit/>
          </a:bodyPr>
          <a:lstStyle/>
          <a:p>
            <a:pPr algn="r"/>
            <a:r>
              <a:rPr kumimoji="1" lang="ja-JP" altLang="en-US" sz="3200" dirty="0" smtClean="0"/>
              <a:t>プロジェクトマネジメントコース</a:t>
            </a:r>
            <a:endParaRPr kumimoji="1" lang="en-US" altLang="ja-JP" sz="3200" dirty="0" smtClean="0"/>
          </a:p>
          <a:p>
            <a:pPr algn="r"/>
            <a:r>
              <a:rPr lang="ja-JP" altLang="en-US" sz="3200" dirty="0"/>
              <a:t>矢吹</a:t>
            </a:r>
            <a:r>
              <a:rPr lang="ja-JP" altLang="en-US" sz="3200" dirty="0" smtClean="0"/>
              <a:t>研究室</a:t>
            </a:r>
            <a:endParaRPr lang="en-US" altLang="ja-JP" sz="3200" dirty="0" smtClean="0"/>
          </a:p>
          <a:p>
            <a:pPr algn="r"/>
            <a:r>
              <a:rPr kumimoji="1" lang="en-US" altLang="ja-JP" sz="3200" dirty="0" smtClean="0"/>
              <a:t>0842062</a:t>
            </a:r>
          </a:p>
          <a:p>
            <a:pPr algn="r"/>
            <a:r>
              <a:rPr lang="ja-JP" altLang="en-US" sz="3200" dirty="0" smtClean="0"/>
              <a:t>工藤　亮</a:t>
            </a: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a:t>
            </a:fld>
            <a:endParaRPr kumimoji="1" lang="ja-JP" altLang="en-US" dirty="0"/>
          </a:p>
        </p:txBody>
      </p:sp>
    </p:spTree>
    <p:extLst>
      <p:ext uri="{BB962C8B-B14F-4D97-AF65-F5344CB8AC3E}">
        <p14:creationId xmlns:p14="http://schemas.microsoft.com/office/powerpoint/2010/main" val="2527143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ja-JP" altLang="en-US" dirty="0"/>
              <a:t>①</a:t>
            </a:r>
            <a:r>
              <a:rPr lang="en-US" altLang="ja-JP" dirty="0"/>
              <a:t> EVM</a:t>
            </a:r>
            <a:r>
              <a:rPr lang="ja-JP" altLang="en-US" dirty="0"/>
              <a:t>のために必要な</a:t>
            </a:r>
            <a:r>
              <a:rPr lang="ja-JP" altLang="en-US" dirty="0" smtClean="0"/>
              <a:t>情報</a:t>
            </a:r>
            <a:endParaRPr kumimoji="1" lang="ja-JP" altLang="en-US" sz="4400" dirty="0"/>
          </a:p>
        </p:txBody>
      </p:sp>
      <p:sp>
        <p:nvSpPr>
          <p:cNvPr id="3" name="コンテンツ プレースホルダー 2"/>
          <p:cNvSpPr>
            <a:spLocks noGrp="1"/>
          </p:cNvSpPr>
          <p:nvPr>
            <p:ph idx="1"/>
          </p:nvPr>
        </p:nvSpPr>
        <p:spPr/>
        <p:txBody>
          <a:bodyPr>
            <a:normAutofit/>
          </a:bodyPr>
          <a:lstStyle/>
          <a:p>
            <a:r>
              <a:rPr lang="en-US" altLang="ja-JP" dirty="0" smtClean="0"/>
              <a:t>Issues</a:t>
            </a:r>
            <a:r>
              <a:rPr lang="ja-JP" altLang="en-US" dirty="0" smtClean="0"/>
              <a:t>の記述内容</a:t>
            </a:r>
            <a:endParaRPr lang="en-US" altLang="ja-JP" sz="3200" dirty="0" smtClean="0"/>
          </a:p>
          <a:p>
            <a:r>
              <a:rPr lang="ja-JP" altLang="en-US" sz="3200" dirty="0" smtClean="0"/>
              <a:t>必要情報</a:t>
            </a:r>
            <a:endParaRPr lang="en-US" altLang="ja-JP" sz="3200" dirty="0" smtClean="0"/>
          </a:p>
          <a:p>
            <a:pPr lvl="1">
              <a:buFont typeface="Wingdings" panose="05000000000000000000" pitchFamily="2" charset="2"/>
              <a:buChar char="l"/>
            </a:pPr>
            <a:r>
              <a:rPr lang="ja-JP" altLang="en-US" sz="2800" dirty="0" smtClean="0"/>
              <a:t>タスク名</a:t>
            </a:r>
            <a:endParaRPr lang="en-US" altLang="ja-JP" sz="2800" dirty="0" smtClean="0"/>
          </a:p>
          <a:p>
            <a:pPr lvl="1">
              <a:buFont typeface="Wingdings" panose="05000000000000000000" pitchFamily="2" charset="2"/>
              <a:buChar char="l"/>
            </a:pPr>
            <a:r>
              <a:rPr lang="ja-JP" altLang="en-US" sz="2800" dirty="0" smtClean="0"/>
              <a:t>タスク期限日</a:t>
            </a:r>
            <a:endParaRPr lang="en-US" altLang="ja-JP" sz="2800" dirty="0" smtClean="0"/>
          </a:p>
          <a:p>
            <a:pPr lvl="1">
              <a:buFont typeface="Wingdings" panose="05000000000000000000" pitchFamily="2" charset="2"/>
              <a:buChar char="l"/>
            </a:pPr>
            <a:r>
              <a:rPr lang="ja-JP" altLang="en-US" sz="2800" dirty="0" smtClean="0"/>
              <a:t>計画予定時間数</a:t>
            </a:r>
            <a:endParaRPr lang="en-US" altLang="ja-JP" sz="2800" dirty="0" smtClean="0"/>
          </a:p>
          <a:p>
            <a:pPr lvl="1">
              <a:buFont typeface="Wingdings" panose="05000000000000000000" pitchFamily="2" charset="2"/>
              <a:buChar char="l"/>
            </a:pPr>
            <a:r>
              <a:rPr lang="ja-JP" altLang="en-US" sz="2800" dirty="0" smtClean="0"/>
              <a:t>時給金額</a:t>
            </a:r>
            <a:endParaRPr lang="en-US" altLang="ja-JP" sz="2800" dirty="0" smtClean="0"/>
          </a:p>
          <a:p>
            <a:pPr lvl="1">
              <a:buFont typeface="Wingdings" panose="05000000000000000000" pitchFamily="2" charset="2"/>
              <a:buChar char="l"/>
            </a:pPr>
            <a:r>
              <a:rPr lang="ja-JP" altLang="en-US" sz="2800" dirty="0" smtClean="0"/>
              <a:t>材料費</a:t>
            </a:r>
            <a:endParaRPr lang="en-US" altLang="ja-JP" sz="28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10</a:t>
            </a:fld>
            <a:endParaRPr kumimoji="1" lang="ja-JP" altLang="en-US"/>
          </a:p>
        </p:txBody>
      </p:sp>
      <p:pic>
        <p:nvPicPr>
          <p:cNvPr id="6" name="図 5"/>
          <p:cNvPicPr/>
          <p:nvPr/>
        </p:nvPicPr>
        <p:blipFill>
          <a:blip r:embed="rId3"/>
          <a:stretch>
            <a:fillRect/>
          </a:stretch>
        </p:blipFill>
        <p:spPr>
          <a:xfrm>
            <a:off x="3851920" y="2132856"/>
            <a:ext cx="4942292" cy="4032448"/>
          </a:xfrm>
          <a:prstGeom prst="rect">
            <a:avLst/>
          </a:prstGeom>
        </p:spPr>
      </p:pic>
    </p:spTree>
    <p:extLst>
      <p:ext uri="{BB962C8B-B14F-4D97-AF65-F5344CB8AC3E}">
        <p14:creationId xmlns:p14="http://schemas.microsoft.com/office/powerpoint/2010/main" val="1152344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ja-JP" altLang="en-US" dirty="0"/>
              <a:t>①</a:t>
            </a:r>
            <a:r>
              <a:rPr lang="en-US" altLang="ja-JP" dirty="0"/>
              <a:t> EVM</a:t>
            </a:r>
            <a:r>
              <a:rPr lang="ja-JP" altLang="en-US" dirty="0"/>
              <a:t>のために必要な</a:t>
            </a:r>
            <a:r>
              <a:rPr lang="ja-JP" altLang="en-US" dirty="0" smtClean="0"/>
              <a:t>情報</a:t>
            </a:r>
            <a:endParaRPr kumimoji="1" lang="ja-JP" altLang="en-US" sz="4400" dirty="0"/>
          </a:p>
        </p:txBody>
      </p:sp>
      <p:sp>
        <p:nvSpPr>
          <p:cNvPr id="3" name="コンテンツ プレースホルダー 2"/>
          <p:cNvSpPr>
            <a:spLocks noGrp="1"/>
          </p:cNvSpPr>
          <p:nvPr>
            <p:ph idx="1"/>
          </p:nvPr>
        </p:nvSpPr>
        <p:spPr/>
        <p:txBody>
          <a:bodyPr>
            <a:normAutofit/>
          </a:bodyPr>
          <a:lstStyle/>
          <a:p>
            <a:r>
              <a:rPr lang="en-US" altLang="ja-JP" dirty="0" smtClean="0"/>
              <a:t>Issues</a:t>
            </a:r>
            <a:r>
              <a:rPr lang="ja-JP" altLang="en-US" dirty="0" smtClean="0"/>
              <a:t>に対応する</a:t>
            </a:r>
            <a:r>
              <a:rPr lang="en-US" altLang="ja-JP" dirty="0" smtClean="0"/>
              <a:t>comment</a:t>
            </a:r>
            <a:r>
              <a:rPr lang="ja-JP" altLang="en-US" dirty="0" smtClean="0"/>
              <a:t>の記述内容</a:t>
            </a:r>
            <a:endParaRPr lang="en-US" altLang="ja-JP" dirty="0"/>
          </a:p>
          <a:p>
            <a:pPr lvl="1">
              <a:buFont typeface="Wingdings" panose="05000000000000000000" pitchFamily="2" charset="2"/>
              <a:buChar char="l"/>
            </a:pPr>
            <a:r>
              <a:rPr lang="ja-JP" altLang="en-US" sz="2800" dirty="0" smtClean="0"/>
              <a:t>必要情報</a:t>
            </a:r>
            <a:endParaRPr lang="en-US" altLang="ja-JP" sz="2800" dirty="0" smtClean="0"/>
          </a:p>
          <a:p>
            <a:pPr lvl="2">
              <a:buFont typeface="Wingdings" pitchFamily="2" charset="2"/>
              <a:buChar char="u"/>
            </a:pPr>
            <a:r>
              <a:rPr lang="ja-JP" altLang="en-US" sz="2800" dirty="0" smtClean="0"/>
              <a:t>直接労働時間数</a:t>
            </a:r>
            <a:endParaRPr lang="en-US" altLang="ja-JP" sz="2800" dirty="0" smtClean="0"/>
          </a:p>
          <a:p>
            <a:pPr lvl="2">
              <a:buFont typeface="Wingdings" pitchFamily="2" charset="2"/>
              <a:buChar char="u"/>
            </a:pPr>
            <a:r>
              <a:rPr lang="ja-JP" altLang="en-US" sz="2800" dirty="0"/>
              <a:t>進捗測定</a:t>
            </a:r>
            <a:r>
              <a:rPr lang="ja-JP" altLang="en-US" sz="2800" dirty="0" smtClean="0"/>
              <a:t>基準度</a:t>
            </a:r>
            <a:endParaRPr lang="en-US" altLang="ja-JP" sz="2800" dirty="0" smtClean="0"/>
          </a:p>
          <a:p>
            <a:pPr lvl="2">
              <a:buFont typeface="Wingdings" pitchFamily="2" charset="2"/>
              <a:buChar char="u"/>
            </a:pPr>
            <a:r>
              <a:rPr lang="ja-JP" altLang="en-US" sz="2800" dirty="0" smtClean="0"/>
              <a:t>使用材料費</a:t>
            </a:r>
            <a:endParaRPr lang="ja-JP" altLang="en-US" sz="2800" dirty="0"/>
          </a:p>
          <a:p>
            <a:pPr lvl="2">
              <a:buFont typeface="Wingdings" pitchFamily="2" charset="2"/>
              <a:buChar char="u"/>
            </a:pPr>
            <a:r>
              <a:rPr lang="en-US" altLang="ja-JP" sz="2800" dirty="0"/>
              <a:t>Issues</a:t>
            </a:r>
            <a:r>
              <a:rPr lang="ja-JP" altLang="en-US" sz="2800" dirty="0"/>
              <a:t>に</a:t>
            </a:r>
            <a:r>
              <a:rPr lang="en-US" altLang="ja-JP" sz="2800" dirty="0"/>
              <a:t>comment</a:t>
            </a:r>
            <a:r>
              <a:rPr lang="ja-JP" altLang="en-US" sz="2800" dirty="0"/>
              <a:t>した時刻</a:t>
            </a:r>
          </a:p>
          <a:p>
            <a:pPr marL="457200" lvl="1" indent="0">
              <a:buNone/>
            </a:pPr>
            <a:endParaRPr lang="en-US" altLang="ja-JP" sz="28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11</a:t>
            </a:fld>
            <a:endParaRPr kumimoji="1" lang="ja-JP" altLang="en-US"/>
          </a:p>
        </p:txBody>
      </p:sp>
      <p:pic>
        <p:nvPicPr>
          <p:cNvPr id="6" name="図 5"/>
          <p:cNvPicPr/>
          <p:nvPr/>
        </p:nvPicPr>
        <p:blipFill>
          <a:blip r:embed="rId3"/>
          <a:stretch>
            <a:fillRect/>
          </a:stretch>
        </p:blipFill>
        <p:spPr>
          <a:xfrm>
            <a:off x="5868144" y="2132856"/>
            <a:ext cx="3240360" cy="4248472"/>
          </a:xfrm>
          <a:prstGeom prst="rect">
            <a:avLst/>
          </a:prstGeom>
        </p:spPr>
      </p:pic>
    </p:spTree>
    <p:extLst>
      <p:ext uri="{BB962C8B-B14F-4D97-AF65-F5344CB8AC3E}">
        <p14:creationId xmlns:p14="http://schemas.microsoft.com/office/powerpoint/2010/main" val="987812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手法② 取り出す手法</a:t>
            </a:r>
            <a:endParaRPr kumimoji="1" lang="ja-JP" altLang="en-US" dirty="0"/>
          </a:p>
        </p:txBody>
      </p:sp>
      <p:sp>
        <p:nvSpPr>
          <p:cNvPr id="3" name="コンテンツ プレースホルダー 2"/>
          <p:cNvSpPr>
            <a:spLocks noGrp="1"/>
          </p:cNvSpPr>
          <p:nvPr>
            <p:ph idx="1"/>
          </p:nvPr>
        </p:nvSpPr>
        <p:spPr/>
        <p:txBody>
          <a:bodyPr/>
          <a:lstStyle/>
          <a:p>
            <a:pPr>
              <a:buFont typeface="Wingdings" pitchFamily="2" charset="2"/>
              <a:buChar char="l"/>
            </a:pPr>
            <a:r>
              <a:rPr lang="en-US" altLang="ja-JP" dirty="0" err="1" smtClean="0"/>
              <a:t>GitHub</a:t>
            </a:r>
            <a:r>
              <a:rPr lang="en-US" altLang="ja-JP" dirty="0" smtClean="0"/>
              <a:t> </a:t>
            </a:r>
            <a:r>
              <a:rPr kumimoji="1" lang="en-US" altLang="ja-JP" dirty="0" smtClean="0"/>
              <a:t>API</a:t>
            </a:r>
          </a:p>
          <a:p>
            <a:pPr marL="661988" lvl="1" indent="-342900">
              <a:buFont typeface="Wingdings" pitchFamily="2" charset="2"/>
              <a:buChar char="u"/>
            </a:pPr>
            <a:r>
              <a:rPr kumimoji="1" lang="en-US" altLang="ja-JP" sz="3200" dirty="0" err="1" smtClean="0"/>
              <a:t>GitHub</a:t>
            </a:r>
            <a:r>
              <a:rPr kumimoji="1" lang="ja-JP" altLang="en-US" sz="3200" dirty="0" smtClean="0"/>
              <a:t>をプログラムから操作するときに</a:t>
            </a:r>
            <a:r>
              <a:rPr lang="ja-JP" altLang="en-US" sz="3200" dirty="0" smtClean="0"/>
              <a:t>必要な，利用するインターフェース</a:t>
            </a:r>
            <a:endParaRPr kumimoji="1" lang="en-US" altLang="ja-JP" sz="32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12</a:t>
            </a:fld>
            <a:endParaRPr kumimoji="1" lang="ja-JP" altLang="en-US"/>
          </a:p>
        </p:txBody>
      </p:sp>
    </p:spTree>
    <p:extLst>
      <p:ext uri="{BB962C8B-B14F-4D97-AF65-F5344CB8AC3E}">
        <p14:creationId xmlns:p14="http://schemas.microsoft.com/office/powerpoint/2010/main" val="1352462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ja-JP" altLang="en-US" dirty="0"/>
              <a:t>②</a:t>
            </a:r>
            <a:r>
              <a:rPr lang="ja-JP" altLang="en-US" sz="4400" dirty="0" smtClean="0"/>
              <a:t> </a:t>
            </a:r>
            <a:r>
              <a:rPr lang="ja-JP" altLang="en-US" dirty="0" smtClean="0"/>
              <a:t>取り出す手法</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3200" dirty="0" smtClean="0"/>
              <a:t>使用する</a:t>
            </a:r>
            <a:r>
              <a:rPr lang="en-US" altLang="ja-JP" sz="3200" dirty="0" smtClean="0"/>
              <a:t>API</a:t>
            </a:r>
          </a:p>
          <a:p>
            <a:pPr lvl="1">
              <a:buFont typeface="Wingdings" panose="05000000000000000000" pitchFamily="2" charset="2"/>
              <a:buChar char="l"/>
            </a:pPr>
            <a:r>
              <a:rPr lang="en-US" altLang="ja-JP" dirty="0"/>
              <a:t>/repos/{</a:t>
            </a:r>
            <a:r>
              <a:rPr lang="en-US" altLang="ja-JP" dirty="0" err="1"/>
              <a:t>userName</a:t>
            </a:r>
            <a:r>
              <a:rPr lang="en-US" altLang="ja-JP" dirty="0"/>
              <a:t>}/{</a:t>
            </a:r>
            <a:r>
              <a:rPr lang="en-US" altLang="ja-JP" dirty="0" err="1"/>
              <a:t>repoName</a:t>
            </a:r>
            <a:r>
              <a:rPr lang="en-US" altLang="ja-JP" dirty="0" smtClean="0"/>
              <a:t>}/issues</a:t>
            </a:r>
          </a:p>
          <a:p>
            <a:pPr lvl="2">
              <a:buFont typeface="Wingdings" panose="05000000000000000000" pitchFamily="2" charset="2"/>
              <a:buChar char="u"/>
            </a:pPr>
            <a:r>
              <a:rPr lang="ja-JP" altLang="en-US" dirty="0"/>
              <a:t>リポジトリの</a:t>
            </a:r>
            <a:r>
              <a:rPr lang="en-US" altLang="ja-JP" dirty="0" smtClean="0"/>
              <a:t>Issues</a:t>
            </a:r>
            <a:r>
              <a:rPr lang="ja-JP" altLang="en-US" dirty="0" smtClean="0"/>
              <a:t>の一覧</a:t>
            </a:r>
            <a:r>
              <a:rPr lang="ja-JP" altLang="en-US" dirty="0"/>
              <a:t>を表</a:t>
            </a:r>
            <a:r>
              <a:rPr lang="ja-JP" altLang="en-US" dirty="0" smtClean="0"/>
              <a:t>示する</a:t>
            </a:r>
            <a:endParaRPr lang="en-US" altLang="ja-JP" dirty="0" smtClean="0"/>
          </a:p>
          <a:p>
            <a:pPr marL="0" indent="-125730">
              <a:buNone/>
            </a:pPr>
            <a:endParaRPr lang="en-US" altLang="ja-JP" sz="2800" dirty="0" smtClean="0"/>
          </a:p>
          <a:p>
            <a:pPr lvl="1">
              <a:buFont typeface="Wingdings" panose="05000000000000000000" pitchFamily="2" charset="2"/>
              <a:buChar char="l"/>
            </a:pPr>
            <a:r>
              <a:rPr lang="en-US" altLang="ja-JP" dirty="0"/>
              <a:t>/repos/{</a:t>
            </a:r>
            <a:r>
              <a:rPr lang="en-US" altLang="ja-JP" dirty="0" err="1"/>
              <a:t>userName</a:t>
            </a:r>
            <a:r>
              <a:rPr lang="en-US" altLang="ja-JP" dirty="0"/>
              <a:t>}/{</a:t>
            </a:r>
            <a:r>
              <a:rPr lang="en-US" altLang="ja-JP" dirty="0" err="1"/>
              <a:t>repoName</a:t>
            </a:r>
            <a:r>
              <a:rPr lang="en-US" altLang="ja-JP" dirty="0"/>
              <a:t>}/issues/{id}/</a:t>
            </a:r>
            <a:r>
              <a:rPr lang="en-US" altLang="ja-JP" dirty="0" smtClean="0"/>
              <a:t>comments</a:t>
            </a:r>
          </a:p>
          <a:p>
            <a:pPr lvl="2">
              <a:buFont typeface="Wingdings" panose="05000000000000000000" pitchFamily="2" charset="2"/>
              <a:buChar char="u"/>
            </a:pPr>
            <a:r>
              <a:rPr lang="ja-JP" altLang="en-US" dirty="0"/>
              <a:t>リポジトリの</a:t>
            </a:r>
            <a:r>
              <a:rPr lang="en-US" altLang="ja-JP" dirty="0" smtClean="0"/>
              <a:t>Issues</a:t>
            </a:r>
            <a:r>
              <a:rPr lang="ja-JP" altLang="en-US" dirty="0" smtClean="0"/>
              <a:t>の</a:t>
            </a:r>
            <a:r>
              <a:rPr lang="ja-JP" altLang="en-US" dirty="0"/>
              <a:t>返信コメントを表示</a:t>
            </a:r>
            <a:r>
              <a:rPr lang="ja-JP" altLang="en-US" dirty="0" smtClean="0"/>
              <a:t>する</a:t>
            </a:r>
            <a:endParaRPr lang="en-US" altLang="ja-JP" dirty="0" smtClean="0"/>
          </a:p>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13</a:t>
            </a:fld>
            <a:endParaRPr kumimoji="1" lang="ja-JP" altLang="en-US"/>
          </a:p>
        </p:txBody>
      </p:sp>
    </p:spTree>
    <p:extLst>
      <p:ext uri="{BB962C8B-B14F-4D97-AF65-F5344CB8AC3E}">
        <p14:creationId xmlns:p14="http://schemas.microsoft.com/office/powerpoint/2010/main" val="1921486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en-US" altLang="ja-JP" sz="4400" dirty="0" smtClean="0"/>
              <a:t>3 </a:t>
            </a:r>
            <a:r>
              <a:rPr lang="ja-JP" altLang="en-US" sz="4400" dirty="0" smtClean="0"/>
              <a:t>描画する手法</a:t>
            </a:r>
            <a:endParaRPr kumimoji="1" lang="ja-JP" altLang="en-US" sz="4400" dirty="0"/>
          </a:p>
        </p:txBody>
      </p:sp>
      <p:sp>
        <p:nvSpPr>
          <p:cNvPr id="3" name="コンテンツ プレースホルダー 2"/>
          <p:cNvSpPr>
            <a:spLocks noGrp="1"/>
          </p:cNvSpPr>
          <p:nvPr>
            <p:ph idx="1"/>
          </p:nvPr>
        </p:nvSpPr>
        <p:spPr>
          <a:xfrm>
            <a:off x="457200" y="1196752"/>
            <a:ext cx="8229600" cy="5280248"/>
          </a:xfrm>
        </p:spPr>
        <p:txBody>
          <a:bodyPr>
            <a:normAutofit/>
          </a:bodyPr>
          <a:lstStyle/>
          <a:p>
            <a:r>
              <a:rPr lang="en-US" altLang="ja-JP" dirty="0" smtClean="0"/>
              <a:t>Google Chart API</a:t>
            </a:r>
          </a:p>
          <a:p>
            <a:pPr lvl="1">
              <a:buFont typeface="Wingdings" pitchFamily="2" charset="2"/>
              <a:buChar char="l"/>
            </a:pPr>
            <a:r>
              <a:rPr kumimoji="1" lang="ja-JP" altLang="en-US" dirty="0" smtClean="0"/>
              <a:t>書きたいグラフに対応した</a:t>
            </a:r>
            <a:r>
              <a:rPr kumimoji="1" lang="en-US" altLang="ja-JP" dirty="0" smtClean="0"/>
              <a:t>URL</a:t>
            </a:r>
            <a:r>
              <a:rPr kumimoji="1" lang="ja-JP" altLang="en-US" dirty="0" smtClean="0"/>
              <a:t>を作ると，描画してくれるサービス</a:t>
            </a:r>
            <a:endParaRPr kumimoji="1" lang="en-US" altLang="ja-JP" dirty="0" smtClean="0"/>
          </a:p>
          <a:p>
            <a:pPr marL="114300" indent="0">
              <a:buNone/>
            </a:pPr>
            <a:endParaRPr lang="en-US" altLang="ja-JP" sz="3600" dirty="0"/>
          </a:p>
          <a:p>
            <a:pPr marL="114300" indent="0">
              <a:buNone/>
            </a:pPr>
            <a:r>
              <a:rPr lang="en-US" altLang="ja-JP" sz="2400" dirty="0"/>
              <a:t>http://chart.apis.google.com/chart?</a:t>
            </a:r>
          </a:p>
          <a:p>
            <a:pPr marL="114300" indent="0">
              <a:buNone/>
            </a:pPr>
            <a:r>
              <a:rPr lang="en-US" altLang="ja-JP" sz="2400" dirty="0" err="1"/>
              <a:t>chs</a:t>
            </a:r>
            <a:r>
              <a:rPr lang="en-US" altLang="ja-JP" sz="2400" dirty="0"/>
              <a:t>=300x300</a:t>
            </a:r>
          </a:p>
          <a:p>
            <a:pPr marL="114300" indent="0">
              <a:buNone/>
            </a:pPr>
            <a:r>
              <a:rPr lang="en-US" altLang="ja-JP" sz="2400" dirty="0"/>
              <a:t>&amp;</a:t>
            </a:r>
            <a:r>
              <a:rPr lang="en-US" altLang="ja-JP" sz="2400" dirty="0" err="1"/>
              <a:t>chd</a:t>
            </a:r>
            <a:r>
              <a:rPr lang="en-US" altLang="ja-JP" sz="2400" dirty="0"/>
              <a:t>=t:30,80,60,10</a:t>
            </a:r>
          </a:p>
          <a:p>
            <a:pPr marL="114300" indent="0">
              <a:buNone/>
            </a:pPr>
            <a:r>
              <a:rPr lang="en-US" altLang="ja-JP" sz="2400" dirty="0"/>
              <a:t>&amp;</a:t>
            </a:r>
            <a:r>
              <a:rPr lang="en-US" altLang="ja-JP" sz="2400" dirty="0" err="1"/>
              <a:t>cht</a:t>
            </a:r>
            <a:r>
              <a:rPr lang="en-US" altLang="ja-JP" sz="2400" dirty="0"/>
              <a:t>=</a:t>
            </a:r>
            <a:r>
              <a:rPr lang="en-US" altLang="ja-JP" sz="2400" dirty="0" err="1"/>
              <a:t>lc</a:t>
            </a:r>
            <a:endParaRPr lang="en-US" altLang="ja-JP" sz="2400" dirty="0"/>
          </a:p>
          <a:p>
            <a:pPr marL="114300" indent="0">
              <a:buNone/>
            </a:pPr>
            <a:endParaRPr kumimoji="1" lang="en-US" altLang="ja-JP" sz="3600" dirty="0" smtClean="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14</a:t>
            </a:fld>
            <a:endParaRPr kumimoji="1" lang="ja-JP" altLang="en-US"/>
          </a:p>
        </p:txBody>
      </p:sp>
      <p:pic>
        <p:nvPicPr>
          <p:cNvPr id="7" name="図 6" descr="C:\Users\kudo\Desktop\Chart API参考.PNG"/>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424312"/>
            <a:ext cx="2522220" cy="2430780"/>
          </a:xfrm>
          <a:prstGeom prst="rect">
            <a:avLst/>
          </a:prstGeom>
          <a:noFill/>
          <a:ln>
            <a:noFill/>
          </a:ln>
        </p:spPr>
      </p:pic>
    </p:spTree>
    <p:extLst>
      <p:ext uri="{BB962C8B-B14F-4D97-AF65-F5344CB8AC3E}">
        <p14:creationId xmlns:p14="http://schemas.microsoft.com/office/powerpoint/2010/main" val="2967983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手法</a:t>
            </a:r>
            <a:r>
              <a:rPr kumimoji="1" lang="en-US" altLang="ja-JP" sz="4400" dirty="0" smtClean="0"/>
              <a:t>4 </a:t>
            </a:r>
            <a:r>
              <a:rPr kumimoji="1" lang="ja-JP" altLang="en-US" sz="4400" dirty="0" smtClean="0"/>
              <a:t>うめこむ手法</a:t>
            </a:r>
            <a:endParaRPr kumimoji="1" lang="ja-JP" altLang="en-US" sz="4400" dirty="0"/>
          </a:p>
        </p:txBody>
      </p:sp>
      <p:sp>
        <p:nvSpPr>
          <p:cNvPr id="3" name="コンテンツ プレースホルダー 2"/>
          <p:cNvSpPr>
            <a:spLocks noGrp="1"/>
          </p:cNvSpPr>
          <p:nvPr>
            <p:ph idx="1"/>
          </p:nvPr>
        </p:nvSpPr>
        <p:spPr>
          <a:xfrm>
            <a:off x="467544" y="1412776"/>
            <a:ext cx="8352928" cy="4876800"/>
          </a:xfrm>
        </p:spPr>
        <p:txBody>
          <a:bodyPr>
            <a:normAutofit/>
          </a:bodyPr>
          <a:lstStyle/>
          <a:p>
            <a:pPr latinLnBrk="1"/>
            <a:r>
              <a:rPr lang="ja-JP" altLang="en-US" sz="3600" dirty="0" smtClean="0"/>
              <a:t>ブックマークレット</a:t>
            </a:r>
            <a:endParaRPr lang="en-US" altLang="ja-JP" sz="3600" dirty="0" smtClean="0"/>
          </a:p>
          <a:p>
            <a:pPr lvl="1" latinLnBrk="1">
              <a:buFont typeface="Wingdings" pitchFamily="2" charset="2"/>
              <a:buChar char="l"/>
            </a:pPr>
            <a:r>
              <a:rPr lang="ja-JP" altLang="en-US" dirty="0"/>
              <a:t>通常のブックマークに</a:t>
            </a:r>
            <a:r>
              <a:rPr lang="en-US" altLang="ja-JP" dirty="0"/>
              <a:t>JavaScript</a:t>
            </a:r>
            <a:r>
              <a:rPr lang="ja-JP" altLang="en-US" dirty="0"/>
              <a:t>による特定の動作を仕組んだもの</a:t>
            </a:r>
            <a:endParaRPr lang="en-US" altLang="ja-JP" dirty="0" smtClean="0"/>
          </a:p>
          <a:p>
            <a:pPr marL="971550" lvl="1" indent="-457200" latinLnBrk="1">
              <a:buFont typeface="Wingdings" pitchFamily="2" charset="2"/>
              <a:buChar char="l"/>
            </a:pPr>
            <a:r>
              <a:rPr lang="ja-JP" altLang="ja-JP" dirty="0"/>
              <a:t>ブラウザのブックマークボタンを押すこと</a:t>
            </a:r>
            <a:r>
              <a:rPr lang="ja-JP" altLang="ja-JP" dirty="0" smtClean="0"/>
              <a:t>で</a:t>
            </a:r>
            <a:r>
              <a:rPr lang="ja-JP" altLang="en-US" dirty="0" smtClean="0"/>
              <a:t>，</a:t>
            </a:r>
            <a:r>
              <a:rPr lang="ja-JP" altLang="ja-JP" dirty="0" smtClean="0"/>
              <a:t>ブックマークレット</a:t>
            </a:r>
            <a:r>
              <a:rPr lang="ja-JP" altLang="ja-JP" dirty="0"/>
              <a:t>を起動することが</a:t>
            </a:r>
            <a:r>
              <a:rPr lang="ja-JP" altLang="ja-JP" dirty="0" smtClean="0"/>
              <a:t>できる</a:t>
            </a:r>
            <a:endParaRPr lang="en-US" altLang="ja-JP" dirty="0" smtClean="0"/>
          </a:p>
          <a:p>
            <a:pPr marL="0" indent="0" latinLnBrk="1">
              <a:buNone/>
            </a:pPr>
            <a:endParaRPr lang="en-US" altLang="ja-JP" dirty="0"/>
          </a:p>
          <a:p>
            <a:pPr marL="0" indent="0" latinLnBrk="1">
              <a:buNone/>
            </a:pPr>
            <a:endParaRPr lang="en-US" altLang="ja-JP" dirty="0" smtClean="0"/>
          </a:p>
          <a:p>
            <a:pPr latinLnBrk="1"/>
            <a:endParaRPr lang="en-US" altLang="ja-JP" sz="3200" dirty="0"/>
          </a:p>
          <a:p>
            <a:pPr latinLnBrk="1"/>
            <a:endParaRPr kumimoji="1" lang="ja-JP" altLang="en-US" sz="3200" dirty="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15</a:t>
            </a:fld>
            <a:endParaRPr kumimoji="1" lang="ja-JP" altLang="en-US"/>
          </a:p>
        </p:txBody>
      </p:sp>
    </p:spTree>
    <p:extLst>
      <p:ext uri="{BB962C8B-B14F-4D97-AF65-F5344CB8AC3E}">
        <p14:creationId xmlns:p14="http://schemas.microsoft.com/office/powerpoint/2010/main" val="3568139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動作</a:t>
            </a:r>
            <a:r>
              <a:rPr lang="ja-JP" altLang="en-US" dirty="0"/>
              <a:t>確認</a:t>
            </a:r>
            <a:endParaRPr kumimoji="1" lang="ja-JP" altLang="en-US" sz="4400" dirty="0"/>
          </a:p>
        </p:txBody>
      </p:sp>
      <p:sp>
        <p:nvSpPr>
          <p:cNvPr id="3" name="コンテンツ プレースホルダー 2"/>
          <p:cNvSpPr>
            <a:spLocks noGrp="1"/>
          </p:cNvSpPr>
          <p:nvPr>
            <p:ph idx="1"/>
          </p:nvPr>
        </p:nvSpPr>
        <p:spPr/>
        <p:txBody>
          <a:bodyPr>
            <a:normAutofit/>
          </a:bodyPr>
          <a:lstStyle/>
          <a:p>
            <a:pPr marL="57150" indent="0">
              <a:buNone/>
            </a:pP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16</a:t>
            </a:fld>
            <a:endParaRPr kumimoji="1" lang="ja-JP" altLang="en-US"/>
          </a:p>
        </p:txBody>
      </p:sp>
      <p:sp>
        <p:nvSpPr>
          <p:cNvPr id="6" name="正方形/長方形 5"/>
          <p:cNvSpPr/>
          <p:nvPr/>
        </p:nvSpPr>
        <p:spPr>
          <a:xfrm>
            <a:off x="539552" y="1710172"/>
            <a:ext cx="18002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仮想</a:t>
            </a:r>
            <a:r>
              <a:rPr lang="ja-JP" altLang="en-US" b="1" dirty="0"/>
              <a:t>プロジェクト</a:t>
            </a:r>
            <a:r>
              <a:rPr kumimoji="1" lang="ja-JP" altLang="en-US" b="1" dirty="0" smtClean="0"/>
              <a:t>データ</a:t>
            </a:r>
            <a:endParaRPr kumimoji="1" lang="ja-JP" altLang="en-US" b="1" dirty="0"/>
          </a:p>
        </p:txBody>
      </p:sp>
      <p:sp>
        <p:nvSpPr>
          <p:cNvPr id="7" name="フローチャート : 磁気ディスク 6"/>
          <p:cNvSpPr/>
          <p:nvPr/>
        </p:nvSpPr>
        <p:spPr>
          <a:xfrm>
            <a:off x="6372200" y="1714110"/>
            <a:ext cx="2016224"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Issues</a:t>
            </a:r>
            <a:endParaRPr kumimoji="1" lang="ja-JP" altLang="en-US" b="1" dirty="0"/>
          </a:p>
        </p:txBody>
      </p:sp>
      <p:sp>
        <p:nvSpPr>
          <p:cNvPr id="8" name="右矢印 7"/>
          <p:cNvSpPr/>
          <p:nvPr/>
        </p:nvSpPr>
        <p:spPr>
          <a:xfrm>
            <a:off x="2411760" y="1916832"/>
            <a:ext cx="3960440" cy="441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2411760" y="2502260"/>
            <a:ext cx="3240360" cy="494692"/>
          </a:xfrm>
          <a:prstGeom prst="wedgeRectCallout">
            <a:avLst>
              <a:gd name="adj1" fmla="val 44676"/>
              <a:gd name="adj2" fmla="val -10177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仮想</a:t>
            </a:r>
            <a:r>
              <a:rPr lang="ja-JP" altLang="en-US" b="1" dirty="0"/>
              <a:t>プロジェクト</a:t>
            </a:r>
            <a:r>
              <a:rPr kumimoji="1" lang="ja-JP" altLang="en-US" b="1" dirty="0" smtClean="0"/>
              <a:t>データを登録</a:t>
            </a:r>
            <a:endParaRPr kumimoji="1" lang="ja-JP" altLang="en-US" b="1" dirty="0"/>
          </a:p>
        </p:txBody>
      </p:sp>
      <p:sp>
        <p:nvSpPr>
          <p:cNvPr id="10" name="正方形/長方形 9"/>
          <p:cNvSpPr/>
          <p:nvPr/>
        </p:nvSpPr>
        <p:spPr>
          <a:xfrm>
            <a:off x="5940152" y="5121188"/>
            <a:ext cx="18307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取り出したデータ</a:t>
            </a:r>
            <a:endParaRPr kumimoji="1" lang="ja-JP" altLang="en-US" b="1" dirty="0"/>
          </a:p>
        </p:txBody>
      </p:sp>
      <p:sp>
        <p:nvSpPr>
          <p:cNvPr id="11" name="下矢印 10"/>
          <p:cNvSpPr/>
          <p:nvPr/>
        </p:nvSpPr>
        <p:spPr>
          <a:xfrm>
            <a:off x="6660232" y="2563056"/>
            <a:ext cx="576064" cy="245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7236296" y="2749606"/>
            <a:ext cx="1368152" cy="823410"/>
          </a:xfrm>
          <a:prstGeom prst="wedgeRectCallout">
            <a:avLst>
              <a:gd name="adj1" fmla="val -53323"/>
              <a:gd name="adj2" fmla="val 8255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t>GitHub</a:t>
            </a:r>
            <a:r>
              <a:rPr kumimoji="1" lang="en-US" altLang="ja-JP" b="1" dirty="0" smtClean="0"/>
              <a:t> API</a:t>
            </a:r>
            <a:r>
              <a:rPr kumimoji="1" lang="ja-JP" altLang="en-US" b="1" dirty="0" smtClean="0"/>
              <a:t>の動作確認</a:t>
            </a:r>
            <a:endParaRPr kumimoji="1" lang="ja-JP" altLang="en-US" b="1" dirty="0"/>
          </a:p>
        </p:txBody>
      </p:sp>
      <p:sp>
        <p:nvSpPr>
          <p:cNvPr id="13" name="左矢印 12"/>
          <p:cNvSpPr/>
          <p:nvPr/>
        </p:nvSpPr>
        <p:spPr>
          <a:xfrm>
            <a:off x="2555776" y="5121188"/>
            <a:ext cx="3275880"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4193716" y="4077072"/>
            <a:ext cx="2339776" cy="720080"/>
          </a:xfrm>
          <a:prstGeom prst="wedgeRectCallout">
            <a:avLst>
              <a:gd name="adj1" fmla="val -14862"/>
              <a:gd name="adj2" fmla="val 10482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EVM</a:t>
            </a:r>
            <a:r>
              <a:rPr kumimoji="1" lang="ja-JP" altLang="en-US" b="1" dirty="0" smtClean="0"/>
              <a:t>作成の動作確認</a:t>
            </a:r>
            <a:endParaRPr kumimoji="1" lang="ja-JP" altLang="en-US" b="1" dirty="0"/>
          </a:p>
        </p:txBody>
      </p:sp>
      <p:sp>
        <p:nvSpPr>
          <p:cNvPr id="15" name="フローチャート : 磁気ディスク 14"/>
          <p:cNvSpPr/>
          <p:nvPr/>
        </p:nvSpPr>
        <p:spPr>
          <a:xfrm>
            <a:off x="432024" y="2864036"/>
            <a:ext cx="1872208" cy="8640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t>GitHub</a:t>
            </a:r>
            <a:r>
              <a:rPr kumimoji="1" lang="ja-JP" altLang="en-US" b="1" dirty="0" smtClean="0"/>
              <a:t>画面</a:t>
            </a:r>
            <a:endParaRPr kumimoji="1" lang="ja-JP" altLang="en-US" b="1" dirty="0"/>
          </a:p>
        </p:txBody>
      </p:sp>
      <p:sp>
        <p:nvSpPr>
          <p:cNvPr id="16" name="正方形/長方形 15"/>
          <p:cNvSpPr/>
          <p:nvPr/>
        </p:nvSpPr>
        <p:spPr>
          <a:xfrm>
            <a:off x="539552" y="5121188"/>
            <a:ext cx="1872208" cy="75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作成したグラフ</a:t>
            </a:r>
            <a:endParaRPr kumimoji="1" lang="ja-JP" altLang="en-US" b="1" dirty="0"/>
          </a:p>
        </p:txBody>
      </p:sp>
      <p:sp>
        <p:nvSpPr>
          <p:cNvPr id="17" name="上矢印 16"/>
          <p:cNvSpPr/>
          <p:nvPr/>
        </p:nvSpPr>
        <p:spPr>
          <a:xfrm>
            <a:off x="773336" y="3824582"/>
            <a:ext cx="396528" cy="12250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吹き出し 17"/>
          <p:cNvSpPr/>
          <p:nvPr/>
        </p:nvSpPr>
        <p:spPr>
          <a:xfrm>
            <a:off x="1368128" y="4077072"/>
            <a:ext cx="2267768" cy="720080"/>
          </a:xfrm>
          <a:prstGeom prst="wedgeRectCallout">
            <a:avLst>
              <a:gd name="adj1" fmla="val -59930"/>
              <a:gd name="adj2" fmla="val -2392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t>GitHub</a:t>
            </a:r>
            <a:r>
              <a:rPr kumimoji="1" lang="ja-JP" altLang="en-US" b="1" dirty="0" smtClean="0"/>
              <a:t>上に</a:t>
            </a:r>
            <a:r>
              <a:rPr kumimoji="1" lang="en-US" altLang="ja-JP" b="1" dirty="0" smtClean="0"/>
              <a:t>EVM</a:t>
            </a:r>
          </a:p>
          <a:p>
            <a:pPr algn="ctr"/>
            <a:r>
              <a:rPr lang="ja-JP" altLang="en-US" b="1" dirty="0" smtClean="0"/>
              <a:t>表示する動作確認</a:t>
            </a:r>
            <a:endParaRPr kumimoji="1" lang="ja-JP" altLang="en-US" b="1" dirty="0"/>
          </a:p>
        </p:txBody>
      </p:sp>
    </p:spTree>
    <p:extLst>
      <p:ext uri="{BB962C8B-B14F-4D97-AF65-F5344CB8AC3E}">
        <p14:creationId xmlns:p14="http://schemas.microsoft.com/office/powerpoint/2010/main" val="1754099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動作確認用の仮想プロジェクトデータ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動作確認をするために作成した</a:t>
            </a:r>
            <a:r>
              <a:rPr lang="ja-JP" altLang="en-US" dirty="0" smtClean="0"/>
              <a:t>リポジトリ</a:t>
            </a:r>
            <a:endParaRPr lang="en-US" altLang="ja-JP" dirty="0" smtClean="0"/>
          </a:p>
          <a:p>
            <a:r>
              <a:rPr lang="ja-JP" altLang="en-US" dirty="0" smtClean="0"/>
              <a:t>タスク</a:t>
            </a:r>
            <a:r>
              <a:rPr lang="ja-JP" altLang="en-US" dirty="0"/>
              <a:t>を</a:t>
            </a:r>
            <a:r>
              <a:rPr lang="en-US" altLang="ja-JP" dirty="0"/>
              <a:t>Issues</a:t>
            </a:r>
            <a:r>
              <a:rPr lang="ja-JP" altLang="en-US" dirty="0"/>
              <a:t>によって</a:t>
            </a:r>
            <a:r>
              <a:rPr lang="ja-JP" altLang="en-US" dirty="0" smtClean="0"/>
              <a:t>指示</a:t>
            </a:r>
            <a:endParaRPr lang="en-US" altLang="ja-JP" dirty="0" smtClean="0"/>
          </a:p>
          <a:p>
            <a:r>
              <a:rPr lang="ja-JP" altLang="en-US" dirty="0" smtClean="0"/>
              <a:t>その</a:t>
            </a:r>
            <a:r>
              <a:rPr lang="en-US" altLang="ja-JP" dirty="0"/>
              <a:t>Issues</a:t>
            </a:r>
            <a:r>
              <a:rPr lang="ja-JP" altLang="en-US" dirty="0"/>
              <a:t>に対応した内容を</a:t>
            </a:r>
            <a:r>
              <a:rPr lang="en-US" altLang="ja-JP" dirty="0"/>
              <a:t>comment</a:t>
            </a:r>
            <a:r>
              <a:rPr lang="ja-JP" altLang="en-US" dirty="0"/>
              <a:t>に記述</a:t>
            </a:r>
            <a:r>
              <a:rPr lang="ja-JP" altLang="en-US" dirty="0" smtClean="0"/>
              <a:t>する</a:t>
            </a:r>
            <a:endParaRPr lang="en-US" altLang="ja-JP" dirty="0" smtClean="0"/>
          </a:p>
          <a:p>
            <a:r>
              <a:rPr lang="ja-JP" altLang="en-US" dirty="0" smtClean="0"/>
              <a:t>進行</a:t>
            </a:r>
            <a:r>
              <a:rPr lang="ja-JP" altLang="en-US" dirty="0"/>
              <a:t>するプロジェクトのタスクの管理を再現したデータ</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17</a:t>
            </a:fld>
            <a:endParaRPr kumimoji="1" lang="ja-JP" altLang="en-US"/>
          </a:p>
        </p:txBody>
      </p:sp>
    </p:spTree>
    <p:extLst>
      <p:ext uri="{BB962C8B-B14F-4D97-AF65-F5344CB8AC3E}">
        <p14:creationId xmlns:p14="http://schemas.microsoft.com/office/powerpoint/2010/main" val="144667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4400" dirty="0" smtClean="0"/>
              <a:t>動作確認用の仮想プロジェクトデータ</a:t>
            </a:r>
            <a:endParaRPr kumimoji="1" lang="ja-JP" altLang="en-US" sz="4400"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Issues</a:t>
            </a:r>
            <a:r>
              <a:rPr kumimoji="1" lang="ja-JP" altLang="en-US" dirty="0" smtClean="0"/>
              <a:t>データ</a:t>
            </a:r>
            <a:endParaRPr kumimoji="1" lang="en-US" altLang="ja-JP" dirty="0" smtClean="0"/>
          </a:p>
          <a:p>
            <a:pPr marL="0" indent="0">
              <a:buNone/>
            </a:pPr>
            <a:endParaRPr lang="en-US" altLang="ja-JP" dirty="0"/>
          </a:p>
          <a:p>
            <a:endParaRPr kumimoji="1" lang="en-US" altLang="ja-JP" dirty="0" smtClean="0"/>
          </a:p>
          <a:p>
            <a:endParaRPr lang="en-US" altLang="ja-JP" dirty="0"/>
          </a:p>
          <a:p>
            <a:r>
              <a:rPr lang="en-US" altLang="ja-JP" dirty="0" smtClean="0"/>
              <a:t>EVM</a:t>
            </a:r>
            <a:r>
              <a:rPr lang="ja-JP" altLang="en-US" dirty="0" smtClean="0"/>
              <a:t>数値データ</a:t>
            </a:r>
            <a:endParaRPr lang="en-US" altLang="ja-JP" dirty="0" smtClean="0"/>
          </a:p>
          <a:p>
            <a:pPr marL="0" indent="0">
              <a:buNone/>
            </a:pPr>
            <a:endParaRPr kumimoji="1" lang="en-US" altLang="ja-JP" dirty="0"/>
          </a:p>
          <a:p>
            <a:endParaRPr lang="en-US" altLang="ja-JP" dirty="0" smtClean="0"/>
          </a:p>
          <a:p>
            <a:endParaRPr lang="en-US" altLang="ja-JP" dirty="0"/>
          </a:p>
          <a:p>
            <a:r>
              <a:rPr kumimoji="1" lang="en-US" altLang="ja-JP" dirty="0" smtClean="0"/>
              <a:t>EVM</a:t>
            </a:r>
            <a:r>
              <a:rPr kumimoji="1" lang="ja-JP" altLang="en-US" dirty="0" smtClean="0"/>
              <a:t>イメージ図</a:t>
            </a:r>
            <a:endParaRPr kumimoji="1" lang="en-US" altLang="ja-JP" dirty="0" smtClean="0"/>
          </a:p>
          <a:p>
            <a:pPr marL="0" indent="0">
              <a:buNone/>
            </a:pPr>
            <a:endParaRPr kumimoji="1" lang="en-US" altLang="ja-JP"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18</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964184970"/>
              </p:ext>
            </p:extLst>
          </p:nvPr>
        </p:nvGraphicFramePr>
        <p:xfrm>
          <a:off x="467544" y="1988840"/>
          <a:ext cx="8208912" cy="731520"/>
        </p:xfrm>
        <a:graphic>
          <a:graphicData uri="http://schemas.openxmlformats.org/drawingml/2006/table">
            <a:tbl>
              <a:tblPr firstRow="1" firstCol="1" bandRow="1">
                <a:tableStyleId>{5C22544A-7EE6-4342-B048-85BDC9FD1C3A}</a:tableStyleId>
              </a:tblPr>
              <a:tblGrid>
                <a:gridCol w="1296144"/>
                <a:gridCol w="1152128"/>
                <a:gridCol w="1152128"/>
                <a:gridCol w="1224136"/>
                <a:gridCol w="1224136"/>
                <a:gridCol w="1231273"/>
                <a:gridCol w="928967"/>
              </a:tblGrid>
              <a:tr h="110872">
                <a:tc>
                  <a:txBody>
                    <a:bodyPr/>
                    <a:lstStyle/>
                    <a:p>
                      <a:pPr algn="ctr">
                        <a:spcAft>
                          <a:spcPts val="0"/>
                        </a:spcAft>
                      </a:pPr>
                      <a:r>
                        <a:rPr lang="en-US" sz="1200" kern="100" dirty="0">
                          <a:effectLst/>
                        </a:rPr>
                        <a:t>Issue</a:t>
                      </a:r>
                      <a:r>
                        <a:rPr lang="ja-JP" sz="1200" kern="100" dirty="0">
                          <a:effectLst/>
                        </a:rPr>
                        <a:t>名</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a:effectLst/>
                        </a:rPr>
                        <a:t>期限</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計画予定</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en-US" sz="1200" kern="100" dirty="0">
                          <a:effectLst/>
                        </a:rPr>
                        <a:t>close</a:t>
                      </a:r>
                      <a:r>
                        <a:rPr lang="ja-JP" sz="1200" kern="100" dirty="0" smtClean="0">
                          <a:effectLst/>
                        </a:rPr>
                        <a:t>した時間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直接労働</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進捗測定</a:t>
                      </a:r>
                      <a:r>
                        <a:rPr lang="ja-JP" sz="1200" kern="100" dirty="0">
                          <a:effectLst/>
                        </a:rPr>
                        <a:t>基準</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a:effectLst/>
                        </a:rPr>
                        <a:t>材料費</a:t>
                      </a:r>
                      <a:endParaRPr lang="ja-JP" sz="1200" kern="100">
                        <a:effectLst/>
                        <a:latin typeface="Century"/>
                        <a:ea typeface="ＭＳ 明朝"/>
                        <a:cs typeface="Times New Roman"/>
                      </a:endParaRPr>
                    </a:p>
                  </a:txBody>
                  <a:tcPr marL="68580" marR="68580" marT="0" marB="0"/>
                </a:tc>
              </a:tr>
              <a:tr h="0">
                <a:tc>
                  <a:txBody>
                    <a:bodyPr/>
                    <a:lstStyle/>
                    <a:p>
                      <a:pPr algn="just">
                        <a:spcAft>
                          <a:spcPts val="0"/>
                        </a:spcAft>
                      </a:pPr>
                      <a:r>
                        <a:rPr lang="ja-JP" sz="1200" kern="100" dirty="0">
                          <a:effectLst/>
                        </a:rPr>
                        <a:t>マニュアル作成</a:t>
                      </a:r>
                      <a:r>
                        <a:rPr lang="en-US" sz="1200" kern="100" dirty="0">
                          <a:effectLst/>
                        </a:rPr>
                        <a:t>1</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10</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21</a:t>
                      </a:r>
                      <a:r>
                        <a:rPr lang="ja-JP" sz="1200" kern="100" dirty="0">
                          <a:effectLst/>
                        </a:rPr>
                        <a:t>：</a:t>
                      </a:r>
                      <a:r>
                        <a:rPr lang="en-US" sz="1200" kern="100" dirty="0">
                          <a:effectLst/>
                        </a:rPr>
                        <a:t>12</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6</a:t>
                      </a:r>
                      <a:r>
                        <a:rPr lang="ja-JP" sz="1200" kern="100">
                          <a:effectLst/>
                        </a:rPr>
                        <a:t>時間</a:t>
                      </a:r>
                      <a:r>
                        <a:rPr lang="en-US" sz="1200" kern="100">
                          <a:effectLst/>
                        </a:rPr>
                        <a:t>12</a:t>
                      </a:r>
                      <a:r>
                        <a:rPr lang="ja-JP" sz="1200" kern="100">
                          <a:effectLst/>
                        </a:rPr>
                        <a:t>分</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30</a:t>
                      </a:r>
                      <a:r>
                        <a:rPr lang="ja-JP" sz="1200" kern="100">
                          <a:effectLst/>
                        </a:rPr>
                        <a:t>％</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2000</a:t>
                      </a:r>
                      <a:r>
                        <a:rPr lang="ja-JP" sz="1200" kern="100">
                          <a:effectLst/>
                        </a:rPr>
                        <a:t>円</a:t>
                      </a:r>
                      <a:endParaRPr lang="ja-JP" sz="1200" kern="100">
                        <a:effectLst/>
                        <a:latin typeface="Century"/>
                        <a:ea typeface="ＭＳ 明朝"/>
                        <a:cs typeface="Times New Roman"/>
                      </a:endParaRPr>
                    </a:p>
                  </a:txBody>
                  <a:tcPr marL="68580" marR="68580" marT="0" marB="0"/>
                </a:tc>
              </a:tr>
              <a:tr h="0">
                <a:tc>
                  <a:txBody>
                    <a:bodyPr/>
                    <a:lstStyle/>
                    <a:p>
                      <a:pPr algn="just">
                        <a:spcAft>
                          <a:spcPts val="0"/>
                        </a:spcAft>
                      </a:pPr>
                      <a:r>
                        <a:rPr lang="ja-JP" sz="1200" kern="100">
                          <a:effectLst/>
                        </a:rPr>
                        <a:t>マニュアル作成</a:t>
                      </a:r>
                      <a:r>
                        <a:rPr lang="en-US" sz="1200" kern="100">
                          <a:effectLst/>
                        </a:rPr>
                        <a:t>2</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11</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17</a:t>
                      </a:r>
                      <a:r>
                        <a:rPr lang="ja-JP" sz="1200" kern="100" dirty="0">
                          <a:effectLst/>
                        </a:rPr>
                        <a:t>：</a:t>
                      </a:r>
                      <a:r>
                        <a:rPr lang="en-US" sz="1200" kern="100" dirty="0">
                          <a:effectLst/>
                        </a:rPr>
                        <a:t>18</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r>
                        <a:rPr lang="en-US" sz="1200" kern="100" dirty="0">
                          <a:effectLst/>
                        </a:rPr>
                        <a:t>18</a:t>
                      </a:r>
                      <a:r>
                        <a:rPr lang="ja-JP" sz="1200" kern="100" dirty="0">
                          <a:effectLst/>
                        </a:rPr>
                        <a:t>分</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70</a:t>
                      </a:r>
                      <a:r>
                        <a:rPr lang="ja-JP" sz="1200" kern="100" dirty="0">
                          <a:effectLst/>
                        </a:rPr>
                        <a:t>％</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0</a:t>
                      </a:r>
                      <a:r>
                        <a:rPr lang="ja-JP" sz="1200" kern="100" dirty="0">
                          <a:effectLst/>
                        </a:rPr>
                        <a:t>円</a:t>
                      </a:r>
                      <a:endParaRPr lang="ja-JP" sz="1200" kern="100" dirty="0">
                        <a:effectLst/>
                        <a:latin typeface="Century"/>
                        <a:ea typeface="ＭＳ 明朝"/>
                        <a:cs typeface="Times New Roman"/>
                      </a:endParaRPr>
                    </a:p>
                  </a:txBody>
                  <a:tcPr marL="68580" marR="68580" marT="0" marB="0"/>
                </a:tc>
              </a:tr>
              <a:tr h="0">
                <a:tc>
                  <a:txBody>
                    <a:bodyPr/>
                    <a:lstStyle/>
                    <a:p>
                      <a:pPr algn="just">
                        <a:spcAft>
                          <a:spcPts val="0"/>
                        </a:spcAft>
                      </a:pPr>
                      <a:r>
                        <a:rPr lang="ja-JP" sz="1200" kern="100">
                          <a:effectLst/>
                        </a:rPr>
                        <a:t>マニュアル作成</a:t>
                      </a:r>
                      <a:r>
                        <a:rPr lang="en-US" sz="1200" kern="100">
                          <a:effectLst/>
                        </a:rPr>
                        <a:t>3</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12</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6</a:t>
                      </a:r>
                      <a:r>
                        <a:rPr lang="ja-JP" sz="1200" kern="100">
                          <a:effectLst/>
                        </a:rPr>
                        <a:t>時間</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23</a:t>
                      </a:r>
                      <a:r>
                        <a:rPr lang="ja-JP" sz="1200" kern="100">
                          <a:effectLst/>
                        </a:rPr>
                        <a:t>：</a:t>
                      </a:r>
                      <a:r>
                        <a:rPr lang="en-US" sz="1200" kern="100">
                          <a:effectLst/>
                        </a:rPr>
                        <a:t>12</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r>
                        <a:rPr lang="en-US" sz="1200" kern="100" dirty="0">
                          <a:effectLst/>
                        </a:rPr>
                        <a:t>12</a:t>
                      </a:r>
                      <a:r>
                        <a:rPr lang="ja-JP" sz="1200" kern="100" dirty="0">
                          <a:effectLst/>
                        </a:rPr>
                        <a:t>分</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100</a:t>
                      </a:r>
                      <a:r>
                        <a:rPr lang="ja-JP" sz="1200" kern="100" dirty="0">
                          <a:effectLst/>
                        </a:rPr>
                        <a:t>％</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0</a:t>
                      </a:r>
                      <a:r>
                        <a:rPr lang="ja-JP" sz="1200" kern="100" dirty="0">
                          <a:effectLst/>
                        </a:rPr>
                        <a:t>円</a:t>
                      </a:r>
                      <a:endParaRPr lang="ja-JP" sz="1200" kern="100" dirty="0">
                        <a:effectLst/>
                        <a:latin typeface="Century"/>
                        <a:ea typeface="ＭＳ 明朝"/>
                        <a:cs typeface="Times New Roman"/>
                      </a:endParaRPr>
                    </a:p>
                  </a:txBody>
                  <a:tcPr marL="68580" marR="68580" marT="0" marB="0"/>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526878633"/>
              </p:ext>
            </p:extLst>
          </p:nvPr>
        </p:nvGraphicFramePr>
        <p:xfrm>
          <a:off x="467544" y="3861048"/>
          <a:ext cx="8208912" cy="1120140"/>
        </p:xfrm>
        <a:graphic>
          <a:graphicData uri="http://schemas.openxmlformats.org/drawingml/2006/table">
            <a:tbl>
              <a:tblPr firstRow="1" firstCol="1" bandRow="1">
                <a:tableStyleId>{5C22544A-7EE6-4342-B048-85BDC9FD1C3A}</a:tableStyleId>
              </a:tblPr>
              <a:tblGrid>
                <a:gridCol w="1637075"/>
                <a:gridCol w="1635193"/>
                <a:gridCol w="1645548"/>
                <a:gridCol w="1645548"/>
                <a:gridCol w="1645548"/>
              </a:tblGrid>
              <a:tr h="0">
                <a:tc>
                  <a:txBody>
                    <a:bodyPr/>
                    <a:lstStyle/>
                    <a:p>
                      <a:pPr algn="ctr">
                        <a:spcAft>
                          <a:spcPts val="0"/>
                        </a:spcAft>
                      </a:pPr>
                      <a:r>
                        <a:rPr lang="en-US" sz="1050" kern="100" dirty="0">
                          <a:effectLst/>
                        </a:rPr>
                        <a:t>Issue</a:t>
                      </a:r>
                      <a:r>
                        <a:rPr lang="ja-JP" sz="1050" kern="100" dirty="0">
                          <a:effectLst/>
                        </a:rPr>
                        <a:t>名</a:t>
                      </a:r>
                      <a:endParaRPr lang="ja-JP" sz="1050" kern="100" dirty="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期限</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累計</a:t>
                      </a:r>
                      <a:r>
                        <a:rPr lang="en-US" sz="1050" kern="100">
                          <a:effectLst/>
                        </a:rPr>
                        <a:t>PV</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累計</a:t>
                      </a:r>
                      <a:r>
                        <a:rPr lang="en-US" sz="1050" kern="100">
                          <a:effectLst/>
                        </a:rPr>
                        <a:t>AC</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累計</a:t>
                      </a:r>
                      <a:r>
                        <a:rPr lang="en-US" sz="1050" kern="100">
                          <a:effectLst/>
                        </a:rPr>
                        <a:t>EV</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dirty="0">
                          <a:effectLst/>
                        </a:rPr>
                        <a:t>マニュアル</a:t>
                      </a:r>
                    </a:p>
                    <a:p>
                      <a:pPr algn="just">
                        <a:spcAft>
                          <a:spcPts val="0"/>
                        </a:spcAft>
                      </a:pPr>
                      <a:r>
                        <a:rPr lang="ja-JP" sz="1050" kern="100" dirty="0">
                          <a:effectLst/>
                        </a:rPr>
                        <a:t>作成</a:t>
                      </a:r>
                      <a:r>
                        <a:rPr lang="en-US" sz="1050" kern="100" dirty="0">
                          <a:effectLst/>
                        </a:rPr>
                        <a:t>1</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10</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8000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8200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6000</a:t>
                      </a:r>
                      <a:r>
                        <a:rPr lang="ja-JP" sz="1050" kern="100">
                          <a:effectLst/>
                        </a:rPr>
                        <a:t>円</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a:effectLst/>
                        </a:rPr>
                        <a:t>マニュアル</a:t>
                      </a:r>
                    </a:p>
                    <a:p>
                      <a:pPr algn="just">
                        <a:spcAft>
                          <a:spcPts val="0"/>
                        </a:spcAft>
                      </a:pPr>
                      <a:r>
                        <a:rPr lang="ja-JP" sz="1050" kern="100">
                          <a:effectLst/>
                        </a:rPr>
                        <a:t>作成</a:t>
                      </a: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11</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14000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14500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14000</a:t>
                      </a:r>
                      <a:r>
                        <a:rPr lang="ja-JP" sz="1050" kern="100">
                          <a:effectLst/>
                        </a:rPr>
                        <a:t>円</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a:effectLst/>
                        </a:rPr>
                        <a:t>マニュアル</a:t>
                      </a:r>
                    </a:p>
                    <a:p>
                      <a:pPr algn="just">
                        <a:spcAft>
                          <a:spcPts val="0"/>
                        </a:spcAft>
                      </a:pPr>
                      <a:r>
                        <a:rPr lang="ja-JP" sz="1050" kern="100">
                          <a:effectLst/>
                        </a:rPr>
                        <a:t>作成</a:t>
                      </a: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12</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20000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20700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20000</a:t>
                      </a:r>
                      <a:r>
                        <a:rPr lang="ja-JP" sz="1050" kern="100" dirty="0">
                          <a:effectLst/>
                        </a:rPr>
                        <a:t>円</a:t>
                      </a:r>
                      <a:endParaRPr lang="ja-JP" sz="1050" kern="100" dirty="0">
                        <a:effectLst/>
                        <a:latin typeface="Century"/>
                        <a:ea typeface="ＭＳ 明朝"/>
                        <a:cs typeface="Times New Roman"/>
                      </a:endParaRPr>
                    </a:p>
                  </a:txBody>
                  <a:tcPr marL="68580" marR="68580" marT="0" marB="0"/>
                </a:tc>
              </a:tr>
            </a:tbl>
          </a:graphicData>
        </a:graphic>
      </p:graphicFrame>
      <p:graphicFrame>
        <p:nvGraphicFramePr>
          <p:cNvPr id="6" name="グラフ 5"/>
          <p:cNvGraphicFramePr/>
          <p:nvPr>
            <p:extLst>
              <p:ext uri="{D42A27DB-BD31-4B8C-83A1-F6EECF244321}">
                <p14:modId xmlns:p14="http://schemas.microsoft.com/office/powerpoint/2010/main" val="4011371806"/>
              </p:ext>
            </p:extLst>
          </p:nvPr>
        </p:nvGraphicFramePr>
        <p:xfrm>
          <a:off x="467544" y="5517232"/>
          <a:ext cx="5401692" cy="11864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1236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GitHub</a:t>
            </a:r>
            <a:r>
              <a:rPr kumimoji="1" lang="en-US" altLang="ja-JP" dirty="0" smtClean="0"/>
              <a:t> API</a:t>
            </a:r>
            <a:r>
              <a:rPr kumimoji="1" lang="ja-JP" altLang="en-US" dirty="0" smtClean="0"/>
              <a:t>の動作確認</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GitHub</a:t>
            </a:r>
            <a:r>
              <a:rPr lang="en-US" altLang="ja-JP" dirty="0" smtClean="0"/>
              <a:t> API</a:t>
            </a:r>
            <a:r>
              <a:rPr lang="ja-JP" altLang="en-US" dirty="0" smtClean="0"/>
              <a:t>によって仮想プロジェクトの</a:t>
            </a:r>
            <a:r>
              <a:rPr lang="en-US" altLang="ja-JP" dirty="0" smtClean="0"/>
              <a:t>Issues</a:t>
            </a:r>
            <a:r>
              <a:rPr lang="ja-JP" altLang="en-US" dirty="0" smtClean="0"/>
              <a:t>と</a:t>
            </a:r>
            <a:r>
              <a:rPr lang="en-US" altLang="ja-JP" dirty="0" smtClean="0"/>
              <a:t>comment</a:t>
            </a:r>
            <a:r>
              <a:rPr lang="ja-JP" altLang="en-US" dirty="0" smtClean="0"/>
              <a:t>内容を取り出すことができるか確認した</a:t>
            </a:r>
            <a:endParaRPr lang="en-US" altLang="ja-JP" dirty="0" smtClean="0"/>
          </a:p>
          <a:p>
            <a:r>
              <a:rPr kumimoji="1" lang="ja-JP" altLang="en-US" dirty="0" smtClean="0"/>
              <a:t>確認した結果，</a:t>
            </a:r>
            <a:r>
              <a:rPr kumimoji="1" lang="en-US" altLang="ja-JP" dirty="0" smtClean="0"/>
              <a:t>EVM</a:t>
            </a:r>
            <a:r>
              <a:rPr lang="ja-JP" altLang="en-US" dirty="0"/>
              <a:t>のため</a:t>
            </a:r>
            <a:r>
              <a:rPr lang="ja-JP" altLang="en-US" dirty="0" smtClean="0"/>
              <a:t>の情報</a:t>
            </a:r>
            <a:r>
              <a:rPr kumimoji="1" lang="ja-JP" altLang="en-US" dirty="0" smtClean="0"/>
              <a:t>を正常にとりだすことができた</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19</a:t>
            </a:fld>
            <a:endParaRPr kumimoji="1" lang="ja-JP" altLang="en-US"/>
          </a:p>
        </p:txBody>
      </p:sp>
    </p:spTree>
    <p:extLst>
      <p:ext uri="{BB962C8B-B14F-4D97-AF65-F5344CB8AC3E}">
        <p14:creationId xmlns:p14="http://schemas.microsoft.com/office/powerpoint/2010/main" val="353135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just"/>
            <a:r>
              <a:rPr kumimoji="1" lang="ja-JP" altLang="en-US" sz="4400" dirty="0" smtClean="0"/>
              <a:t>目次</a:t>
            </a:r>
            <a:endParaRPr kumimoji="1" lang="ja-JP" altLang="en-US" sz="4400"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200" dirty="0" smtClean="0"/>
              <a:t>背景</a:t>
            </a:r>
            <a:endParaRPr kumimoji="1" lang="en-US" altLang="ja-JP" sz="3200" dirty="0" smtClean="0"/>
          </a:p>
          <a:p>
            <a:pPr marL="514350" indent="-514350">
              <a:buFont typeface="+mj-lt"/>
              <a:buAutoNum type="arabicPeriod"/>
            </a:pPr>
            <a:r>
              <a:rPr kumimoji="1" lang="ja-JP" altLang="en-US" sz="3200" dirty="0" smtClean="0"/>
              <a:t>目的</a:t>
            </a:r>
            <a:endParaRPr lang="en-US" altLang="ja-JP" sz="3200" dirty="0" smtClean="0"/>
          </a:p>
          <a:p>
            <a:pPr marL="514350" indent="-514350">
              <a:buFont typeface="+mj-lt"/>
              <a:buAutoNum type="arabicPeriod"/>
            </a:pPr>
            <a:r>
              <a:rPr lang="ja-JP" altLang="en-US" dirty="0" smtClean="0"/>
              <a:t>運用方法</a:t>
            </a:r>
            <a:endParaRPr lang="en-US" altLang="ja-JP" dirty="0" smtClean="0"/>
          </a:p>
          <a:p>
            <a:pPr marL="514350" indent="-514350">
              <a:buFont typeface="+mj-lt"/>
              <a:buAutoNum type="arabicPeriod"/>
            </a:pPr>
            <a:r>
              <a:rPr lang="ja-JP" altLang="en-US" sz="3200" dirty="0" smtClean="0"/>
              <a:t>手法</a:t>
            </a:r>
            <a:endParaRPr lang="en-US" altLang="ja-JP" sz="3200" dirty="0" smtClean="0"/>
          </a:p>
          <a:p>
            <a:pPr marL="514350" indent="-514350">
              <a:buFont typeface="+mj-lt"/>
              <a:buAutoNum type="arabicPeriod"/>
            </a:pPr>
            <a:r>
              <a:rPr lang="ja-JP" altLang="en-US" dirty="0" smtClean="0"/>
              <a:t>動作確認</a:t>
            </a:r>
            <a:endParaRPr lang="en-US" altLang="ja-JP" sz="3200" dirty="0" smtClean="0"/>
          </a:p>
          <a:p>
            <a:pPr marL="514350" indent="-514350">
              <a:buFont typeface="+mj-lt"/>
              <a:buAutoNum type="arabicPeriod"/>
            </a:pPr>
            <a:r>
              <a:rPr lang="ja-JP" altLang="en-US" dirty="0"/>
              <a:t>まとめ</a:t>
            </a:r>
            <a:endParaRPr lang="en-US" altLang="ja-JP" sz="3200"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a:t>
            </a:fld>
            <a:endParaRPr kumimoji="1" lang="ja-JP" altLang="en-US"/>
          </a:p>
        </p:txBody>
      </p:sp>
    </p:spTree>
    <p:extLst>
      <p:ext uri="{BB962C8B-B14F-4D97-AF65-F5344CB8AC3E}">
        <p14:creationId xmlns:p14="http://schemas.microsoft.com/office/powerpoint/2010/main" val="3186101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EVM</a:t>
            </a:r>
            <a:r>
              <a:rPr lang="ja-JP" altLang="en-US" dirty="0"/>
              <a:t>作成</a:t>
            </a:r>
            <a:r>
              <a:rPr lang="ja-JP" altLang="en-US" dirty="0" smtClean="0"/>
              <a:t>の動作確認</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EVM</a:t>
            </a:r>
            <a:r>
              <a:rPr kumimoji="1" lang="ja-JP" altLang="en-US" dirty="0" smtClean="0"/>
              <a:t>イメージ図</a:t>
            </a:r>
            <a:endParaRPr kumimoji="1" lang="en-US" altLang="ja-JP" dirty="0" smtClean="0"/>
          </a:p>
          <a:p>
            <a:endParaRPr lang="en-US" altLang="ja-JP" dirty="0"/>
          </a:p>
          <a:p>
            <a:endParaRPr kumimoji="1" lang="en-US" altLang="ja-JP" dirty="0" smtClean="0"/>
          </a:p>
          <a:p>
            <a:pPr marL="0" indent="0">
              <a:buNone/>
            </a:pPr>
            <a:endParaRPr lang="en-US" altLang="ja-JP" dirty="0"/>
          </a:p>
          <a:p>
            <a:r>
              <a:rPr kumimoji="1" lang="en-US" altLang="ja-JP" dirty="0" smtClean="0"/>
              <a:t>Google Chart API</a:t>
            </a:r>
            <a:r>
              <a:rPr kumimoji="1" lang="ja-JP" altLang="en-US" dirty="0" smtClean="0"/>
              <a:t>によって描画した</a:t>
            </a:r>
            <a:r>
              <a:rPr kumimoji="1" lang="en-US" altLang="ja-JP" dirty="0" smtClean="0"/>
              <a:t>EVM</a:t>
            </a:r>
          </a:p>
          <a:p>
            <a:pPr marL="0" indent="0">
              <a:buNone/>
            </a:pPr>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20</a:t>
            </a:fld>
            <a:endParaRPr kumimoji="1" lang="ja-JP" altLang="en-US"/>
          </a:p>
        </p:txBody>
      </p:sp>
      <p:graphicFrame>
        <p:nvGraphicFramePr>
          <p:cNvPr id="6" name="グラフ 5"/>
          <p:cNvGraphicFramePr/>
          <p:nvPr>
            <p:extLst>
              <p:ext uri="{D42A27DB-BD31-4B8C-83A1-F6EECF244321}">
                <p14:modId xmlns:p14="http://schemas.microsoft.com/office/powerpoint/2010/main" val="1987409643"/>
              </p:ext>
            </p:extLst>
          </p:nvPr>
        </p:nvGraphicFramePr>
        <p:xfrm>
          <a:off x="539552" y="2060848"/>
          <a:ext cx="5616624" cy="1656184"/>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図 6" descr="C:\Users\akira\Desktop\GoogleChartAPI（summarize修正版）URL.png"/>
          <p:cNvPicPr/>
          <p:nvPr/>
        </p:nvPicPr>
        <p:blipFill>
          <a:blip r:embed="rId4">
            <a:extLst>
              <a:ext uri="{28A0092B-C50C-407E-A947-70E740481C1C}">
                <a14:useLocalDpi xmlns:a14="http://schemas.microsoft.com/office/drawing/2010/main" val="0"/>
              </a:ext>
            </a:extLst>
          </a:blip>
          <a:srcRect/>
          <a:stretch>
            <a:fillRect/>
          </a:stretch>
        </p:blipFill>
        <p:spPr bwMode="auto">
          <a:xfrm>
            <a:off x="611560" y="4725144"/>
            <a:ext cx="5184016" cy="1522864"/>
          </a:xfrm>
          <a:prstGeom prst="rect">
            <a:avLst/>
          </a:prstGeom>
          <a:noFill/>
          <a:ln>
            <a:noFill/>
          </a:ln>
        </p:spPr>
      </p:pic>
    </p:spTree>
    <p:extLst>
      <p:ext uri="{BB962C8B-B14F-4D97-AF65-F5344CB8AC3E}">
        <p14:creationId xmlns:p14="http://schemas.microsoft.com/office/powerpoint/2010/main" val="2224595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GitHub</a:t>
            </a:r>
            <a:r>
              <a:rPr lang="ja-JP" altLang="en-US" dirty="0" smtClean="0"/>
              <a:t>上</a:t>
            </a:r>
            <a:r>
              <a:rPr lang="ja-JP" altLang="en-US" dirty="0"/>
              <a:t>での</a:t>
            </a:r>
            <a:r>
              <a:rPr lang="en-US" altLang="ja-JP" dirty="0" smtClean="0"/>
              <a:t>EVM</a:t>
            </a:r>
            <a:r>
              <a:rPr lang="ja-JP" altLang="en-US" dirty="0"/>
              <a:t>表示の</a:t>
            </a:r>
            <a:r>
              <a:rPr lang="ja-JP" altLang="en-US" dirty="0" smtClean="0"/>
              <a:t>検証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ja-JP" altLang="en-US" dirty="0" smtClean="0"/>
              <a:t>上に</a:t>
            </a:r>
            <a:r>
              <a:rPr kumimoji="1" lang="en-US" altLang="ja-JP" dirty="0" smtClean="0"/>
              <a:t>EVM</a:t>
            </a:r>
            <a:r>
              <a:rPr kumimoji="1" lang="ja-JP" altLang="en-US" dirty="0" smtClean="0"/>
              <a:t>表示す</a:t>
            </a:r>
            <a:r>
              <a:rPr lang="ja-JP" altLang="en-US" dirty="0"/>
              <a:t>る</a:t>
            </a:r>
            <a:r>
              <a:rPr kumimoji="1" lang="ja-JP" altLang="en-US" dirty="0" smtClean="0"/>
              <a:t>前の状態</a:t>
            </a: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21</a:t>
            </a:fld>
            <a:endParaRPr kumimoji="1" lang="ja-JP" alt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05250"/>
            <a:ext cx="6840760" cy="427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065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GitHub</a:t>
            </a:r>
            <a:r>
              <a:rPr lang="ja-JP" altLang="en-US" dirty="0" smtClean="0"/>
              <a:t>上</a:t>
            </a:r>
            <a:r>
              <a:rPr lang="ja-JP" altLang="en-US" dirty="0"/>
              <a:t>での</a:t>
            </a:r>
            <a:r>
              <a:rPr lang="en-US" altLang="ja-JP" dirty="0" smtClean="0"/>
              <a:t>EVM</a:t>
            </a:r>
            <a:r>
              <a:rPr lang="ja-JP" altLang="en-US" dirty="0"/>
              <a:t>表示の</a:t>
            </a:r>
            <a:r>
              <a:rPr lang="ja-JP" altLang="en-US" dirty="0" smtClean="0"/>
              <a:t>検証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ja-JP" altLang="en-US" dirty="0" smtClean="0"/>
              <a:t>上に</a:t>
            </a:r>
            <a:r>
              <a:rPr kumimoji="1" lang="en-US" altLang="ja-JP" dirty="0" smtClean="0"/>
              <a:t>EVM</a:t>
            </a:r>
            <a:r>
              <a:rPr kumimoji="1" lang="ja-JP" altLang="en-US" dirty="0" smtClean="0"/>
              <a:t>表示した後の状態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22</a:t>
            </a:fld>
            <a:endParaRPr kumimoji="1" lang="ja-JP" altLang="en-US"/>
          </a:p>
        </p:txBody>
      </p:sp>
      <p:pic>
        <p:nvPicPr>
          <p:cNvPr id="8" name="図 7"/>
          <p:cNvPicPr/>
          <p:nvPr/>
        </p:nvPicPr>
        <p:blipFill>
          <a:blip r:embed="rId3"/>
          <a:stretch>
            <a:fillRect/>
          </a:stretch>
        </p:blipFill>
        <p:spPr>
          <a:xfrm>
            <a:off x="611560" y="2132856"/>
            <a:ext cx="6840760" cy="4248472"/>
          </a:xfrm>
          <a:prstGeom prst="rect">
            <a:avLst/>
          </a:prstGeom>
        </p:spPr>
      </p:pic>
    </p:spTree>
    <p:extLst>
      <p:ext uri="{BB962C8B-B14F-4D97-AF65-F5344CB8AC3E}">
        <p14:creationId xmlns:p14="http://schemas.microsoft.com/office/powerpoint/2010/main" val="344712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EVM</a:t>
            </a:r>
            <a:r>
              <a:rPr lang="ja-JP" altLang="en-US" dirty="0" smtClean="0"/>
              <a:t>に必要な情報を</a:t>
            </a:r>
            <a:r>
              <a:rPr lang="en-US" altLang="ja-JP" dirty="0" err="1" smtClean="0"/>
              <a:t>GitHub</a:t>
            </a:r>
            <a:r>
              <a:rPr lang="ja-JP" altLang="en-US" dirty="0" smtClean="0"/>
              <a:t>の</a:t>
            </a:r>
            <a:r>
              <a:rPr lang="en-US" altLang="ja-JP" dirty="0" smtClean="0"/>
              <a:t>Issues</a:t>
            </a:r>
            <a:r>
              <a:rPr lang="ja-JP" altLang="en-US" dirty="0" smtClean="0"/>
              <a:t>に記述し，</a:t>
            </a:r>
            <a:r>
              <a:rPr lang="en-US" altLang="ja-JP" dirty="0" err="1" smtClean="0"/>
              <a:t>GitHub</a:t>
            </a:r>
            <a:r>
              <a:rPr lang="en-US" altLang="ja-JP" dirty="0" smtClean="0"/>
              <a:t> API</a:t>
            </a:r>
            <a:r>
              <a:rPr lang="ja-JP" altLang="en-US" dirty="0" smtClean="0"/>
              <a:t>で</a:t>
            </a:r>
            <a:r>
              <a:rPr lang="en-US" altLang="ja-JP" dirty="0" smtClean="0"/>
              <a:t>Issues</a:t>
            </a:r>
            <a:r>
              <a:rPr lang="ja-JP" altLang="en-US" dirty="0" smtClean="0"/>
              <a:t>の内容を取り出し，</a:t>
            </a:r>
            <a:r>
              <a:rPr lang="en-US" altLang="ja-JP" dirty="0" smtClean="0"/>
              <a:t>Google Chart API</a:t>
            </a:r>
            <a:r>
              <a:rPr lang="ja-JP" altLang="en-US" dirty="0" smtClean="0"/>
              <a:t>によってグラフを描画できた</a:t>
            </a:r>
            <a:endParaRPr lang="en-US" altLang="ja-JP" dirty="0" smtClean="0"/>
          </a:p>
          <a:p>
            <a:r>
              <a:rPr lang="ja-JP" altLang="en-US" dirty="0" smtClean="0"/>
              <a:t>描画したグラフをブックマークレットによって</a:t>
            </a:r>
            <a:r>
              <a:rPr lang="en-US" altLang="ja-JP" dirty="0" err="1" smtClean="0"/>
              <a:t>GitHub</a:t>
            </a:r>
            <a:r>
              <a:rPr lang="ja-JP" altLang="en-US" dirty="0" smtClean="0"/>
              <a:t>上に</a:t>
            </a:r>
            <a:r>
              <a:rPr lang="en-US" altLang="ja-JP" dirty="0" smtClean="0"/>
              <a:t>EVM</a:t>
            </a:r>
            <a:r>
              <a:rPr lang="ja-JP" altLang="en-US" dirty="0" err="1"/>
              <a:t>を描</a:t>
            </a:r>
            <a:r>
              <a:rPr lang="ja-JP" altLang="en-US" dirty="0"/>
              <a:t>画する</a:t>
            </a:r>
            <a:r>
              <a:rPr lang="ja-JP" altLang="en-US" dirty="0" smtClean="0"/>
              <a:t>ことが可能だと考えられる</a:t>
            </a:r>
            <a:endParaRPr lang="en-US" altLang="ja-JP" dirty="0" smtClean="0"/>
          </a:p>
          <a:p>
            <a:pPr marL="0" indent="0">
              <a:buNone/>
            </a:pP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23</a:t>
            </a:fld>
            <a:endParaRPr kumimoji="1" lang="ja-JP" altLang="en-US"/>
          </a:p>
        </p:txBody>
      </p:sp>
    </p:spTree>
    <p:extLst>
      <p:ext uri="{BB962C8B-B14F-4D97-AF65-F5344CB8AC3E}">
        <p14:creationId xmlns:p14="http://schemas.microsoft.com/office/powerpoint/2010/main" val="3467345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a:pPr>
            <a:r>
              <a:rPr kumimoji="1" lang="ja-JP" altLang="en-US" sz="4400" dirty="0" smtClean="0"/>
              <a:t>背景</a:t>
            </a:r>
            <a:endParaRPr kumimoji="1" lang="ja-JP" altLang="en-US" sz="4400"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smtClean="0"/>
              <a:t>ソフトウェア開発</a:t>
            </a:r>
            <a:r>
              <a:rPr lang="ja-JP" altLang="en-US" dirty="0"/>
              <a:t>に</a:t>
            </a:r>
            <a:r>
              <a:rPr lang="ja-JP" altLang="en-US" dirty="0" smtClean="0"/>
              <a:t>は、バージョン管理ツールが必要である</a:t>
            </a:r>
            <a:endParaRPr lang="en-US" altLang="ja-JP" dirty="0" smtClean="0"/>
          </a:p>
          <a:p>
            <a:pPr lvl="1">
              <a:buFont typeface="Wingdings" pitchFamily="2" charset="2"/>
              <a:buChar char="l"/>
            </a:pPr>
            <a:r>
              <a:rPr lang="ja-JP" altLang="en-US" dirty="0" smtClean="0"/>
              <a:t>バージョン管理ツールをホスティングするサービス</a:t>
            </a:r>
            <a:endParaRPr lang="en-US" altLang="ja-JP" dirty="0" smtClean="0"/>
          </a:p>
          <a:p>
            <a:pPr>
              <a:buFont typeface="Wingdings" pitchFamily="2" charset="2"/>
              <a:buChar char="l"/>
            </a:pPr>
            <a:endParaRPr lang="en-US" altLang="ja-JP" sz="3200" dirty="0"/>
          </a:p>
          <a:p>
            <a:pPr>
              <a:buFont typeface="Wingdings" pitchFamily="2" charset="2"/>
              <a:buChar char="l"/>
            </a:pPr>
            <a:endParaRPr lang="en-US" altLang="ja-JP" dirty="0" smtClean="0"/>
          </a:p>
          <a:p>
            <a:pPr lvl="1">
              <a:buFont typeface="Wingdings" pitchFamily="2" charset="2"/>
              <a:buChar char="l"/>
            </a:pPr>
            <a:r>
              <a:rPr lang="ja-JP" altLang="en-US" sz="2800" dirty="0" smtClean="0"/>
              <a:t>ホスティングサービスという</a:t>
            </a:r>
            <a:endParaRPr lang="en-US" altLang="ja-JP" sz="2800" dirty="0" smtClean="0"/>
          </a:p>
          <a:p>
            <a:pPr>
              <a:buFont typeface="Wingdings" pitchFamily="2" charset="2"/>
              <a:buChar char="l"/>
            </a:pPr>
            <a:endParaRPr lang="en-US" altLang="ja-JP"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3</a:t>
            </a:fld>
            <a:endParaRPr kumimoji="1" lang="ja-JP" altLang="en-US"/>
          </a:p>
        </p:txBody>
      </p:sp>
      <p:sp>
        <p:nvSpPr>
          <p:cNvPr id="6" name="下矢印 5"/>
          <p:cNvSpPr/>
          <p:nvPr/>
        </p:nvSpPr>
        <p:spPr>
          <a:xfrm>
            <a:off x="3707904" y="3717032"/>
            <a:ext cx="1440160"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119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a:pPr>
            <a:r>
              <a:rPr kumimoji="1" lang="ja-JP" altLang="en-US" sz="4400" dirty="0" smtClean="0"/>
              <a:t>背景</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3200" dirty="0" smtClean="0"/>
              <a:t>ホスティングサービスには，</a:t>
            </a:r>
            <a:r>
              <a:rPr lang="en-US" altLang="ja-JP" sz="3200" dirty="0" err="1" smtClean="0"/>
              <a:t>GitHub</a:t>
            </a:r>
            <a:r>
              <a:rPr lang="ja-JP" altLang="en-US" sz="3200" dirty="0" smtClean="0"/>
              <a:t>や</a:t>
            </a:r>
            <a:r>
              <a:rPr lang="en-US" altLang="ja-JP" sz="3200" dirty="0" err="1" smtClean="0"/>
              <a:t>alioth</a:t>
            </a:r>
            <a:r>
              <a:rPr lang="ja-JP" altLang="en-US" sz="3200" dirty="0" smtClean="0"/>
              <a:t>などの種類がある</a:t>
            </a:r>
            <a:endParaRPr lang="en-US" altLang="ja-JP" sz="3200" dirty="0" smtClean="0"/>
          </a:p>
          <a:p>
            <a:r>
              <a:rPr lang="ja-JP" altLang="en-US" dirty="0" smtClean="0"/>
              <a:t>ホスティングサービスの種類の中でも</a:t>
            </a:r>
            <a:r>
              <a:rPr lang="en-US" altLang="ja-JP" dirty="0" err="1" smtClean="0"/>
              <a:t>GitHub</a:t>
            </a:r>
            <a:r>
              <a:rPr lang="ja-JP" altLang="en-US" dirty="0" smtClean="0"/>
              <a:t>が代表的なツールとされている</a:t>
            </a:r>
            <a:endParaRPr lang="en-US" altLang="ja-JP" sz="3200" dirty="0" smtClean="0"/>
          </a:p>
          <a:p>
            <a:r>
              <a:rPr lang="en-US" altLang="ja-JP" dirty="0" err="1"/>
              <a:t>GitHub</a:t>
            </a:r>
            <a:r>
              <a:rPr lang="ja-JP" altLang="en-US" dirty="0" smtClean="0"/>
              <a:t>で</a:t>
            </a:r>
            <a:r>
              <a:rPr lang="en-US" altLang="ja-JP" sz="3200" dirty="0" smtClean="0"/>
              <a:t>PMBOK</a:t>
            </a:r>
            <a:r>
              <a:rPr lang="ja-JP" altLang="en-US" dirty="0"/>
              <a:t>の</a:t>
            </a:r>
            <a:r>
              <a:rPr lang="ja-JP" altLang="en-US" dirty="0" smtClean="0"/>
              <a:t>方法は可能か調査した</a:t>
            </a:r>
            <a:endParaRPr lang="en-US" altLang="ja-JP" dirty="0" smtClean="0"/>
          </a:p>
          <a:p>
            <a:r>
              <a:rPr lang="en-US" altLang="ja-JP" dirty="0" smtClean="0"/>
              <a:t>PMBOK</a:t>
            </a:r>
            <a:r>
              <a:rPr lang="ja-JP" altLang="en-US" dirty="0" smtClean="0"/>
              <a:t>の方法で重要な</a:t>
            </a:r>
            <a:r>
              <a:rPr lang="en-US" altLang="ja-JP" sz="3200" dirty="0" smtClean="0"/>
              <a:t>EVM</a:t>
            </a:r>
            <a:r>
              <a:rPr lang="ja-JP" altLang="en-US" dirty="0" smtClean="0"/>
              <a:t>は</a:t>
            </a:r>
            <a:r>
              <a:rPr lang="en-US" altLang="ja-JP" dirty="0" err="1" smtClean="0"/>
              <a:t>GitHub</a:t>
            </a:r>
            <a:r>
              <a:rPr lang="ja-JP" altLang="en-US" dirty="0" smtClean="0"/>
              <a:t>では</a:t>
            </a:r>
            <a:r>
              <a:rPr lang="ja-JP" altLang="en-US" sz="3200" dirty="0" smtClean="0"/>
              <a:t>サポートしていない</a:t>
            </a:r>
            <a:endParaRPr lang="en-US" altLang="ja-JP" sz="3200" dirty="0" smtClean="0"/>
          </a:p>
          <a:p>
            <a:pPr marL="0" indent="0">
              <a:buNone/>
            </a:pPr>
            <a:endParaRPr lang="en-US" altLang="ja-JP" sz="3200" dirty="0" smtClean="0"/>
          </a:p>
          <a:p>
            <a:endParaRPr lang="en-US" altLang="ja-JP" sz="3200" dirty="0" smtClean="0"/>
          </a:p>
          <a:p>
            <a:pPr>
              <a:buFont typeface="Wingdings" pitchFamily="2" charset="2"/>
              <a:buChar char="l"/>
            </a:pPr>
            <a:endParaRPr lang="en-US" altLang="ja-JP"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4</a:t>
            </a:fld>
            <a:endParaRPr kumimoji="1" lang="ja-JP" altLang="en-US"/>
          </a:p>
        </p:txBody>
      </p:sp>
    </p:spTree>
    <p:extLst>
      <p:ext uri="{BB962C8B-B14F-4D97-AF65-F5344CB8AC3E}">
        <p14:creationId xmlns:p14="http://schemas.microsoft.com/office/powerpoint/2010/main" val="1339883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2"/>
            </a:pPr>
            <a:r>
              <a:rPr lang="ja-JP" altLang="en-US" dirty="0"/>
              <a:t>目的</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GitHub</a:t>
            </a:r>
            <a:r>
              <a:rPr lang="ja-JP" altLang="en-US" dirty="0" smtClean="0"/>
              <a:t>を利用して</a:t>
            </a:r>
            <a:r>
              <a:rPr lang="en-US" altLang="ja-JP" dirty="0" smtClean="0"/>
              <a:t>EVM</a:t>
            </a:r>
            <a:r>
              <a:rPr lang="ja-JP" altLang="en-US" dirty="0" smtClean="0"/>
              <a:t>を描けるようにすること</a:t>
            </a:r>
            <a:endParaRPr lang="en-US" altLang="ja-JP" dirty="0" smtClean="0"/>
          </a:p>
          <a:p>
            <a:endParaRPr lang="en-US" altLang="ja-JP" dirty="0"/>
          </a:p>
          <a:p>
            <a:r>
              <a:rPr lang="ja-JP" altLang="en-US" dirty="0" smtClean="0"/>
              <a:t>描いた</a:t>
            </a:r>
            <a:r>
              <a:rPr lang="en-US" altLang="ja-JP" dirty="0" smtClean="0"/>
              <a:t>EVM</a:t>
            </a:r>
            <a:r>
              <a:rPr lang="ja-JP" altLang="en-US" dirty="0" smtClean="0"/>
              <a:t>を</a:t>
            </a:r>
            <a:r>
              <a:rPr lang="en-US" altLang="ja-JP" dirty="0" err="1" smtClean="0"/>
              <a:t>GitHub</a:t>
            </a:r>
            <a:r>
              <a:rPr lang="ja-JP" altLang="en-US" dirty="0" smtClean="0"/>
              <a:t>上で表示すること</a:t>
            </a:r>
            <a:endParaRPr lang="en-US" altLang="ja-JP"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5</a:t>
            </a:fld>
            <a:endParaRPr kumimoji="1" lang="ja-JP" altLang="en-US"/>
          </a:p>
        </p:txBody>
      </p:sp>
    </p:spTree>
    <p:extLst>
      <p:ext uri="{BB962C8B-B14F-4D97-AF65-F5344CB8AC3E}">
        <p14:creationId xmlns:p14="http://schemas.microsoft.com/office/powerpoint/2010/main" val="1090581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ea"/>
              <a:buAutoNum type="circleNumDbPlain"/>
            </a:pPr>
            <a:r>
              <a:rPr lang="en-US" altLang="ja-JP" dirty="0"/>
              <a:t>PM</a:t>
            </a:r>
            <a:r>
              <a:rPr lang="ja-JP" altLang="en-US" dirty="0"/>
              <a:t>は必要なタスク分だけ</a:t>
            </a:r>
            <a:r>
              <a:rPr lang="en-US" altLang="ja-JP" dirty="0"/>
              <a:t>Issues</a:t>
            </a:r>
            <a:r>
              <a:rPr lang="ja-JP" altLang="en-US" dirty="0"/>
              <a:t>を発行する</a:t>
            </a:r>
            <a:endParaRPr lang="en-US" altLang="ja-JP" dirty="0"/>
          </a:p>
          <a:p>
            <a:pPr marL="514350" indent="-514350">
              <a:buFont typeface="+mj-lt"/>
              <a:buAutoNum type="circleNumDbPlain"/>
            </a:pPr>
            <a:r>
              <a:rPr lang="ja-JP" altLang="en-US" dirty="0"/>
              <a:t>その</a:t>
            </a:r>
            <a:r>
              <a:rPr lang="en-US" altLang="ja-JP" dirty="0"/>
              <a:t>Issues</a:t>
            </a:r>
            <a:r>
              <a:rPr lang="ja-JP" altLang="en-US" dirty="0"/>
              <a:t>には，手法</a:t>
            </a:r>
            <a:r>
              <a:rPr lang="ja-JP" altLang="en-US" dirty="0" smtClean="0"/>
              <a:t>①の</a:t>
            </a:r>
            <a:r>
              <a:rPr lang="en-US" altLang="ja-JP" dirty="0" smtClean="0"/>
              <a:t>EVM</a:t>
            </a:r>
            <a:r>
              <a:rPr lang="ja-JP" altLang="en-US" dirty="0" smtClean="0"/>
              <a:t>のために必要な情報を記述する</a:t>
            </a:r>
            <a:endParaRPr lang="en-US" altLang="ja-JP" dirty="0"/>
          </a:p>
          <a:p>
            <a:pPr marL="514350" indent="-514350">
              <a:buFont typeface="+mj-lt"/>
              <a:buAutoNum type="circleNumDbPlain"/>
            </a:pPr>
            <a:r>
              <a:rPr lang="en-US" altLang="ja-JP" dirty="0"/>
              <a:t>PM</a:t>
            </a:r>
            <a:r>
              <a:rPr lang="ja-JP" altLang="en-US" dirty="0"/>
              <a:t>あるいは，メンバーはそのタスクの</a:t>
            </a:r>
            <a:r>
              <a:rPr lang="en-US" altLang="ja-JP" dirty="0"/>
              <a:t>Issues</a:t>
            </a:r>
            <a:r>
              <a:rPr lang="ja-JP" altLang="en-US" dirty="0" smtClean="0"/>
              <a:t>に対応した進捗</a:t>
            </a:r>
            <a:r>
              <a:rPr lang="ja-JP" altLang="en-US" dirty="0"/>
              <a:t>報告を</a:t>
            </a:r>
            <a:r>
              <a:rPr lang="en-US" altLang="ja-JP" dirty="0"/>
              <a:t>comment</a:t>
            </a:r>
            <a:r>
              <a:rPr lang="ja-JP" altLang="en-US" dirty="0"/>
              <a:t>として返信する</a:t>
            </a:r>
            <a:endParaRPr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6</a:t>
            </a:fld>
            <a:endParaRPr kumimoji="1" lang="ja-JP" altLang="en-US"/>
          </a:p>
        </p:txBody>
      </p:sp>
    </p:spTree>
    <p:extLst>
      <p:ext uri="{BB962C8B-B14F-4D97-AF65-F5344CB8AC3E}">
        <p14:creationId xmlns:p14="http://schemas.microsoft.com/office/powerpoint/2010/main" val="50088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a:t>
            </a:r>
            <a:r>
              <a:rPr lang="ja-JP" altLang="en-US" dirty="0"/>
              <a:t>方法</a:t>
            </a:r>
            <a:endParaRPr kumimoji="1" lang="ja-JP" altLang="en-US" dirty="0"/>
          </a:p>
        </p:txBody>
      </p:sp>
      <p:sp>
        <p:nvSpPr>
          <p:cNvPr id="3" name="コンテンツ プレースホルダー 2"/>
          <p:cNvSpPr>
            <a:spLocks noGrp="1"/>
          </p:cNvSpPr>
          <p:nvPr>
            <p:ph idx="1"/>
          </p:nvPr>
        </p:nvSpPr>
        <p:spPr>
          <a:xfrm>
            <a:off x="457200" y="1340768"/>
            <a:ext cx="8229600" cy="4785395"/>
          </a:xfrm>
        </p:spPr>
        <p:txBody>
          <a:bodyPr/>
          <a:lstStyle/>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7</a:t>
            </a:fld>
            <a:endParaRPr kumimoji="1" lang="ja-JP" altLang="en-US"/>
          </a:p>
        </p:txBody>
      </p:sp>
      <p:sp>
        <p:nvSpPr>
          <p:cNvPr id="6" name="正方形/長方形 5"/>
          <p:cNvSpPr/>
          <p:nvPr/>
        </p:nvSpPr>
        <p:spPr>
          <a:xfrm>
            <a:off x="467544" y="2205743"/>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タスク</a:t>
            </a:r>
            <a:r>
              <a:rPr kumimoji="1" lang="en-US" altLang="ja-JP" sz="2000" b="1" dirty="0" smtClean="0"/>
              <a:t>1</a:t>
            </a:r>
            <a:endParaRPr kumimoji="1" lang="ja-JP" altLang="en-US" sz="2000" b="1" dirty="0"/>
          </a:p>
        </p:txBody>
      </p:sp>
      <p:sp>
        <p:nvSpPr>
          <p:cNvPr id="8" name="正方形/長方形 7"/>
          <p:cNvSpPr/>
          <p:nvPr/>
        </p:nvSpPr>
        <p:spPr>
          <a:xfrm>
            <a:off x="467544" y="537321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タスク</a:t>
            </a:r>
            <a:r>
              <a:rPr lang="en-US" altLang="ja-JP" sz="2000" b="1" dirty="0"/>
              <a:t>3</a:t>
            </a:r>
            <a:endParaRPr kumimoji="1" lang="ja-JP" altLang="en-US" sz="2000" b="1" dirty="0"/>
          </a:p>
        </p:txBody>
      </p:sp>
      <p:sp>
        <p:nvSpPr>
          <p:cNvPr id="10" name="正方形/長方形 9"/>
          <p:cNvSpPr/>
          <p:nvPr/>
        </p:nvSpPr>
        <p:spPr>
          <a:xfrm>
            <a:off x="467544" y="404806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タスク</a:t>
            </a:r>
            <a:r>
              <a:rPr kumimoji="1" lang="en-US" altLang="ja-JP" sz="2000" b="1" dirty="0" smtClean="0"/>
              <a:t>2</a:t>
            </a:r>
            <a:endParaRPr kumimoji="1" lang="ja-JP" altLang="en-US" sz="2000" b="1" dirty="0"/>
          </a:p>
        </p:txBody>
      </p:sp>
      <p:sp>
        <p:nvSpPr>
          <p:cNvPr id="12" name="正方形/長方形 11"/>
          <p:cNvSpPr/>
          <p:nvPr/>
        </p:nvSpPr>
        <p:spPr>
          <a:xfrm>
            <a:off x="3074909" y="5384450"/>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Issues3</a:t>
            </a:r>
            <a:endParaRPr kumimoji="1" lang="ja-JP" altLang="en-US" sz="2000" b="1" dirty="0"/>
          </a:p>
        </p:txBody>
      </p:sp>
      <p:sp>
        <p:nvSpPr>
          <p:cNvPr id="13" name="正方形/長方形 12"/>
          <p:cNvSpPr/>
          <p:nvPr/>
        </p:nvSpPr>
        <p:spPr>
          <a:xfrm>
            <a:off x="3131840" y="221852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Issues1</a:t>
            </a:r>
            <a:endParaRPr kumimoji="1" lang="ja-JP" altLang="en-US" sz="2000" b="1" dirty="0"/>
          </a:p>
        </p:txBody>
      </p:sp>
      <p:sp>
        <p:nvSpPr>
          <p:cNvPr id="14" name="正方形/長方形 13"/>
          <p:cNvSpPr/>
          <p:nvPr/>
        </p:nvSpPr>
        <p:spPr>
          <a:xfrm>
            <a:off x="3120954" y="4083168"/>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Issues2</a:t>
            </a:r>
            <a:endParaRPr kumimoji="1" lang="ja-JP" altLang="en-US" sz="2000" b="1" dirty="0"/>
          </a:p>
        </p:txBody>
      </p:sp>
      <p:sp>
        <p:nvSpPr>
          <p:cNvPr id="15" name="正方形/長方形 14"/>
          <p:cNvSpPr/>
          <p:nvPr/>
        </p:nvSpPr>
        <p:spPr>
          <a:xfrm>
            <a:off x="6118650" y="3333530"/>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comment3</a:t>
            </a:r>
            <a:endParaRPr kumimoji="1" lang="ja-JP" altLang="en-US" sz="2000" b="1" dirty="0"/>
          </a:p>
        </p:txBody>
      </p:sp>
      <p:sp>
        <p:nvSpPr>
          <p:cNvPr id="16" name="正方形/長方形 15"/>
          <p:cNvSpPr/>
          <p:nvPr/>
        </p:nvSpPr>
        <p:spPr>
          <a:xfrm>
            <a:off x="6118650" y="275841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comment2</a:t>
            </a:r>
            <a:endParaRPr kumimoji="1" lang="ja-JP" altLang="en-US" sz="2000" b="1" dirty="0"/>
          </a:p>
        </p:txBody>
      </p:sp>
      <p:sp>
        <p:nvSpPr>
          <p:cNvPr id="17" name="正方形/長方形 16"/>
          <p:cNvSpPr/>
          <p:nvPr/>
        </p:nvSpPr>
        <p:spPr>
          <a:xfrm>
            <a:off x="6118650" y="2205743"/>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comment1</a:t>
            </a:r>
            <a:endParaRPr kumimoji="1" lang="ja-JP" altLang="en-US" sz="2000" b="1" dirty="0"/>
          </a:p>
        </p:txBody>
      </p:sp>
      <p:sp>
        <p:nvSpPr>
          <p:cNvPr id="20" name="正方形/長方形 19"/>
          <p:cNvSpPr/>
          <p:nvPr/>
        </p:nvSpPr>
        <p:spPr>
          <a:xfrm>
            <a:off x="6118650" y="537321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comment1</a:t>
            </a:r>
            <a:endParaRPr kumimoji="1" lang="ja-JP" altLang="en-US" sz="2000" b="1" dirty="0"/>
          </a:p>
        </p:txBody>
      </p:sp>
      <p:sp>
        <p:nvSpPr>
          <p:cNvPr id="21" name="正方形/長方形 20"/>
          <p:cNvSpPr/>
          <p:nvPr/>
        </p:nvSpPr>
        <p:spPr>
          <a:xfrm>
            <a:off x="6118650" y="405814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comment1</a:t>
            </a:r>
            <a:endParaRPr kumimoji="1" lang="ja-JP" altLang="en-US" sz="2000" b="1" dirty="0"/>
          </a:p>
        </p:txBody>
      </p:sp>
      <p:sp>
        <p:nvSpPr>
          <p:cNvPr id="22" name="正方形/長方形 21"/>
          <p:cNvSpPr/>
          <p:nvPr/>
        </p:nvSpPr>
        <p:spPr>
          <a:xfrm>
            <a:off x="6118650" y="4581128"/>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comment2</a:t>
            </a:r>
            <a:endParaRPr kumimoji="1" lang="ja-JP" altLang="en-US" sz="2000" b="1" dirty="0"/>
          </a:p>
        </p:txBody>
      </p:sp>
      <p:sp>
        <p:nvSpPr>
          <p:cNvPr id="23" name="正方形/長方形 22"/>
          <p:cNvSpPr/>
          <p:nvPr/>
        </p:nvSpPr>
        <p:spPr>
          <a:xfrm>
            <a:off x="6118650" y="584645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comment2</a:t>
            </a:r>
            <a:endParaRPr kumimoji="1" lang="ja-JP" altLang="en-US" sz="2000" b="1" dirty="0"/>
          </a:p>
        </p:txBody>
      </p:sp>
      <p:sp>
        <p:nvSpPr>
          <p:cNvPr id="24" name="右矢印 23"/>
          <p:cNvSpPr/>
          <p:nvPr/>
        </p:nvSpPr>
        <p:spPr>
          <a:xfrm>
            <a:off x="2266189" y="2192229"/>
            <a:ext cx="8289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2230895" y="5320632"/>
            <a:ext cx="8289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266189" y="4005557"/>
            <a:ext cx="8289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4916557" y="2243539"/>
            <a:ext cx="1094116" cy="318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屈折矢印 30"/>
          <p:cNvSpPr/>
          <p:nvPr/>
        </p:nvSpPr>
        <p:spPr>
          <a:xfrm rot="5400000">
            <a:off x="5317774" y="2353070"/>
            <a:ext cx="552668" cy="8106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4905333" y="5410024"/>
            <a:ext cx="1094116" cy="318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4905333" y="4104618"/>
            <a:ext cx="1094116" cy="318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屈折矢印 34"/>
          <p:cNvSpPr/>
          <p:nvPr/>
        </p:nvSpPr>
        <p:spPr>
          <a:xfrm rot="5400000">
            <a:off x="5224700" y="2938503"/>
            <a:ext cx="726306" cy="79817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屈折矢印 35"/>
          <p:cNvSpPr/>
          <p:nvPr/>
        </p:nvSpPr>
        <p:spPr>
          <a:xfrm rot="5400000">
            <a:off x="5328998" y="4208104"/>
            <a:ext cx="552668" cy="8106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屈折矢印 36"/>
          <p:cNvSpPr/>
          <p:nvPr/>
        </p:nvSpPr>
        <p:spPr>
          <a:xfrm rot="5400000">
            <a:off x="5317774" y="5534542"/>
            <a:ext cx="552668" cy="8106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60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手法</a:t>
            </a:r>
            <a:endParaRPr kumimoji="1" lang="ja-JP" altLang="en-US" sz="4400" dirty="0"/>
          </a:p>
        </p:txBody>
      </p:sp>
      <p:sp>
        <p:nvSpPr>
          <p:cNvPr id="3" name="コンテンツ プレースホルダー 2"/>
          <p:cNvSpPr>
            <a:spLocks noGrp="1"/>
          </p:cNvSpPr>
          <p:nvPr>
            <p:ph idx="1"/>
          </p:nvPr>
        </p:nvSpPr>
        <p:spPr>
          <a:xfrm>
            <a:off x="457200" y="1196752"/>
            <a:ext cx="8229600" cy="4929411"/>
          </a:xfrm>
        </p:spPr>
        <p:txBody>
          <a:bodyPr/>
          <a:lstStyle/>
          <a:p>
            <a:pPr marL="0" indent="0">
              <a:buNone/>
            </a:pPr>
            <a:endParaRPr kumimoji="1" lang="en-US" altLang="ja-JP" dirty="0" smtClean="0"/>
          </a:p>
          <a:p>
            <a:pPr marL="0" indent="0">
              <a:buNone/>
            </a:pPr>
            <a:endParaRPr kumimoji="1" lang="ja-JP" altLang="en-US" sz="3200" dirty="0"/>
          </a:p>
        </p:txBody>
      </p:sp>
      <p:sp>
        <p:nvSpPr>
          <p:cNvPr id="15" name="フッター プレースホルダー 14"/>
          <p:cNvSpPr>
            <a:spLocks noGrp="1"/>
          </p:cNvSpPr>
          <p:nvPr>
            <p:ph type="ftr" sz="quarter" idx="11"/>
          </p:nvPr>
        </p:nvSpPr>
        <p:spPr/>
        <p:txBody>
          <a:bodyPr/>
          <a:lstStyle/>
          <a:p>
            <a:endParaRPr kumimoji="1" lang="ja-JP" altLang="en-US"/>
          </a:p>
        </p:txBody>
      </p:sp>
      <p:sp>
        <p:nvSpPr>
          <p:cNvPr id="16" name="スライド番号プレースホルダー 15"/>
          <p:cNvSpPr>
            <a:spLocks noGrp="1"/>
          </p:cNvSpPr>
          <p:nvPr>
            <p:ph type="sldNum" sz="quarter" idx="12"/>
          </p:nvPr>
        </p:nvSpPr>
        <p:spPr/>
        <p:txBody>
          <a:bodyPr/>
          <a:lstStyle/>
          <a:p>
            <a:fld id="{84835224-79A0-4EB9-9992-36178AD955CF}" type="slidenum">
              <a:rPr kumimoji="1" lang="ja-JP" altLang="en-US" smtClean="0"/>
              <a:t>8</a:t>
            </a:fld>
            <a:endParaRPr kumimoji="1" lang="ja-JP" alt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7643" y="4544557"/>
            <a:ext cx="3288565" cy="177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四角形吹き出し 8"/>
          <p:cNvSpPr/>
          <p:nvPr/>
        </p:nvSpPr>
        <p:spPr>
          <a:xfrm>
            <a:off x="395536" y="3150874"/>
            <a:ext cx="3022153" cy="612067"/>
          </a:xfrm>
          <a:prstGeom prst="wedgeRectCallout">
            <a:avLst>
              <a:gd name="adj1" fmla="val 34873"/>
              <a:gd name="adj2" fmla="val -2408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①</a:t>
            </a:r>
            <a:r>
              <a:rPr kumimoji="1" lang="en-US" altLang="ja-JP" b="1" dirty="0" smtClean="0"/>
              <a:t>EVM</a:t>
            </a:r>
            <a:r>
              <a:rPr kumimoji="1" lang="ja-JP" altLang="en-US" b="1" dirty="0" smtClean="0"/>
              <a:t>のために必要な情報</a:t>
            </a:r>
            <a:endParaRPr kumimoji="1" lang="ja-JP" altLang="en-US" b="1" dirty="0"/>
          </a:p>
        </p:txBody>
      </p:sp>
      <p:sp>
        <p:nvSpPr>
          <p:cNvPr id="11" name="四角形吹き出し 10"/>
          <p:cNvSpPr/>
          <p:nvPr/>
        </p:nvSpPr>
        <p:spPr>
          <a:xfrm>
            <a:off x="7363183" y="2655065"/>
            <a:ext cx="1708568" cy="422490"/>
          </a:xfrm>
          <a:prstGeom prst="wedgeRectCallout">
            <a:avLst>
              <a:gd name="adj1" fmla="val -59186"/>
              <a:gd name="adj2" fmla="val -8831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②①を取り出す</a:t>
            </a:r>
            <a:endParaRPr kumimoji="1" lang="ja-JP" altLang="en-US" b="1" dirty="0"/>
          </a:p>
        </p:txBody>
      </p:sp>
      <p:sp>
        <p:nvSpPr>
          <p:cNvPr id="12" name="四角形吹き出し 11"/>
          <p:cNvSpPr/>
          <p:nvPr/>
        </p:nvSpPr>
        <p:spPr>
          <a:xfrm>
            <a:off x="7145681" y="3849522"/>
            <a:ext cx="1960596" cy="464572"/>
          </a:xfrm>
          <a:prstGeom prst="wedgeRectCallout">
            <a:avLst>
              <a:gd name="adj1" fmla="val -59872"/>
              <a:gd name="adj2" fmla="val -5644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③</a:t>
            </a:r>
            <a:r>
              <a:rPr kumimoji="1" lang="en-US" altLang="ja-JP" b="1" dirty="0" smtClean="0"/>
              <a:t>EVM</a:t>
            </a:r>
            <a:r>
              <a:rPr kumimoji="1" lang="ja-JP" altLang="en-US" b="1" dirty="0" err="1" smtClean="0"/>
              <a:t>を描</a:t>
            </a:r>
            <a:r>
              <a:rPr kumimoji="1" lang="ja-JP" altLang="en-US" b="1" dirty="0" smtClean="0"/>
              <a:t>画する</a:t>
            </a:r>
            <a:endParaRPr kumimoji="1" lang="ja-JP" altLang="en-US" b="1" dirty="0"/>
          </a:p>
        </p:txBody>
      </p:sp>
      <p:sp>
        <p:nvSpPr>
          <p:cNvPr id="14" name="四角形吹き出し 13"/>
          <p:cNvSpPr/>
          <p:nvPr/>
        </p:nvSpPr>
        <p:spPr>
          <a:xfrm>
            <a:off x="3020580" y="2432989"/>
            <a:ext cx="1957063" cy="576065"/>
          </a:xfrm>
          <a:prstGeom prst="wedgeRectCallout">
            <a:avLst>
              <a:gd name="adj1" fmla="val 95008"/>
              <a:gd name="adj2" fmla="val 990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④</a:t>
            </a:r>
            <a:r>
              <a:rPr kumimoji="1" lang="en-US" altLang="ja-JP" b="1" dirty="0" smtClean="0"/>
              <a:t>EVM</a:t>
            </a:r>
            <a:r>
              <a:rPr kumimoji="1" lang="ja-JP" altLang="en-US" b="1" dirty="0" smtClean="0"/>
              <a:t>をうめこむ</a:t>
            </a:r>
            <a:endParaRPr kumimoji="1" lang="ja-JP" altLang="en-US" b="1" dirty="0"/>
          </a:p>
        </p:txBody>
      </p:sp>
      <p:sp>
        <p:nvSpPr>
          <p:cNvPr id="6" name="フローチャート : 代替処理 5"/>
          <p:cNvSpPr/>
          <p:nvPr/>
        </p:nvSpPr>
        <p:spPr>
          <a:xfrm>
            <a:off x="298346" y="1364973"/>
            <a:ext cx="2354068"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プロジェクト</a:t>
            </a:r>
            <a:endParaRPr kumimoji="1" lang="en-US" altLang="ja-JP" b="1" dirty="0" smtClean="0"/>
          </a:p>
          <a:p>
            <a:pPr algn="ctr"/>
            <a:r>
              <a:rPr kumimoji="1" lang="ja-JP" altLang="en-US" b="1" dirty="0" smtClean="0"/>
              <a:t>マネジャー</a:t>
            </a:r>
            <a:endParaRPr kumimoji="1" lang="ja-JP" altLang="en-US" b="1" dirty="0"/>
          </a:p>
        </p:txBody>
      </p:sp>
      <p:sp>
        <p:nvSpPr>
          <p:cNvPr id="21" name="フローチャート : 磁気ディスク 20"/>
          <p:cNvSpPr/>
          <p:nvPr/>
        </p:nvSpPr>
        <p:spPr>
          <a:xfrm>
            <a:off x="4977643" y="1400977"/>
            <a:ext cx="3622999" cy="8640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smtClean="0"/>
              <a:t>GitHub</a:t>
            </a:r>
            <a:endParaRPr kumimoji="1" lang="ja-JP" altLang="en-US" sz="2400" b="1" dirty="0"/>
          </a:p>
        </p:txBody>
      </p:sp>
      <p:sp>
        <p:nvSpPr>
          <p:cNvPr id="22" name="右矢印 21"/>
          <p:cNvSpPr/>
          <p:nvPr/>
        </p:nvSpPr>
        <p:spPr>
          <a:xfrm>
            <a:off x="2695103" y="1544993"/>
            <a:ext cx="2236937"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6414088" y="2384035"/>
            <a:ext cx="648072" cy="707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4995616" y="3163085"/>
            <a:ext cx="321416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プログラム</a:t>
            </a:r>
            <a:endParaRPr kumimoji="1" lang="ja-JP" altLang="en-US" b="1" dirty="0"/>
          </a:p>
        </p:txBody>
      </p:sp>
      <p:sp>
        <p:nvSpPr>
          <p:cNvPr id="29" name="下矢印 28"/>
          <p:cNvSpPr/>
          <p:nvPr/>
        </p:nvSpPr>
        <p:spPr>
          <a:xfrm>
            <a:off x="6465106" y="3669229"/>
            <a:ext cx="648072" cy="825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矢印 27"/>
          <p:cNvSpPr/>
          <p:nvPr/>
        </p:nvSpPr>
        <p:spPr>
          <a:xfrm>
            <a:off x="5724128" y="2301077"/>
            <a:ext cx="576064" cy="7079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上矢印 32"/>
          <p:cNvSpPr/>
          <p:nvPr/>
        </p:nvSpPr>
        <p:spPr>
          <a:xfrm>
            <a:off x="5724128" y="3609484"/>
            <a:ext cx="576064" cy="7556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125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ja-JP" altLang="en-US" dirty="0" smtClean="0"/>
              <a:t>① </a:t>
            </a:r>
            <a:r>
              <a:rPr lang="en-US" altLang="ja-JP" dirty="0" smtClean="0"/>
              <a:t>EVM</a:t>
            </a:r>
            <a:r>
              <a:rPr lang="ja-JP" altLang="en-US" dirty="0" smtClean="0"/>
              <a:t>のために必要な情報</a:t>
            </a:r>
            <a:endParaRPr kumimoji="1" lang="ja-JP" altLang="en-US" sz="4400" dirty="0"/>
          </a:p>
        </p:txBody>
      </p:sp>
      <p:sp>
        <p:nvSpPr>
          <p:cNvPr id="3" name="コンテンツ プレースホルダー 2"/>
          <p:cNvSpPr>
            <a:spLocks noGrp="1"/>
          </p:cNvSpPr>
          <p:nvPr>
            <p:ph idx="1"/>
          </p:nvPr>
        </p:nvSpPr>
        <p:spPr>
          <a:xfrm>
            <a:off x="467544" y="1340768"/>
            <a:ext cx="8229600" cy="4876800"/>
          </a:xfrm>
        </p:spPr>
        <p:txBody>
          <a:bodyPr/>
          <a:lstStyle/>
          <a:p>
            <a:r>
              <a:rPr kumimoji="1" lang="ja-JP" altLang="en-US" sz="3200" dirty="0" smtClean="0"/>
              <a:t>どこに記述するか</a:t>
            </a:r>
            <a:endParaRPr kumimoji="1" lang="en-US" altLang="ja-JP" sz="3200" dirty="0" smtClean="0"/>
          </a:p>
          <a:p>
            <a:pPr lvl="1">
              <a:buFont typeface="Wingdings" panose="05000000000000000000" pitchFamily="2" charset="2"/>
              <a:buChar char="l"/>
            </a:pPr>
            <a:r>
              <a:rPr kumimoji="1" lang="en-US" altLang="ja-JP" sz="2800" dirty="0" err="1" smtClean="0"/>
              <a:t>GitHub</a:t>
            </a:r>
            <a:r>
              <a:rPr kumimoji="1" lang="ja-JP" altLang="en-US" sz="2800" dirty="0" smtClean="0"/>
              <a:t>内での記述できる機能</a:t>
            </a:r>
            <a:endParaRPr kumimoji="1" lang="en-US" altLang="ja-JP" sz="2800" dirty="0" smtClean="0"/>
          </a:p>
          <a:p>
            <a:pPr lvl="2">
              <a:buFont typeface="Wingdings" panose="05000000000000000000" pitchFamily="2" charset="2"/>
              <a:buChar char="u"/>
            </a:pPr>
            <a:r>
              <a:rPr kumimoji="1" lang="en-US" altLang="ja-JP" sz="2400" dirty="0" smtClean="0"/>
              <a:t>wiki</a:t>
            </a:r>
            <a:r>
              <a:rPr lang="ja-JP" altLang="en-US" dirty="0" err="1"/>
              <a:t>，</a:t>
            </a:r>
            <a:r>
              <a:rPr kumimoji="1" lang="en-US" altLang="ja-JP" sz="2400" dirty="0" smtClean="0"/>
              <a:t>Issues</a:t>
            </a:r>
          </a:p>
          <a:p>
            <a:r>
              <a:rPr kumimoji="1" lang="en-US" altLang="ja-JP" sz="3200" dirty="0" smtClean="0"/>
              <a:t>Issues</a:t>
            </a:r>
            <a:r>
              <a:rPr kumimoji="1" lang="ja-JP" altLang="en-US" sz="3200" dirty="0" smtClean="0"/>
              <a:t>にした理由</a:t>
            </a:r>
            <a:endParaRPr kumimoji="1" lang="en-US" altLang="ja-JP" sz="3200" dirty="0" smtClean="0"/>
          </a:p>
          <a:p>
            <a:pPr lvl="1">
              <a:buFont typeface="Wingdings" panose="05000000000000000000" pitchFamily="2" charset="2"/>
              <a:buChar char="l"/>
            </a:pPr>
            <a:r>
              <a:rPr lang="en-US" altLang="ja-JP" sz="2800" dirty="0" smtClean="0"/>
              <a:t>Issues</a:t>
            </a:r>
            <a:r>
              <a:rPr lang="ja-JP" altLang="en-US" dirty="0"/>
              <a:t>は</a:t>
            </a:r>
            <a:r>
              <a:rPr lang="ja-JP" altLang="en-US" sz="2800" dirty="0" smtClean="0"/>
              <a:t>タスク管理ができる</a:t>
            </a:r>
            <a:endParaRPr kumimoji="1" lang="en-US" altLang="ja-JP" sz="3200" dirty="0" smtClean="0"/>
          </a:p>
          <a:p>
            <a:pPr marL="0" indent="0">
              <a:buNone/>
            </a:pPr>
            <a:endParaRPr kumimoji="1" lang="en-US" altLang="ja-JP" sz="3200" dirty="0" smtClean="0"/>
          </a:p>
          <a:p>
            <a:endParaRPr kumimoji="1" lang="en-US" altLang="ja-JP" sz="3200" dirty="0" smtClean="0"/>
          </a:p>
          <a:p>
            <a:pPr marL="0" indent="0">
              <a:buNone/>
            </a:pPr>
            <a:endParaRPr kumimoji="1" lang="en-US" altLang="ja-JP" dirty="0" smtClean="0"/>
          </a:p>
          <a:p>
            <a:endParaRPr kumimoji="1" lang="ja-JP" altLang="en-US"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9</a:t>
            </a:fld>
            <a:endParaRPr kumimoji="1" lang="ja-JP" altLang="en-US"/>
          </a:p>
        </p:txBody>
      </p:sp>
    </p:spTree>
    <p:extLst>
      <p:ext uri="{BB962C8B-B14F-4D97-AF65-F5344CB8AC3E}">
        <p14:creationId xmlns:p14="http://schemas.microsoft.com/office/powerpoint/2010/main" val="3395982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1590</TotalTime>
  <Words>2179</Words>
  <Application>Microsoft Office PowerPoint</Application>
  <PresentationFormat>画面に合わせる (4:3)</PresentationFormat>
  <Paragraphs>323</Paragraphs>
  <Slides>23</Slides>
  <Notes>22</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Office ​​テーマ</vt:lpstr>
      <vt:lpstr>プロジェクトホスティングサービスのためのEVM 自動描画システムの開発</vt:lpstr>
      <vt:lpstr>目次</vt:lpstr>
      <vt:lpstr>背景</vt:lpstr>
      <vt:lpstr>背景</vt:lpstr>
      <vt:lpstr>目的</vt:lpstr>
      <vt:lpstr>運用方法</vt:lpstr>
      <vt:lpstr>運用方法</vt:lpstr>
      <vt:lpstr>手法</vt:lpstr>
      <vt:lpstr>手法① EVMのために必要な情報</vt:lpstr>
      <vt:lpstr>手法① EVMのために必要な情報</vt:lpstr>
      <vt:lpstr>手法① EVMのために必要な情報</vt:lpstr>
      <vt:lpstr>手法② 取り出す手法</vt:lpstr>
      <vt:lpstr>手法② 取り出す手法</vt:lpstr>
      <vt:lpstr>手法3 描画する手法</vt:lpstr>
      <vt:lpstr>手法4 うめこむ手法</vt:lpstr>
      <vt:lpstr>動作確認</vt:lpstr>
      <vt:lpstr>動作確認用の仮想プロジェクトデータ</vt:lpstr>
      <vt:lpstr>動作確認用の仮想プロジェクトデータ</vt:lpstr>
      <vt:lpstr>GitHub APIの動作確認</vt:lpstr>
      <vt:lpstr>EVM作成の動作確認</vt:lpstr>
      <vt:lpstr>GitHub上でのEVM表示の検証</vt:lpstr>
      <vt:lpstr>GitHub上でのEVM表示の検証</vt:lpstr>
      <vt:lpstr>まとめ</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プロジェクトホスティングサービスのためのEVM 自動描画システムの開発</dc:title>
  <dc:creator>akira</dc:creator>
  <cp:lastModifiedBy>kudo</cp:lastModifiedBy>
  <cp:revision>148</cp:revision>
  <dcterms:created xsi:type="dcterms:W3CDTF">2014-01-30T16:04:50Z</dcterms:created>
  <dcterms:modified xsi:type="dcterms:W3CDTF">2014-02-04T09:18:16Z</dcterms:modified>
</cp:coreProperties>
</file>