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51438"/>
  <p:notesSz cx="6858000" cy="9144000"/>
  <p:defaultTextStyle>
    <a:defPPr>
      <a:defRPr lang="ja-JP"/>
    </a:defPPr>
    <a:lvl1pPr marL="0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1pPr>
    <a:lvl2pPr marL="1243401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2pPr>
    <a:lvl3pPr marL="2486802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3pPr>
    <a:lvl4pPr marL="3730203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4pPr>
    <a:lvl5pPr marL="4973604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5pPr>
    <a:lvl6pPr marL="6217006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6pPr>
    <a:lvl7pPr marL="7460407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7pPr>
    <a:lvl8pPr marL="8703808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8pPr>
    <a:lvl9pPr marL="9947209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>
        <p:scale>
          <a:sx n="30" d="100"/>
          <a:sy n="30" d="100"/>
        </p:scale>
        <p:origin x="1332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9971"/>
            <a:ext cx="18176081" cy="10636427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6579"/>
            <a:ext cx="16037719" cy="737619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1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581"/>
            <a:ext cx="4610844" cy="258909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581"/>
            <a:ext cx="13565237" cy="258909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6652"/>
            <a:ext cx="18443377" cy="12708547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5427"/>
            <a:ext cx="18443377" cy="6683125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2906"/>
            <a:ext cx="9088041" cy="1938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2906"/>
            <a:ext cx="9088041" cy="1938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588"/>
            <a:ext cx="18443377" cy="59051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9348"/>
            <a:ext cx="9046274" cy="367041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9761"/>
            <a:ext cx="9046274" cy="164143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9348"/>
            <a:ext cx="9090826" cy="367041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9761"/>
            <a:ext cx="9090826" cy="164143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1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6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762"/>
            <a:ext cx="6896776" cy="71286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8848"/>
            <a:ext cx="10825460" cy="217113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5432"/>
            <a:ext cx="6896776" cy="1698009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762"/>
            <a:ext cx="6896776" cy="71286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8848"/>
            <a:ext cx="10825460" cy="217113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5432"/>
            <a:ext cx="6896776" cy="1698009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588"/>
            <a:ext cx="18443377" cy="590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2906"/>
            <a:ext cx="18443377" cy="1938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6664"/>
            <a:ext cx="4811316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7838-FB87-4DA7-816B-567AA6FFC73A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6664"/>
            <a:ext cx="7216973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6664"/>
            <a:ext cx="4811316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81668" y="914401"/>
            <a:ext cx="17431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/>
              <a:t>Minecraft </a:t>
            </a:r>
            <a:r>
              <a:rPr lang="ja-JP" altLang="en-US" sz="6000" dirty="0"/>
              <a:t>を利用する</a:t>
            </a:r>
            <a:r>
              <a:rPr lang="en-US" altLang="ja-JP" sz="6000" dirty="0"/>
              <a:t>PM </a:t>
            </a:r>
            <a:r>
              <a:rPr lang="ja-JP" altLang="en-US" sz="6000" dirty="0"/>
              <a:t>トレーニング法の提案と実践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478871" y="2474258"/>
            <a:ext cx="8191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矢吹研究室</a:t>
            </a:r>
            <a:r>
              <a:rPr lang="en-US" altLang="ja-JP" sz="4800" dirty="0" smtClean="0"/>
              <a:t> </a:t>
            </a:r>
            <a:r>
              <a:rPr kumimoji="1" lang="en-US" altLang="ja-JP" sz="4800" dirty="0" smtClean="0"/>
              <a:t>1442043 </a:t>
            </a:r>
            <a:r>
              <a:rPr kumimoji="1" lang="ja-JP" altLang="en-US" sz="4800" dirty="0" smtClean="0"/>
              <a:t>川崎貴雅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570579" y="10579184"/>
            <a:ext cx="9020255" cy="6997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764487" y="10541527"/>
            <a:ext cx="10789345" cy="703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0579" y="4599913"/>
            <a:ext cx="19983253" cy="559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1 つの角を切り取った四角形 9"/>
          <p:cNvSpPr/>
          <p:nvPr/>
        </p:nvSpPr>
        <p:spPr>
          <a:xfrm>
            <a:off x="9779422" y="10559532"/>
            <a:ext cx="246653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3.</a:t>
            </a:r>
            <a:r>
              <a:rPr kumimoji="1" lang="ja-JP" altLang="en-US" sz="5400" dirty="0" smtClean="0"/>
              <a:t>手法</a:t>
            </a:r>
            <a:endParaRPr kumimoji="1" lang="ja-JP" altLang="en-US" sz="5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4036" y="12615233"/>
            <a:ext cx="8783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Minecraft</a:t>
            </a:r>
            <a:r>
              <a:rPr lang="ja-JP" altLang="en-US" sz="3200" dirty="0" smtClean="0"/>
              <a:t>の教育活用例の調査をする．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トレーニング用の課題・小テストを製作する．</a:t>
            </a:r>
            <a:endParaRPr kumimoji="1" lang="ja-JP" altLang="en-US" sz="3200" dirty="0"/>
          </a:p>
        </p:txBody>
      </p:sp>
      <p:sp>
        <p:nvSpPr>
          <p:cNvPr id="19" name="ホームベース 18"/>
          <p:cNvSpPr/>
          <p:nvPr/>
        </p:nvSpPr>
        <p:spPr>
          <a:xfrm rot="5400000">
            <a:off x="4716532" y="13635999"/>
            <a:ext cx="829117" cy="24342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4036" y="16013810"/>
            <a:ext cx="870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学科の学生に課題を実施後小テストを行い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Minecraft</a:t>
            </a:r>
            <a:r>
              <a:rPr kumimoji="1" lang="ja-JP" altLang="en-US" sz="3200" dirty="0" smtClean="0"/>
              <a:t>で</a:t>
            </a:r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トレーニングが出来るか判断する．</a:t>
            </a:r>
            <a:endParaRPr kumimoji="1" lang="ja-JP" altLang="en-US" sz="3200" dirty="0"/>
          </a:p>
        </p:txBody>
      </p:sp>
      <p:sp>
        <p:nvSpPr>
          <p:cNvPr id="22" name="1 つの角を切り取った四角形 21"/>
          <p:cNvSpPr/>
          <p:nvPr/>
        </p:nvSpPr>
        <p:spPr>
          <a:xfrm>
            <a:off x="570579" y="10613540"/>
            <a:ext cx="2444761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2.</a:t>
            </a:r>
            <a:r>
              <a:rPr kumimoji="1" lang="ja-JP" altLang="en-US" sz="5400" dirty="0" smtClean="0"/>
              <a:t>目的</a:t>
            </a:r>
            <a:endParaRPr kumimoji="1" lang="ja-JP" altLang="en-US" sz="5400" dirty="0"/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561253" y="4632853"/>
            <a:ext cx="246653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1.</a:t>
            </a:r>
            <a:r>
              <a:rPr kumimoji="1" lang="ja-JP" altLang="en-US" sz="5400" dirty="0" smtClean="0"/>
              <a:t>背景</a:t>
            </a:r>
            <a:endParaRPr kumimoji="1" lang="ja-JP" altLang="en-US" sz="5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70578" y="18153205"/>
            <a:ext cx="8700045" cy="561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1 つの角を切り取った四角形 26"/>
          <p:cNvSpPr/>
          <p:nvPr/>
        </p:nvSpPr>
        <p:spPr>
          <a:xfrm>
            <a:off x="570582" y="18164450"/>
            <a:ext cx="648336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4.</a:t>
            </a:r>
            <a:r>
              <a:rPr kumimoji="1" lang="ja-JP" altLang="en-US" sz="5400" dirty="0" smtClean="0"/>
              <a:t>想定される成果物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2396" y="19391993"/>
            <a:ext cx="84682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Minecraft</a:t>
            </a:r>
            <a:r>
              <a:rPr lang="ja-JP" altLang="en-US" sz="3200" dirty="0" smtClean="0"/>
              <a:t>を活用した</a:t>
            </a:r>
            <a:r>
              <a:rPr lang="en-US" altLang="ja-JP" sz="3200" dirty="0" smtClean="0"/>
              <a:t>PM</a:t>
            </a:r>
            <a:r>
              <a:rPr lang="ja-JP" altLang="en-US" sz="3200" dirty="0" smtClean="0"/>
              <a:t>トレーニング</a:t>
            </a:r>
            <a:r>
              <a:rPr lang="ja-JP" altLang="en-US" sz="3200" dirty="0" smtClean="0"/>
              <a:t>課題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課題は</a:t>
            </a:r>
            <a:r>
              <a:rPr lang="en-US" altLang="ja-JP" sz="3200" dirty="0"/>
              <a:t>5×7×4</a:t>
            </a:r>
            <a:r>
              <a:rPr lang="ja-JP" altLang="en-US" sz="3200" dirty="0"/>
              <a:t>の倉庫を建築</a:t>
            </a:r>
            <a:r>
              <a:rPr lang="ja-JP" altLang="en-US" sz="3200" dirty="0" smtClean="0"/>
              <a:t>する中で，資金</a:t>
            </a:r>
            <a:r>
              <a:rPr lang="ja-JP" altLang="en-US" sz="3200" dirty="0"/>
              <a:t>と時間と</a:t>
            </a:r>
            <a:r>
              <a:rPr lang="ja-JP" altLang="en-US" sz="3200" dirty="0" smtClean="0"/>
              <a:t>品質の要素から一番</a:t>
            </a:r>
            <a:r>
              <a:rPr lang="ja-JP" altLang="en-US" sz="3200" dirty="0"/>
              <a:t>利益が出る方法を考案・実行するというものである．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小テスト・小テストの</a:t>
            </a:r>
            <a:r>
              <a:rPr lang="ja-JP" altLang="en-US" sz="3200" dirty="0" smtClean="0"/>
              <a:t>結果一覧</a:t>
            </a:r>
            <a:endParaRPr lang="en-US" altLang="ja-JP" sz="3200" dirty="0" smtClean="0"/>
          </a:p>
          <a:p>
            <a:endParaRPr lang="en-US" altLang="ja-JP" sz="32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9764487" y="18136333"/>
            <a:ext cx="10789345" cy="5635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70579" y="24362229"/>
            <a:ext cx="19983253" cy="5192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1 つの角を切り取った四角形 32"/>
          <p:cNvSpPr/>
          <p:nvPr/>
        </p:nvSpPr>
        <p:spPr>
          <a:xfrm>
            <a:off x="570579" y="24362229"/>
            <a:ext cx="6483365" cy="1137826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6.</a:t>
            </a:r>
            <a:r>
              <a:rPr kumimoji="1" lang="ja-JP" altLang="en-US" sz="5400" dirty="0" smtClean="0"/>
              <a:t>今後の計画</a:t>
            </a:r>
            <a:endParaRPr kumimoji="1" lang="ja-JP" altLang="en-US" sz="5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11093" y="19374527"/>
            <a:ext cx="9848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教育活用例を調査し</a:t>
            </a:r>
            <a:r>
              <a:rPr lang="ja-JP" altLang="en-US" sz="3200" dirty="0" smtClean="0"/>
              <a:t>，課題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製作している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課題は</a:t>
            </a:r>
            <a:r>
              <a:rPr lang="en-US" altLang="ja-JP" sz="3200" dirty="0" smtClean="0"/>
              <a:t>5×7×4</a:t>
            </a:r>
            <a:r>
              <a:rPr lang="ja-JP" altLang="en-US" sz="3200" dirty="0" smtClean="0"/>
              <a:t>の倉庫を建築するというものを製作して</a:t>
            </a:r>
            <a:r>
              <a:rPr lang="ja-JP" altLang="en-US" sz="3200" dirty="0"/>
              <a:t>いる</a:t>
            </a:r>
            <a:r>
              <a:rPr lang="ja-JP" altLang="en-US" sz="3200" dirty="0" smtClean="0"/>
              <a:t>．その中で資金</a:t>
            </a:r>
            <a:r>
              <a:rPr lang="ja-JP" altLang="en-US" sz="3200" dirty="0"/>
              <a:t>と時間と品質から出来るトレードオフの関係</a:t>
            </a:r>
            <a:r>
              <a:rPr lang="ja-JP" altLang="en-US" sz="3200" dirty="0" smtClean="0"/>
              <a:t>を成立させるように調整を行っている．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ほかに</a:t>
            </a:r>
            <a:r>
              <a:rPr lang="en-US" altLang="ja-JP" sz="3200" dirty="0"/>
              <a:t>Minecraft </a:t>
            </a:r>
            <a:r>
              <a:rPr lang="ja-JP" altLang="en-US" sz="3200" dirty="0"/>
              <a:t>で再現できそうな法則等が</a:t>
            </a:r>
            <a:r>
              <a:rPr lang="ja-JP" altLang="en-US" sz="3200" dirty="0" smtClean="0"/>
              <a:t>ないか</a:t>
            </a:r>
            <a:r>
              <a:rPr lang="ja-JP" altLang="en-US" sz="3200" dirty="0"/>
              <a:t>調査をして</a:t>
            </a:r>
            <a:r>
              <a:rPr lang="ja-JP" altLang="en-US" sz="3200" dirty="0" smtClean="0"/>
              <a:t>いる．</a:t>
            </a:r>
            <a:endParaRPr lang="en-US" altLang="ja-JP" sz="3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0055" y="25917711"/>
            <a:ext cx="198137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資金と時間と</a:t>
            </a:r>
            <a:r>
              <a:rPr lang="ja-JP" altLang="en-US" sz="3200" dirty="0" smtClean="0"/>
              <a:t>品質より</a:t>
            </a:r>
            <a:r>
              <a:rPr lang="ja-JP" altLang="en-US" sz="3200" dirty="0"/>
              <a:t>できる</a:t>
            </a:r>
            <a:r>
              <a:rPr lang="ja-JP" altLang="en-US" sz="3200" dirty="0" smtClean="0"/>
              <a:t>トレードオフ</a:t>
            </a:r>
            <a:r>
              <a:rPr lang="ja-JP" altLang="en-US" sz="3200" dirty="0"/>
              <a:t>の関係を用いた課題</a:t>
            </a:r>
            <a:r>
              <a:rPr lang="ja-JP" altLang="en-US" sz="3200" dirty="0" smtClean="0"/>
              <a:t>をゲームデザイン関連の書籍を用いて修正を</a:t>
            </a:r>
            <a:r>
              <a:rPr lang="ja-JP" altLang="en-US" sz="3200" dirty="0" smtClean="0"/>
              <a:t>行い体験できる状態にする．</a:t>
            </a:r>
            <a:endParaRPr lang="en-US" altLang="ja-JP" sz="3200" dirty="0" smtClean="0"/>
          </a:p>
          <a:p>
            <a:endParaRPr lang="ja-JP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製作した課題を評価するのに必要な小テストの</a:t>
            </a:r>
            <a:r>
              <a:rPr lang="ja-JP" altLang="en-US" sz="3200" dirty="0" smtClean="0"/>
              <a:t>内容</a:t>
            </a:r>
            <a:r>
              <a:rPr lang="ja-JP" altLang="en-US" sz="3200" dirty="0"/>
              <a:t>の考案・製作</a:t>
            </a:r>
            <a:r>
              <a:rPr lang="ja-JP" altLang="en-US" sz="3200" dirty="0" smtClean="0"/>
              <a:t>をする．</a:t>
            </a:r>
            <a:endParaRPr lang="en-US" altLang="ja-JP" sz="3200" dirty="0" smtClean="0"/>
          </a:p>
          <a:p>
            <a:endParaRPr lang="ja-JP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課題のバランス調整のためのアンケートを製作</a:t>
            </a:r>
            <a:r>
              <a:rPr lang="ja-JP" altLang="en-US" sz="3200" dirty="0" smtClean="0"/>
              <a:t>・実施</a:t>
            </a:r>
            <a:r>
              <a:rPr lang="ja-JP" altLang="en-US" sz="3200" dirty="0"/>
              <a:t>・集計を行い，課題の修正を図る．</a:t>
            </a:r>
            <a:endParaRPr kumimoji="1" lang="ja-JP" altLang="en-US" sz="3200" dirty="0"/>
          </a:p>
        </p:txBody>
      </p:sp>
      <p:sp>
        <p:nvSpPr>
          <p:cNvPr id="35" name="1 つの角を切り取った四角形 34"/>
          <p:cNvSpPr/>
          <p:nvPr/>
        </p:nvSpPr>
        <p:spPr>
          <a:xfrm>
            <a:off x="9764487" y="18151545"/>
            <a:ext cx="648336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5.</a:t>
            </a:r>
            <a:r>
              <a:rPr kumimoji="1" lang="ja-JP" altLang="en-US" sz="5400" dirty="0" smtClean="0"/>
              <a:t>進捗状況</a:t>
            </a:r>
            <a:endParaRPr kumimoji="1" lang="ja-JP" altLang="en-US" sz="5400" dirty="0"/>
          </a:p>
        </p:txBody>
      </p:sp>
      <p:pic>
        <p:nvPicPr>
          <p:cNvPr id="1026" name="Picture 2" descr="「minecraft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4" y="808483"/>
            <a:ext cx="1805134" cy="1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ホームベース 16"/>
          <p:cNvSpPr/>
          <p:nvPr/>
        </p:nvSpPr>
        <p:spPr>
          <a:xfrm rot="5400000">
            <a:off x="14639754" y="8414328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677795" y="12176005"/>
            <a:ext cx="550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Minecraft</a:t>
            </a:r>
            <a:r>
              <a:rPr lang="ja-JP" altLang="en-US" sz="3200" dirty="0"/>
              <a:t>の教育活用例の調査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673960" y="14134512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PM</a:t>
            </a:r>
            <a:r>
              <a:rPr lang="ja-JP" altLang="en-US" sz="3200" dirty="0"/>
              <a:t>トレーニング</a:t>
            </a:r>
            <a:r>
              <a:rPr lang="ja-JP" altLang="en-US" sz="3200" dirty="0" smtClean="0"/>
              <a:t>課題の製作</a:t>
            </a:r>
            <a:endParaRPr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3232990" y="16086608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課題・</a:t>
            </a:r>
            <a:r>
              <a:rPr lang="ja-JP" altLang="en-US" sz="3200" dirty="0" smtClean="0"/>
              <a:t>小テストの</a:t>
            </a:r>
            <a:r>
              <a:rPr lang="ja-JP" altLang="en-US" sz="3200" dirty="0"/>
              <a:t>実施</a:t>
            </a:r>
          </a:p>
        </p:txBody>
      </p:sp>
      <p:sp>
        <p:nvSpPr>
          <p:cNvPr id="44" name="ホームベース 43"/>
          <p:cNvSpPr/>
          <p:nvPr/>
        </p:nvSpPr>
        <p:spPr>
          <a:xfrm rot="5400000">
            <a:off x="14639754" y="10371553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ホームベース 44"/>
          <p:cNvSpPr/>
          <p:nvPr/>
        </p:nvSpPr>
        <p:spPr>
          <a:xfrm rot="5400000">
            <a:off x="14639752" y="12323087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228037" y="6236588"/>
            <a:ext cx="7001563" cy="12729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の教育使用増加</a:t>
            </a:r>
            <a:endParaRPr kumimoji="1" lang="ja-JP" altLang="en-US" sz="3600" dirty="0"/>
          </a:p>
        </p:txBody>
      </p:sp>
      <p:sp>
        <p:nvSpPr>
          <p:cNvPr id="49" name="ホームベース 48"/>
          <p:cNvSpPr/>
          <p:nvPr/>
        </p:nvSpPr>
        <p:spPr>
          <a:xfrm rot="5400000">
            <a:off x="4459996" y="7060522"/>
            <a:ext cx="468015" cy="18288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228037" y="8418566"/>
            <a:ext cx="7001563" cy="12729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教育型に特化した</a:t>
            </a:r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の販売</a:t>
            </a:r>
            <a:endParaRPr kumimoji="1" lang="ja-JP" altLang="en-US" sz="3600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8385078" y="6271264"/>
            <a:ext cx="4425151" cy="2181978"/>
          </a:xfrm>
          <a:prstGeom prst="wedgeRoundRectCallout">
            <a:avLst>
              <a:gd name="adj1" fmla="val -63922"/>
              <a:gd name="adj2" fmla="val -302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PM</a:t>
            </a:r>
            <a:r>
              <a:rPr kumimoji="1" lang="ja-JP" altLang="en-US" sz="4400" dirty="0" smtClean="0"/>
              <a:t>学科でも使用</a:t>
            </a:r>
            <a:endParaRPr kumimoji="1" lang="en-US" altLang="ja-JP" sz="4400" dirty="0" smtClean="0"/>
          </a:p>
          <a:p>
            <a:pPr algn="ctr"/>
            <a:r>
              <a:rPr kumimoji="1" lang="ja-JP" altLang="en-US" sz="4400" dirty="0" smtClean="0"/>
              <a:t>できないか？</a:t>
            </a:r>
            <a:endParaRPr kumimoji="1" lang="ja-JP" altLang="en-US" sz="4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401369" y="9269064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図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：</a:t>
            </a:r>
            <a:r>
              <a:rPr kumimoji="1" lang="en-US" altLang="ja-JP" sz="2000" dirty="0" smtClean="0"/>
              <a:t>Minecraft</a:t>
            </a:r>
            <a:r>
              <a:rPr kumimoji="1" lang="ja-JP" altLang="en-US" sz="2000" dirty="0" smtClean="0"/>
              <a:t>で作られた</a:t>
            </a:r>
            <a:endParaRPr kumimoji="1" lang="en-US" altLang="ja-JP" sz="2000" dirty="0" smtClean="0"/>
          </a:p>
          <a:p>
            <a:r>
              <a:rPr lang="ja-JP" altLang="en-US" sz="2000" dirty="0"/>
              <a:t> </a:t>
            </a:r>
            <a:r>
              <a:rPr lang="ja-JP" altLang="en-US" sz="2000" dirty="0" smtClean="0"/>
              <a:t>      獨協大学のキャンパス</a:t>
            </a:r>
            <a:endParaRPr kumimoji="1" lang="ja-JP" altLang="en-US" sz="20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990" y="6797356"/>
            <a:ext cx="3305842" cy="21726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593" y="6724862"/>
            <a:ext cx="3468504" cy="233018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072644" y="9262890"/>
            <a:ext cx="3246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図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：立猿楽小学校で行った</a:t>
            </a:r>
            <a:endParaRPr lang="en-US" altLang="ja-JP" sz="2000" dirty="0"/>
          </a:p>
          <a:p>
            <a:r>
              <a:rPr kumimoji="1" lang="en-US" altLang="ja-JP" sz="2000" dirty="0" smtClean="0"/>
              <a:t>         </a:t>
            </a:r>
            <a:r>
              <a:rPr kumimoji="1" lang="ja-JP" altLang="en-US" sz="2000" dirty="0" smtClean="0"/>
              <a:t>プログラミング授業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1369" y="5479125"/>
            <a:ext cx="6624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Minecraft</a:t>
            </a:r>
            <a:r>
              <a:rPr kumimoji="1" lang="ja-JP" altLang="en-US" sz="4000" dirty="0" smtClean="0"/>
              <a:t>を使った教育使用例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41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331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川崎貴雅</dc:creator>
  <cp:lastModifiedBy>川崎貴雅</cp:lastModifiedBy>
  <cp:revision>38</cp:revision>
  <dcterms:created xsi:type="dcterms:W3CDTF">2017-10-09T19:23:53Z</dcterms:created>
  <dcterms:modified xsi:type="dcterms:W3CDTF">2017-10-12T07:11:29Z</dcterms:modified>
</cp:coreProperties>
</file>