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61" r:id="rId5"/>
    <p:sldId id="262" r:id="rId6"/>
    <p:sldId id="288" r:id="rId7"/>
    <p:sldId id="289" r:id="rId8"/>
    <p:sldId id="276" r:id="rId9"/>
    <p:sldId id="263" r:id="rId10"/>
    <p:sldId id="264" r:id="rId11"/>
    <p:sldId id="278" r:id="rId12"/>
    <p:sldId id="279" r:id="rId13"/>
    <p:sldId id="280" r:id="rId14"/>
    <p:sldId id="275" r:id="rId15"/>
    <p:sldId id="265" r:id="rId16"/>
    <p:sldId id="281" r:id="rId17"/>
    <p:sldId id="290" r:id="rId18"/>
    <p:sldId id="291" r:id="rId19"/>
    <p:sldId id="266" r:id="rId20"/>
    <p:sldId id="286" r:id="rId21"/>
    <p:sldId id="287" r:id="rId22"/>
    <p:sldId id="292" r:id="rId23"/>
    <p:sldId id="293" r:id="rId24"/>
    <p:sldId id="294" r:id="rId25"/>
    <p:sldId id="295" r:id="rId26"/>
    <p:sldId id="296" r:id="rId27"/>
    <p:sldId id="272" r:id="rId28"/>
    <p:sldId id="273" r:id="rId29"/>
    <p:sldId id="283" r:id="rId30"/>
    <p:sldId id="274"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83838" autoAdjust="0"/>
  </p:normalViewPr>
  <p:slideViewPr>
    <p:cSldViewPr>
      <p:cViewPr>
        <p:scale>
          <a:sx n="80" d="100"/>
          <a:sy n="80" d="100"/>
        </p:scale>
        <p:origin x="-1116" y="-48"/>
      </p:cViewPr>
      <p:guideLst>
        <p:guide orient="horz" pos="2160"/>
        <p:guide pos="2880"/>
      </p:guideLst>
    </p:cSldViewPr>
  </p:slideViewPr>
  <p:outlineViewPr>
    <p:cViewPr>
      <p:scale>
        <a:sx n="33" d="100"/>
        <a:sy n="33" d="100"/>
      </p:scale>
      <p:origin x="0" y="1151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4C9FF-674F-4D1C-B0C1-5143D7577511}" type="datetimeFigureOut">
              <a:rPr kumimoji="1" lang="ja-JP" altLang="en-US" smtClean="0"/>
              <a:t>2014/1/31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5E3AD-7114-46EB-B6E5-0C3AF4446752}" type="slidenum">
              <a:rPr kumimoji="1" lang="ja-JP" altLang="en-US" smtClean="0"/>
              <a:t>‹#›</a:t>
            </a:fld>
            <a:endParaRPr kumimoji="1" lang="ja-JP" altLang="en-US"/>
          </a:p>
        </p:txBody>
      </p:sp>
    </p:spTree>
    <p:extLst>
      <p:ext uri="{BB962C8B-B14F-4D97-AF65-F5344CB8AC3E}">
        <p14:creationId xmlns:p14="http://schemas.microsoft.com/office/powerpoint/2010/main" val="18868020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ここでは本研究のための背景・目的・手法・</a:t>
            </a:r>
            <a:r>
              <a:rPr kumimoji="1" lang="en-US" altLang="ja-JP" dirty="0" smtClean="0"/>
              <a:t>PM</a:t>
            </a:r>
            <a:r>
              <a:rPr kumimoji="1" lang="ja-JP" altLang="en-US" dirty="0" smtClean="0"/>
              <a:t>との関連性・プロセスについて説明</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3</a:t>
            </a:fld>
            <a:endParaRPr kumimoji="1" lang="ja-JP" altLang="en-US"/>
          </a:p>
        </p:txBody>
      </p:sp>
    </p:spTree>
    <p:extLst>
      <p:ext uri="{BB962C8B-B14F-4D97-AF65-F5344CB8AC3E}">
        <p14:creationId xmlns:p14="http://schemas.microsoft.com/office/powerpoint/2010/main" val="419880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プログラミングを入れる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18</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個々のプロジェクトの</a:t>
            </a:r>
            <a:r>
              <a:rPr kumimoji="1" lang="ja-JP" altLang="ja-JP" sz="1200" kern="1200" dirty="0" smtClean="0">
                <a:solidFill>
                  <a:schemeClr val="tx1"/>
                </a:solidFill>
                <a:effectLst/>
                <a:latin typeface="+mn-lt"/>
                <a:ea typeface="+mn-ea"/>
                <a:cs typeface="+mn-cs"/>
              </a:rPr>
              <a:t>役割分担の実態を</a:t>
            </a:r>
            <a:r>
              <a:rPr kumimoji="1" lang="ja-JP" altLang="en-US" sz="1200" kern="1200" dirty="0" smtClean="0">
                <a:solidFill>
                  <a:schemeClr val="tx1"/>
                </a:solidFill>
                <a:effectLst/>
                <a:latin typeface="+mn-lt"/>
                <a:ea typeface="+mn-ea"/>
                <a:cs typeface="+mn-cs"/>
              </a:rPr>
              <a:t>明らかにできた．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次章では</a:t>
            </a:r>
            <a:r>
              <a:rPr kumimoji="1" lang="ja-JP" altLang="ja-JP" sz="1200" kern="1200" dirty="0" smtClean="0">
                <a:solidFill>
                  <a:schemeClr val="tx1"/>
                </a:solidFill>
                <a:effectLst/>
                <a:latin typeface="+mn-lt"/>
                <a:ea typeface="+mn-ea"/>
                <a:cs typeface="+mn-cs"/>
              </a:rPr>
              <a:t>総括し，結論としてまとめる．</a:t>
            </a:r>
          </a:p>
          <a:p>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26</a:t>
            </a:fld>
            <a:endParaRPr kumimoji="1" lang="ja-JP" altLang="en-US"/>
          </a:p>
        </p:txBody>
      </p:sp>
    </p:spTree>
    <p:extLst>
      <p:ext uri="{BB962C8B-B14F-4D97-AF65-F5344CB8AC3E}">
        <p14:creationId xmlns:p14="http://schemas.microsoft.com/office/powerpoint/2010/main" val="305632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箇条書きにする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4</a:t>
            </a:fld>
            <a:endParaRPr kumimoji="1" lang="ja-JP" altLang="en-US"/>
          </a:p>
        </p:txBody>
      </p:sp>
    </p:spTree>
    <p:extLst>
      <p:ext uri="{BB962C8B-B14F-4D97-AF65-F5344CB8AC3E}">
        <p14:creationId xmlns:p14="http://schemas.microsoft.com/office/powerpoint/2010/main" val="63256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ここではホステイングサイト・</a:t>
            </a:r>
            <a:r>
              <a:rPr kumimoji="1" lang="en-US" altLang="ja-JP" dirty="0" err="1" smtClean="0"/>
              <a:t>gitHub</a:t>
            </a:r>
            <a:r>
              <a:rPr kumimoji="1" lang="ja-JP" altLang="en-US" dirty="0" smtClean="0"/>
              <a:t>がなにかを説明</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8</a:t>
            </a:fld>
            <a:endParaRPr kumimoji="1" lang="ja-JP" altLang="en-US"/>
          </a:p>
        </p:txBody>
      </p:sp>
    </p:spTree>
    <p:extLst>
      <p:ext uri="{BB962C8B-B14F-4D97-AF65-F5344CB8AC3E}">
        <p14:creationId xmlns:p14="http://schemas.microsoft.com/office/powerpoint/2010/main" val="389374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次章は</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10</a:t>
            </a:fld>
            <a:endParaRPr kumimoji="1" lang="ja-JP" altLang="en-US"/>
          </a:p>
        </p:txBody>
      </p:sp>
    </p:spTree>
    <p:extLst>
      <p:ext uri="{BB962C8B-B14F-4D97-AF65-F5344CB8AC3E}">
        <p14:creationId xmlns:p14="http://schemas.microsoft.com/office/powerpoint/2010/main" val="7447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a:t>
            </a:r>
            <a:r>
              <a:rPr kumimoji="1" lang="en-US" altLang="ja-JP" dirty="0" smtClean="0"/>
              <a:t>API</a:t>
            </a:r>
            <a:r>
              <a:rPr kumimoji="1" lang="ja-JP" altLang="en-US" dirty="0" smtClean="0"/>
              <a:t>について</a:t>
            </a:r>
            <a:r>
              <a:rPr kumimoji="1" lang="ja-JP" altLang="en-US" dirty="0" err="1" smtClean="0"/>
              <a:t>や</a:t>
            </a:r>
            <a:r>
              <a:rPr kumimoji="1" lang="ja-JP" altLang="en-US" dirty="0" smtClean="0"/>
              <a:t>本研究に使用した</a:t>
            </a:r>
            <a:r>
              <a:rPr kumimoji="1" lang="en-US" altLang="ja-JP" dirty="0" smtClean="0"/>
              <a:t>API</a:t>
            </a:r>
            <a:r>
              <a:rPr kumimoji="1" lang="ja-JP" altLang="en-US" dirty="0" smtClean="0"/>
              <a:t>について説明する．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11</a:t>
            </a:fld>
            <a:endParaRPr kumimoji="1" lang="ja-JP" altLang="en-US"/>
          </a:p>
        </p:txBody>
      </p:sp>
    </p:spTree>
    <p:extLst>
      <p:ext uri="{BB962C8B-B14F-4D97-AF65-F5344CB8AC3E}">
        <p14:creationId xmlns:p14="http://schemas.microsoft.com/office/powerpoint/2010/main" val="114933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次章はこれらの</a:t>
            </a:r>
            <a:r>
              <a:rPr kumimoji="1" lang="en-US" altLang="ja-JP" dirty="0" smtClean="0"/>
              <a:t>API</a:t>
            </a:r>
            <a:r>
              <a:rPr kumimoji="1" lang="ja-JP" altLang="en-US" dirty="0" smtClean="0"/>
              <a:t>を使い実態調査する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13</a:t>
            </a:fld>
            <a:endParaRPr kumimoji="1" lang="ja-JP" altLang="en-US"/>
          </a:p>
        </p:txBody>
      </p:sp>
    </p:spTree>
    <p:extLst>
      <p:ext uri="{BB962C8B-B14F-4D97-AF65-F5344CB8AC3E}">
        <p14:creationId xmlns:p14="http://schemas.microsoft.com/office/powerpoint/2010/main" val="40384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この章</a:t>
            </a:r>
            <a:r>
              <a:rPr kumimoji="1" lang="ja-JP" altLang="en-US" smtClean="0"/>
              <a:t>では実際に役割分担を調査した結果をまとめる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14</a:t>
            </a:fld>
            <a:endParaRPr kumimoji="1" lang="ja-JP" altLang="en-US"/>
          </a:p>
        </p:txBody>
      </p:sp>
    </p:spTree>
    <p:extLst>
      <p:ext uri="{BB962C8B-B14F-4D97-AF65-F5344CB8AC3E}">
        <p14:creationId xmlns:p14="http://schemas.microsoft.com/office/powerpoint/2010/main" val="336234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プログラミングを入れる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16</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プログラミングを入れる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17</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8" name="Slide Number Placeholder 7"/>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2014/1/31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2D8002D-B5B0-4BAC-B1F6-782DDCCE6D9C}"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90ED720-0104-4369-84BC-D37694168613}" type="datetimeFigureOut">
              <a:rPr kumimoji="1" lang="ja-JP" altLang="en-US" smtClean="0"/>
              <a:t>2014/1/31</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2D8002D-B5B0-4BAC-B1F6-782DDCCE6D9C}"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40769"/>
            <a:ext cx="8062664" cy="2259682"/>
          </a:xfrm>
        </p:spPr>
        <p:txBody>
          <a:bodyPr>
            <a:normAutofit fontScale="90000"/>
          </a:bodyPr>
          <a:lstStyle/>
          <a:p>
            <a:r>
              <a:rPr lang="ja-JP" altLang="ja-JP" sz="4400" dirty="0"/>
              <a:t>オープンソースソフトウェア開発における役割分担の実態調査</a:t>
            </a:r>
            <a:br>
              <a:rPr lang="ja-JP" altLang="ja-JP" sz="4400" dirty="0"/>
            </a:br>
            <a:r>
              <a:rPr lang="en-US" altLang="ja-JP" sz="4400" dirty="0"/>
              <a:t>Division of the roles in open source software development</a:t>
            </a:r>
            <a:r>
              <a:rPr lang="ja-JP" altLang="ja-JP" dirty="0"/>
              <a:t/>
            </a:r>
            <a:br>
              <a:rPr lang="ja-JP" altLang="ja-JP" dirty="0"/>
            </a:br>
            <a:endParaRPr kumimoji="1" lang="ja-JP" altLang="en-US" dirty="0"/>
          </a:p>
        </p:txBody>
      </p:sp>
      <p:sp>
        <p:nvSpPr>
          <p:cNvPr id="3" name="サブタイトル 2"/>
          <p:cNvSpPr>
            <a:spLocks noGrp="1"/>
          </p:cNvSpPr>
          <p:nvPr>
            <p:ph type="subTitle" idx="1"/>
          </p:nvPr>
        </p:nvSpPr>
        <p:spPr/>
        <p:txBody>
          <a:bodyPr>
            <a:noAutofit/>
          </a:bodyPr>
          <a:lstStyle/>
          <a:p>
            <a:r>
              <a:rPr lang="ja-JP" altLang="ja-JP" sz="2400" dirty="0" smtClean="0">
                <a:solidFill>
                  <a:schemeClr val="tx1"/>
                </a:solidFill>
              </a:rPr>
              <a:t>プロジェクトマネジメントコース矢吹研究室</a:t>
            </a:r>
            <a:endParaRPr lang="ja-JP" altLang="ja-JP" sz="2400" dirty="0">
              <a:solidFill>
                <a:schemeClr val="tx1"/>
              </a:solidFill>
            </a:endParaRPr>
          </a:p>
          <a:p>
            <a:r>
              <a:rPr lang="en-US" altLang="ja-JP" sz="2400" dirty="0">
                <a:solidFill>
                  <a:schemeClr val="tx1"/>
                </a:solidFill>
              </a:rPr>
              <a:t>1042067 </a:t>
            </a:r>
            <a:r>
              <a:rPr lang="ja-JP" altLang="ja-JP" sz="2400" dirty="0">
                <a:solidFill>
                  <a:schemeClr val="tx1"/>
                </a:solidFill>
              </a:rPr>
              <a:t>関口元基</a:t>
            </a:r>
            <a:endParaRPr kumimoji="1" lang="ja-JP" altLang="en-US" sz="2400" dirty="0">
              <a:solidFill>
                <a:schemeClr val="tx1"/>
              </a:solidFill>
            </a:endParaRPr>
          </a:p>
        </p:txBody>
      </p:sp>
    </p:spTree>
    <p:extLst>
      <p:ext uri="{BB962C8B-B14F-4D97-AF65-F5344CB8AC3E}">
        <p14:creationId xmlns:p14="http://schemas.microsoft.com/office/powerpoint/2010/main" val="349854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2.2 </a:t>
            </a:r>
            <a:r>
              <a:rPr lang="en-US" altLang="ja-JP" dirty="0" err="1" smtClean="0"/>
              <a:t>GitHub</a:t>
            </a:r>
            <a:r>
              <a:rPr kumimoji="1" lang="ja-JP" altLang="en-US" dirty="0" smtClean="0"/>
              <a:t>とは</a:t>
            </a:r>
            <a:endParaRPr kumimoji="1" lang="ja-JP" altLang="en-US" dirty="0"/>
          </a:p>
        </p:txBody>
      </p:sp>
      <p:sp>
        <p:nvSpPr>
          <p:cNvPr id="4" name="タイトル 3"/>
          <p:cNvSpPr txBox="1">
            <a:spLocks/>
          </p:cNvSpPr>
          <p:nvPr/>
        </p:nvSpPr>
        <p:spPr>
          <a:xfrm>
            <a:off x="6300192" y="404664"/>
            <a:ext cx="2664296" cy="456007"/>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2.</a:t>
            </a:r>
            <a:r>
              <a:rPr lang="ja-JP" altLang="en-US" sz="1800" u="sng" dirty="0" smtClean="0"/>
              <a:t>ホスティングサイトとは</a:t>
            </a:r>
            <a:endParaRPr lang="ja-JP" altLang="en-US" sz="1800" u="sng" dirty="0"/>
          </a:p>
        </p:txBody>
      </p:sp>
    </p:spTree>
    <p:extLst>
      <p:ext uri="{BB962C8B-B14F-4D97-AF65-F5344CB8AC3E}">
        <p14:creationId xmlns:p14="http://schemas.microsoft.com/office/powerpoint/2010/main" val="11641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8" y="0"/>
            <a:ext cx="5791200" cy="1371600"/>
          </a:xfrm>
        </p:spPr>
        <p:txBody>
          <a:bodyPr/>
          <a:lstStyle/>
          <a:p>
            <a:r>
              <a:rPr kumimoji="1" lang="en-US" altLang="ja-JP" u="sng" dirty="0" smtClean="0"/>
              <a:t>3.API</a:t>
            </a:r>
            <a:endParaRPr kumimoji="1" lang="ja-JP" altLang="en-US" u="sng" dirty="0"/>
          </a:p>
        </p:txBody>
      </p:sp>
    </p:spTree>
    <p:extLst>
      <p:ext uri="{BB962C8B-B14F-4D97-AF65-F5344CB8AC3E}">
        <p14:creationId xmlns:p14="http://schemas.microsoft.com/office/powerpoint/2010/main" val="125039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smtClean="0"/>
              <a:t>3.1 API</a:t>
            </a:r>
            <a:r>
              <a:rPr lang="ja-JP" altLang="en-US" dirty="0" smtClean="0"/>
              <a:t>について</a:t>
            </a:r>
            <a:endParaRPr lang="en-US" altLang="ja-JP" dirty="0" smtClean="0"/>
          </a:p>
          <a:p>
            <a:endParaRPr kumimoji="1" lang="en-US" altLang="ja-JP" dirty="0"/>
          </a:p>
          <a:p>
            <a:r>
              <a:rPr kumimoji="1" lang="en-US" altLang="ja-JP" dirty="0" smtClean="0"/>
              <a:t>3.2 API</a:t>
            </a:r>
            <a:r>
              <a:rPr kumimoji="1" lang="ja-JP" altLang="en-US" dirty="0" smtClean="0"/>
              <a:t>を公開するメリットデメリット</a:t>
            </a:r>
            <a:endParaRPr kumimoji="1" lang="en-US" altLang="ja-JP" dirty="0" smtClean="0"/>
          </a:p>
          <a:p>
            <a:endParaRPr lang="en-US" altLang="ja-JP" dirty="0"/>
          </a:p>
          <a:p>
            <a:r>
              <a:rPr kumimoji="1" lang="en-US" altLang="ja-JP" dirty="0" smtClean="0"/>
              <a:t>3.3 </a:t>
            </a:r>
            <a:r>
              <a:rPr kumimoji="1" lang="ja-JP" altLang="en-US" dirty="0" smtClean="0"/>
              <a:t>現在公開されている主流な</a:t>
            </a:r>
            <a:r>
              <a:rPr kumimoji="1" lang="en-US" altLang="ja-JP" dirty="0" smtClean="0"/>
              <a:t>API</a:t>
            </a:r>
            <a:endParaRPr kumimoji="1" lang="ja-JP" altLang="en-US" dirty="0"/>
          </a:p>
        </p:txBody>
      </p:sp>
    </p:spTree>
    <p:extLst>
      <p:ext uri="{BB962C8B-B14F-4D97-AF65-F5344CB8AC3E}">
        <p14:creationId xmlns:p14="http://schemas.microsoft.com/office/powerpoint/2010/main" val="429432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5536" y="692696"/>
            <a:ext cx="7620000" cy="4373563"/>
          </a:xfrm>
        </p:spPr>
        <p:txBody>
          <a:bodyPr/>
          <a:lstStyle/>
          <a:p>
            <a:r>
              <a:rPr lang="en-US" altLang="ja-JP" dirty="0" smtClean="0"/>
              <a:t>3.4 </a:t>
            </a:r>
            <a:r>
              <a:rPr lang="en-US" altLang="ja-JP" dirty="0" err="1" smtClean="0"/>
              <a:t>G</a:t>
            </a:r>
            <a:r>
              <a:rPr kumimoji="1" lang="en-US" altLang="ja-JP" dirty="0" err="1" smtClean="0"/>
              <a:t>itHub</a:t>
            </a:r>
            <a:r>
              <a:rPr kumimoji="1" lang="ja-JP" altLang="en-US" dirty="0" smtClean="0"/>
              <a:t>の</a:t>
            </a:r>
            <a:r>
              <a:rPr kumimoji="1" lang="en-US" altLang="ja-JP" dirty="0" smtClean="0"/>
              <a:t>API</a:t>
            </a:r>
          </a:p>
          <a:p>
            <a:endParaRPr lang="en-US" altLang="ja-JP" dirty="0"/>
          </a:p>
          <a:p>
            <a:r>
              <a:rPr lang="ja-JP" altLang="en-US" sz="1600" b="0" dirty="0" smtClean="0"/>
              <a:t>本研究で使用する</a:t>
            </a:r>
            <a:r>
              <a:rPr lang="en-US" altLang="ja-JP" sz="1600" b="0" dirty="0" smtClean="0"/>
              <a:t>API</a:t>
            </a:r>
            <a:r>
              <a:rPr lang="ja-JP" altLang="en-US" sz="1600" b="0" dirty="0" smtClean="0"/>
              <a:t>のイベント</a:t>
            </a:r>
            <a:r>
              <a:rPr lang="en-US" altLang="ja-JP" sz="1600" b="0" dirty="0" smtClean="0"/>
              <a:t>11</a:t>
            </a:r>
            <a:r>
              <a:rPr lang="ja-JP" altLang="en-US" sz="1600" b="0" dirty="0" smtClean="0"/>
              <a:t>種</a:t>
            </a:r>
            <a:endParaRPr lang="en-US" altLang="ja-JP" sz="1600" b="0"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35027587"/>
              </p:ext>
            </p:extLst>
          </p:nvPr>
        </p:nvGraphicFramePr>
        <p:xfrm>
          <a:off x="539552" y="2276871"/>
          <a:ext cx="7704856" cy="4104454"/>
        </p:xfrm>
        <a:graphic>
          <a:graphicData uri="http://schemas.openxmlformats.org/drawingml/2006/table">
            <a:tbl>
              <a:tblPr firstRow="1" firstCol="1" bandRow="1">
                <a:tableStyleId>{5C22544A-7EE6-4342-B048-85BDC9FD1C3A}</a:tableStyleId>
              </a:tblPr>
              <a:tblGrid>
                <a:gridCol w="1822823"/>
                <a:gridCol w="5882033"/>
              </a:tblGrid>
              <a:tr h="202229">
                <a:tc>
                  <a:txBody>
                    <a:bodyPr/>
                    <a:lstStyle/>
                    <a:p>
                      <a:pPr algn="just">
                        <a:spcAft>
                          <a:spcPts val="0"/>
                        </a:spcAft>
                      </a:pPr>
                      <a:r>
                        <a:rPr lang="ja-JP" sz="1050" kern="100" dirty="0">
                          <a:effectLst/>
                        </a:rPr>
                        <a:t>イベント名</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意味</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CommitCommentEvent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コミットにコメントを行ったイベント．</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CreateEvent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dirty="0">
                          <a:effectLst/>
                        </a:rPr>
                        <a:t>イベントオブジェクトを行ったイベント．待機関数で実行したプログラムを待機させたという活動のログ．</a:t>
                      </a:r>
                      <a:endParaRPr lang="ja-JP" sz="1050" kern="100" dirty="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DeleteEvent </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デリートを行ったイベント．プロジェクトで行われていたイベントを削除したという活動のログ．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Issues</a:t>
                      </a:r>
                      <a:r>
                        <a:rPr lang="ja-JP" sz="1050" kern="100">
                          <a:effectLst/>
                        </a:rPr>
                        <a:t>にコメントを行ったイベント．プロジェクトメンバに限らず，第三者も</a:t>
                      </a:r>
                      <a:r>
                        <a:rPr lang="en-US" sz="1050" kern="100">
                          <a:effectLst/>
                        </a:rPr>
                        <a:t>Issues</a:t>
                      </a:r>
                      <a:r>
                        <a:rPr lang="ja-JP" sz="1050" kern="100">
                          <a:effectLst/>
                        </a:rPr>
                        <a:t>にコメントしたという活動のログ．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IssuesEvent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Issues</a:t>
                      </a:r>
                      <a:r>
                        <a:rPr lang="ja-JP" sz="1050" kern="100">
                          <a:effectLst/>
                        </a:rPr>
                        <a:t>を行ったイベント．プロジェクトメンバに限らず，第三者も</a:t>
                      </a:r>
                      <a:r>
                        <a:rPr lang="en-US" sz="1050" kern="100">
                          <a:effectLst/>
                        </a:rPr>
                        <a:t>Issues</a:t>
                      </a:r>
                      <a:r>
                        <a:rPr lang="ja-JP" sz="1050" kern="100">
                          <a:effectLst/>
                        </a:rPr>
                        <a:t>を発行したという活動のログ．</a:t>
                      </a:r>
                      <a:endParaRPr lang="ja-JP" sz="1050" kern="100">
                        <a:effectLst/>
                        <a:latin typeface="Century"/>
                        <a:ea typeface="ＭＳ 明朝"/>
                        <a:cs typeface="Times New Roman"/>
                      </a:endParaRPr>
                    </a:p>
                  </a:txBody>
                  <a:tcPr marL="68580" marR="68580" marT="0" marB="0"/>
                </a:tc>
              </a:tr>
              <a:tr h="202229">
                <a:tc>
                  <a:txBody>
                    <a:bodyPr/>
                    <a:lstStyle/>
                    <a:p>
                      <a:pPr algn="just">
                        <a:spcAft>
                          <a:spcPts val="0"/>
                        </a:spcAft>
                      </a:pPr>
                      <a:r>
                        <a:rPr lang="en-US" sz="1050" kern="100">
                          <a:effectLst/>
                        </a:rPr>
                        <a:t>PullRequestEvent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プルリクエストを行ったイベント．管理者に更新を依頼する活動のログ．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PullRequestReviewCommentEvent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プルリクエストにコメントを行ったイベント．管理者がプルリクエストにコメントをした活動のログ．</a:t>
                      </a:r>
                      <a:endParaRPr lang="ja-JP" sz="1050" kern="100">
                        <a:effectLst/>
                        <a:latin typeface="Century"/>
                        <a:ea typeface="ＭＳ 明朝"/>
                        <a:cs typeface="Times New Roman"/>
                      </a:endParaRPr>
                    </a:p>
                  </a:txBody>
                  <a:tcPr marL="68580" marR="68580" marT="0" marB="0"/>
                </a:tc>
              </a:tr>
              <a:tr h="202229">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プッシュを行ったイベント．変更履歴をアップロードした活動のログ．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WatchEvent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スター（お気に入り）をしたイベント．自分が気になっているリポジトリにスターを付けたという活動のログ．</a:t>
                      </a:r>
                      <a:endParaRPr lang="ja-JP" sz="1050" kern="100">
                        <a:effectLst/>
                        <a:latin typeface="Century"/>
                        <a:ea typeface="ＭＳ 明朝"/>
                        <a:cs typeface="Times New Roman"/>
                      </a:endParaRPr>
                    </a:p>
                  </a:txBody>
                  <a:tcPr marL="68580" marR="68580" marT="0" marB="0"/>
                </a:tc>
              </a:tr>
              <a:tr h="390034">
                <a:tc>
                  <a:txBody>
                    <a:bodyPr/>
                    <a:lstStyle/>
                    <a:p>
                      <a:pPr algn="just">
                        <a:spcAft>
                          <a:spcPts val="0"/>
                        </a:spcAft>
                      </a:pPr>
                      <a:r>
                        <a:rPr lang="en-US" sz="1050" kern="100">
                          <a:effectLst/>
                        </a:rPr>
                        <a:t>ForkEvent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ja-JP" sz="1050" kern="100" dirty="0">
                          <a:effectLst/>
                        </a:rPr>
                        <a:t>フォークを行ったイベント．自分のアカウント内に既存のリポジトリの複製をつくったという活動のログ．</a:t>
                      </a:r>
                      <a:endParaRPr lang="ja-JP" sz="1050" kern="100" dirty="0">
                        <a:effectLst/>
                        <a:latin typeface="Century"/>
                        <a:ea typeface="ＭＳ 明朝"/>
                        <a:cs typeface="Times New Roman"/>
                      </a:endParaRPr>
                    </a:p>
                  </a:txBody>
                  <a:tcPr marL="68580" marR="68580" marT="0" marB="0"/>
                </a:tc>
              </a:tr>
              <a:tr h="377495">
                <a:tc>
                  <a:txBody>
                    <a:bodyPr/>
                    <a:lstStyle/>
                    <a:p>
                      <a:pPr algn="just">
                        <a:spcAft>
                          <a:spcPts val="0"/>
                        </a:spcAft>
                      </a:pPr>
                      <a:r>
                        <a:rPr lang="en-US" sz="1050" kern="100">
                          <a:effectLst/>
                        </a:rPr>
                        <a:t>GollumEvent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Wiki</a:t>
                      </a:r>
                      <a:r>
                        <a:rPr lang="ja-JP" sz="1050" kern="100" dirty="0">
                          <a:effectLst/>
                        </a:rPr>
                        <a:t>を作成したイベント．プロジェクトの</a:t>
                      </a:r>
                      <a:r>
                        <a:rPr lang="en-US" sz="1050" kern="100" dirty="0">
                          <a:effectLst/>
                        </a:rPr>
                        <a:t>Wiki</a:t>
                      </a:r>
                      <a:r>
                        <a:rPr lang="ja-JP" sz="1050" kern="100" dirty="0">
                          <a:effectLst/>
                        </a:rPr>
                        <a:t>を作成，更新したという活動のログ．</a:t>
                      </a:r>
                      <a:endParaRPr lang="ja-JP" sz="1050" kern="100" dirty="0">
                        <a:effectLst/>
                        <a:latin typeface="Century"/>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10763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u="sng" dirty="0"/>
              <a:t>4</a:t>
            </a:r>
            <a:r>
              <a:rPr kumimoji="1" lang="en-US" altLang="ja-JP" u="sng" dirty="0" smtClean="0"/>
              <a:t>.</a:t>
            </a:r>
            <a:r>
              <a:rPr kumimoji="1" lang="ja-JP" altLang="en-US" u="sng" dirty="0" smtClean="0"/>
              <a:t>実態調査</a:t>
            </a:r>
            <a:endParaRPr kumimoji="1" lang="ja-JP" altLang="en-US" u="sng" dirty="0"/>
          </a:p>
        </p:txBody>
      </p:sp>
    </p:spTree>
    <p:extLst>
      <p:ext uri="{BB962C8B-B14F-4D97-AF65-F5344CB8AC3E}">
        <p14:creationId xmlns:p14="http://schemas.microsoft.com/office/powerpoint/2010/main" val="396374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ja-JP" dirty="0" smtClean="0"/>
              <a:t>4.1 </a:t>
            </a:r>
            <a:r>
              <a:rPr lang="ja-JP" altLang="en-US" dirty="0" smtClean="0"/>
              <a:t>手法</a:t>
            </a:r>
            <a:endParaRPr lang="en-US" altLang="ja-JP" dirty="0" smtClean="0"/>
          </a:p>
          <a:p>
            <a:r>
              <a:rPr lang="ja-JP" altLang="en-US" sz="1400" b="0" dirty="0"/>
              <a:t>以下の手法を用いる．</a:t>
            </a:r>
          </a:p>
          <a:p>
            <a:r>
              <a:rPr lang="ja-JP" altLang="en-US" sz="1600" b="0" dirty="0" smtClean="0"/>
              <a:t>①</a:t>
            </a:r>
            <a:r>
              <a:rPr lang="en-US" altLang="ja-JP" sz="1600" b="0" dirty="0" smtClean="0"/>
              <a:t>API</a:t>
            </a:r>
            <a:r>
              <a:rPr lang="ja-JP" altLang="en-US" sz="1600" b="0" dirty="0"/>
              <a:t>を使用し，</a:t>
            </a:r>
            <a:r>
              <a:rPr lang="en-US" altLang="ja-JP" sz="1600" b="0" dirty="0" err="1"/>
              <a:t>GitHub</a:t>
            </a:r>
            <a:r>
              <a:rPr lang="ja-JP" altLang="en-US" sz="1600" b="0" dirty="0"/>
              <a:t>上で行われているプロジェクトメンバ全員の活動ログを収集する．</a:t>
            </a:r>
          </a:p>
          <a:p>
            <a:r>
              <a:rPr lang="ja-JP" altLang="en-US" sz="1600" b="0" dirty="0" smtClean="0"/>
              <a:t>②各イベント</a:t>
            </a:r>
            <a:r>
              <a:rPr lang="ja-JP" altLang="en-US" sz="1600" b="0" dirty="0"/>
              <a:t>が何回行われているかの活動ログを，プロジェクトメンバごとの一覧表にまとめる．</a:t>
            </a:r>
          </a:p>
          <a:p>
            <a:r>
              <a:rPr lang="ja-JP" altLang="en-US" sz="1600" b="0" dirty="0" smtClean="0"/>
              <a:t>③②</a:t>
            </a:r>
            <a:r>
              <a:rPr lang="ja-JP" altLang="en-US" sz="1600" b="0" dirty="0"/>
              <a:t>で得られた一覧表のデータを主成分分析し，結果を解釈する．</a:t>
            </a:r>
          </a:p>
          <a:p>
            <a:endParaRPr lang="en-US" altLang="ja-JP" dirty="0" smtClean="0"/>
          </a:p>
          <a:p>
            <a:r>
              <a:rPr kumimoji="1" lang="en-US" altLang="ja-JP" dirty="0" smtClean="0"/>
              <a:t>4.2 </a:t>
            </a:r>
            <a:r>
              <a:rPr kumimoji="1" lang="ja-JP" altLang="en-US" dirty="0" smtClean="0"/>
              <a:t>対象</a:t>
            </a:r>
            <a:endParaRPr kumimoji="1" lang="en-US" altLang="ja-JP" dirty="0" smtClean="0"/>
          </a:p>
          <a:p>
            <a:r>
              <a:rPr lang="ja-JP" altLang="en-US" sz="1600" b="0" dirty="0"/>
              <a:t>以下の</a:t>
            </a:r>
            <a:r>
              <a:rPr lang="en-US" altLang="ja-JP" sz="1600" b="0" dirty="0" smtClean="0"/>
              <a:t>6</a:t>
            </a:r>
            <a:r>
              <a:rPr lang="ja-JP" altLang="en-US" sz="1600" b="0" dirty="0" err="1" smtClean="0"/>
              <a:t>つの</a:t>
            </a:r>
            <a:r>
              <a:rPr lang="ja-JP" altLang="en-US" sz="1600" b="0" dirty="0" smtClean="0"/>
              <a:t>プロジェクト</a:t>
            </a:r>
            <a:endParaRPr kumimoji="1" lang="ja-JP" altLang="en-US" sz="16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5" name="タイトル 4"/>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30207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4.3 </a:t>
            </a:r>
            <a:r>
              <a:rPr lang="ja-JP" altLang="en-US" dirty="0" smtClean="0"/>
              <a:t>活動ログの収集</a:t>
            </a:r>
            <a:endParaRPr lang="en-US" altLang="ja-JP" dirty="0" smtClean="0"/>
          </a:p>
          <a:p>
            <a:r>
              <a:rPr lang="en-US" altLang="ja-JP" dirty="0" smtClean="0"/>
              <a:t>4.3.1 </a:t>
            </a:r>
            <a:r>
              <a:rPr lang="ja-JP" altLang="en-US" dirty="0" smtClean="0"/>
              <a:t>使用したツール</a:t>
            </a:r>
            <a:endParaRPr lang="en-US" altLang="ja-JP" dirty="0" smtClean="0"/>
          </a:p>
          <a:p>
            <a:endParaRPr lang="en-US" altLang="ja-JP" dirty="0" smtClean="0"/>
          </a:p>
          <a:p>
            <a:endParaRPr lang="en-US" altLang="ja-JP" dirty="0" smtClean="0"/>
          </a:p>
          <a:p>
            <a:endParaRPr lang="en-US" altLang="ja-JP" dirty="0" smtClean="0"/>
          </a:p>
          <a:p>
            <a:endParaRPr lang="en-US" altLang="ja-JP" dirty="0"/>
          </a:p>
          <a:p>
            <a:r>
              <a:rPr lang="ja-JP" altLang="en-US" dirty="0" smtClean="0"/>
              <a:t>プログラミン</a:t>
            </a:r>
            <a:r>
              <a:rPr lang="ja-JP" altLang="en-US" dirty="0" err="1" smtClean="0"/>
              <a:t>ぐを</a:t>
            </a:r>
            <a:r>
              <a:rPr lang="ja-JP" altLang="en-US" dirty="0" smtClean="0"/>
              <a:t>入れる</a:t>
            </a:r>
            <a:endParaRPr lang="en-US" altLang="ja-JP" dirty="0" smtClean="0"/>
          </a:p>
          <a:p>
            <a:endParaRPr kumimoji="1" lang="en-US" altLang="ja-JP" dirty="0"/>
          </a:p>
          <a:p>
            <a:endParaRPr kumimoji="1" lang="ja-JP" altLang="en-US"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Tree>
    <p:extLst>
      <p:ext uri="{BB962C8B-B14F-4D97-AF65-F5344CB8AC3E}">
        <p14:creationId xmlns:p14="http://schemas.microsoft.com/office/powerpoint/2010/main" val="275102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4.4 </a:t>
            </a:r>
            <a:r>
              <a:rPr lang="ja-JP" altLang="en-US" dirty="0" smtClean="0"/>
              <a:t>活動ログの</a:t>
            </a:r>
            <a:r>
              <a:rPr lang="ja-JP" altLang="en-US" dirty="0"/>
              <a:t>分析</a:t>
            </a:r>
            <a:endParaRPr lang="en-US" altLang="ja-JP" dirty="0" smtClean="0"/>
          </a:p>
          <a:p>
            <a:r>
              <a:rPr lang="en-US" altLang="ja-JP" dirty="0" smtClean="0"/>
              <a:t>4.4.1 </a:t>
            </a:r>
            <a:r>
              <a:rPr lang="ja-JP" altLang="en-US" dirty="0" smtClean="0"/>
              <a:t>使用したツール</a:t>
            </a:r>
            <a:endParaRPr lang="en-US" altLang="ja-JP" dirty="0" smtClean="0"/>
          </a:p>
          <a:p>
            <a:r>
              <a:rPr lang="en-US" altLang="ja-JP" dirty="0" smtClean="0"/>
              <a:t>R</a:t>
            </a:r>
            <a:r>
              <a:rPr lang="ja-JP" altLang="en-US" dirty="0" smtClean="0"/>
              <a:t>とは</a:t>
            </a:r>
            <a:endParaRPr lang="en-US" altLang="ja-JP" dirty="0" smtClean="0"/>
          </a:p>
          <a:p>
            <a:r>
              <a:rPr lang="ja-JP" altLang="en-US" dirty="0"/>
              <a:t>主成分</a:t>
            </a:r>
            <a:r>
              <a:rPr lang="ja-JP" altLang="en-US" dirty="0" smtClean="0"/>
              <a:t>分析とは</a:t>
            </a:r>
            <a:endParaRPr lang="en-US" altLang="ja-JP" dirty="0" smtClean="0"/>
          </a:p>
          <a:p>
            <a:endParaRPr lang="en-US" altLang="ja-JP" dirty="0" smtClean="0"/>
          </a:p>
          <a:p>
            <a:endParaRPr lang="en-US" altLang="ja-JP" dirty="0" smtClean="0"/>
          </a:p>
          <a:p>
            <a:endParaRPr lang="en-US" altLang="ja-JP" dirty="0"/>
          </a:p>
          <a:p>
            <a:r>
              <a:rPr lang="ja-JP" altLang="en-US" dirty="0" smtClean="0"/>
              <a:t>プログラミン</a:t>
            </a:r>
            <a:r>
              <a:rPr lang="ja-JP" altLang="en-US" dirty="0" err="1" smtClean="0"/>
              <a:t>ぐを</a:t>
            </a:r>
            <a:r>
              <a:rPr lang="ja-JP" altLang="en-US" dirty="0" smtClean="0"/>
              <a:t>入れる</a:t>
            </a:r>
            <a:endParaRPr lang="en-US" altLang="ja-JP" dirty="0" smtClean="0"/>
          </a:p>
          <a:p>
            <a:endParaRPr kumimoji="1" lang="en-US" altLang="ja-JP" dirty="0"/>
          </a:p>
          <a:p>
            <a:endParaRPr kumimoji="1" lang="ja-JP" altLang="en-US"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Tree>
    <p:extLst>
      <p:ext uri="{BB962C8B-B14F-4D97-AF65-F5344CB8AC3E}">
        <p14:creationId xmlns:p14="http://schemas.microsoft.com/office/powerpoint/2010/main" val="2191434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4.5 </a:t>
            </a:r>
            <a:r>
              <a:rPr lang="ja-JP" altLang="en-US" dirty="0" smtClean="0"/>
              <a:t>活動ログの解釈</a:t>
            </a:r>
            <a:endParaRPr lang="en-US" altLang="ja-JP" dirty="0" smtClean="0"/>
          </a:p>
          <a:p>
            <a:r>
              <a:rPr lang="ja-JP" altLang="en-US" dirty="0"/>
              <a:t>・</a:t>
            </a:r>
            <a:r>
              <a:rPr lang="ja-JP" altLang="en-US" dirty="0" smtClean="0"/>
              <a:t>解釈</a:t>
            </a:r>
            <a:r>
              <a:rPr lang="ja-JP" altLang="en-US" dirty="0"/>
              <a:t>の仕方</a:t>
            </a:r>
            <a:endParaRPr lang="en-US" altLang="ja-JP" dirty="0" smtClean="0"/>
          </a:p>
          <a:p>
            <a:endParaRPr lang="en-US" altLang="ja-JP" dirty="0" smtClean="0"/>
          </a:p>
          <a:p>
            <a:endParaRPr lang="en-US" altLang="ja-JP" dirty="0"/>
          </a:p>
          <a:p>
            <a:r>
              <a:rPr kumimoji="1" lang="ja-JP" altLang="en-US" dirty="0" smtClean="0"/>
              <a:t>・英字記号の説明</a:t>
            </a:r>
            <a:endParaRPr kumimoji="1" lang="en-US" altLang="ja-JP" dirty="0" smtClean="0"/>
          </a:p>
          <a:p>
            <a:endParaRPr kumimoji="1" lang="en-US" altLang="ja-JP" dirty="0"/>
          </a:p>
          <a:p>
            <a:endParaRPr kumimoji="1" lang="ja-JP" altLang="en-US"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897192130"/>
              </p:ext>
            </p:extLst>
          </p:nvPr>
        </p:nvGraphicFramePr>
        <p:xfrm>
          <a:off x="611560" y="3933056"/>
          <a:ext cx="4248472" cy="2736303"/>
        </p:xfrm>
        <a:graphic>
          <a:graphicData uri="http://schemas.openxmlformats.org/drawingml/2006/table">
            <a:tbl>
              <a:tblPr firstRow="1" firstCol="1" bandRow="1">
                <a:tableStyleId>{5C22544A-7EE6-4342-B048-85BDC9FD1C3A}</a:tableStyleId>
              </a:tblPr>
              <a:tblGrid>
                <a:gridCol w="3451128"/>
                <a:gridCol w="797344"/>
              </a:tblGrid>
              <a:tr h="212666">
                <a:tc>
                  <a:txBody>
                    <a:bodyPr/>
                    <a:lstStyle/>
                    <a:p>
                      <a:pPr algn="just">
                        <a:spcAft>
                          <a:spcPts val="0"/>
                        </a:spcAft>
                      </a:pPr>
                      <a:r>
                        <a:rPr lang="ja-JP" sz="1050" kern="100" dirty="0">
                          <a:effectLst/>
                        </a:rPr>
                        <a:t>イベント名</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ja-JP" sz="1050" kern="100">
                          <a:effectLst/>
                        </a:rPr>
                        <a:t>記号</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CommitCommentEvent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CreateEvent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b</a:t>
                      </a:r>
                      <a:endParaRPr lang="ja-JP" sz="1050" kern="100" dirty="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DeleteEvent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d</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IssuesEvent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PullRequestEvent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r>
              <a:tr h="396977">
                <a:tc>
                  <a:txBody>
                    <a:bodyPr/>
                    <a:lstStyle/>
                    <a:p>
                      <a:pPr algn="just">
                        <a:spcAft>
                          <a:spcPts val="0"/>
                        </a:spcAft>
                      </a:pPr>
                      <a:r>
                        <a:rPr lang="en-US" sz="1050" kern="100">
                          <a:effectLst/>
                        </a:rPr>
                        <a:t>PullRequestReviewCommentEvent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WatchEvent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ForkEvent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r>
              <a:tr h="212666">
                <a:tc>
                  <a:txBody>
                    <a:bodyPr/>
                    <a:lstStyle/>
                    <a:p>
                      <a:pPr algn="just">
                        <a:spcAft>
                          <a:spcPts val="0"/>
                        </a:spcAft>
                      </a:pPr>
                      <a:r>
                        <a:rPr lang="en-US" sz="1050" kern="100">
                          <a:effectLst/>
                        </a:rPr>
                        <a:t>GollumEvent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k</a:t>
                      </a:r>
                      <a:endParaRPr lang="ja-JP" sz="1050" kern="100" dirty="0">
                        <a:effectLst/>
                        <a:latin typeface="Century"/>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1874091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4.5.1 </a:t>
            </a:r>
            <a:r>
              <a:rPr lang="en-US" altLang="ja-JP" dirty="0" err="1" smtClean="0"/>
              <a:t>L</a:t>
            </a:r>
            <a:r>
              <a:rPr kumimoji="1" lang="en-US" altLang="ja-JP" dirty="0" err="1" smtClean="0"/>
              <a:t>eranBoost</a:t>
            </a:r>
            <a:endParaRPr kumimoji="1" lang="en-US" altLang="ja-JP" dirty="0" smtClean="0"/>
          </a:p>
          <a:p>
            <a:endParaRPr lang="en-US" altLang="ja-JP" sz="1800" dirty="0"/>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272151092"/>
              </p:ext>
            </p:extLst>
          </p:nvPr>
        </p:nvGraphicFramePr>
        <p:xfrm>
          <a:off x="179512" y="2998568"/>
          <a:ext cx="8568951" cy="2734687"/>
        </p:xfrm>
        <a:graphic>
          <a:graphicData uri="http://schemas.openxmlformats.org/drawingml/2006/table">
            <a:tbl>
              <a:tblPr firstRow="1" firstCol="1" bandRow="1">
                <a:tableStyleId>{5C22544A-7EE6-4342-B048-85BDC9FD1C3A}</a:tableStyleId>
              </a:tblPr>
              <a:tblGrid>
                <a:gridCol w="1964167"/>
                <a:gridCol w="496439"/>
                <a:gridCol w="625944"/>
                <a:gridCol w="539605"/>
                <a:gridCol w="561191"/>
                <a:gridCol w="625944"/>
                <a:gridCol w="561191"/>
                <a:gridCol w="690697"/>
                <a:gridCol w="518021"/>
                <a:gridCol w="647528"/>
                <a:gridCol w="755449"/>
                <a:gridCol w="582775"/>
              </a:tblGrid>
              <a:tr h="347630">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d</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guille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648907">
                <a:tc>
                  <a:txBody>
                    <a:bodyPr/>
                    <a:lstStyle/>
                    <a:p>
                      <a:pPr algn="just">
                        <a:spcAft>
                          <a:spcPts val="0"/>
                        </a:spcAft>
                      </a:pPr>
                      <a:r>
                        <a:rPr lang="en-US" sz="1050" kern="100">
                          <a:effectLst/>
                        </a:rPr>
                        <a:t>Matthew Mueller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TooTallNate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retrofox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stambizzle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visionmedia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kumimoji="1" lang="en-US" altLang="ja-JP" sz="1600" b="0" i="0" u="none" strike="noStrike" cap="none" normalizeH="0" baseline="0" dirty="0" err="1" smtClean="0">
                <a:ln>
                  <a:noFill/>
                </a:ln>
                <a:solidFill>
                  <a:schemeClr val="tx1"/>
                </a:solidFill>
                <a:effectLst/>
                <a:latin typeface="Century" pitchFamily="18" charset="0"/>
                <a:ea typeface="ＭＳ 明朝" pitchFamily="17" charset="-128"/>
                <a:cs typeface="Times New Roman" pitchFamily="18" charset="0"/>
              </a:rPr>
              <a:t>LearnBoost</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14474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t>目次</a:t>
            </a:r>
            <a:endParaRPr kumimoji="1" lang="ja-JP" altLang="en-US" u="sng" dirty="0"/>
          </a:p>
        </p:txBody>
      </p:sp>
      <p:sp>
        <p:nvSpPr>
          <p:cNvPr id="3" name="コンテンツ プレースホルダー 2"/>
          <p:cNvSpPr>
            <a:spLocks noGrp="1"/>
          </p:cNvSpPr>
          <p:nvPr>
            <p:ph sz="half" idx="1"/>
          </p:nvPr>
        </p:nvSpPr>
        <p:spPr/>
        <p:txBody>
          <a:bodyPr>
            <a:normAutofit fontScale="92500" lnSpcReduction="20000"/>
          </a:bodyPr>
          <a:lstStyle/>
          <a:p>
            <a:r>
              <a:rPr kumimoji="1" lang="en-US" altLang="ja-JP" sz="1600" u="sng" dirty="0" smtClean="0">
                <a:latin typeface="+mj-lt"/>
              </a:rPr>
              <a:t>1.</a:t>
            </a:r>
            <a:r>
              <a:rPr kumimoji="1" lang="ja-JP" altLang="en-US" sz="1600" u="sng" dirty="0" smtClean="0">
                <a:latin typeface="+mj-lt"/>
              </a:rPr>
              <a:t>研究の概要</a:t>
            </a:r>
            <a:endParaRPr kumimoji="1" lang="en-US" altLang="ja-JP" sz="1600" u="sng" dirty="0" smtClean="0">
              <a:latin typeface="+mj-lt"/>
            </a:endParaRPr>
          </a:p>
          <a:p>
            <a:r>
              <a:rPr kumimoji="1" lang="en-US" altLang="ja-JP" sz="1600" dirty="0" smtClean="0">
                <a:latin typeface="+mj-lt"/>
              </a:rPr>
              <a:t>1.1 </a:t>
            </a:r>
            <a:r>
              <a:rPr lang="ja-JP" altLang="en-US" sz="1600" dirty="0" smtClean="0">
                <a:latin typeface="+mj-lt"/>
              </a:rPr>
              <a:t>背景</a:t>
            </a:r>
            <a:endParaRPr lang="en-US" altLang="ja-JP" sz="1600" dirty="0" smtClean="0">
              <a:latin typeface="+mj-lt"/>
            </a:endParaRPr>
          </a:p>
          <a:p>
            <a:r>
              <a:rPr kumimoji="1" lang="en-US" altLang="ja-JP" sz="1600" dirty="0" smtClean="0">
                <a:latin typeface="+mj-lt"/>
              </a:rPr>
              <a:t>1.2</a:t>
            </a:r>
            <a:r>
              <a:rPr lang="ja-JP" altLang="en-US" sz="1600" dirty="0">
                <a:latin typeface="+mj-lt"/>
              </a:rPr>
              <a:t> </a:t>
            </a:r>
            <a:r>
              <a:rPr lang="ja-JP" altLang="en-US" sz="1600" dirty="0" smtClean="0">
                <a:latin typeface="+mj-lt"/>
              </a:rPr>
              <a:t>目的</a:t>
            </a:r>
            <a:endParaRPr lang="en-US" altLang="ja-JP" sz="1600" dirty="0" smtClean="0">
              <a:latin typeface="+mj-lt"/>
            </a:endParaRPr>
          </a:p>
          <a:p>
            <a:r>
              <a:rPr kumimoji="1" lang="en-US" altLang="ja-JP" sz="1600" dirty="0" smtClean="0">
                <a:latin typeface="+mj-lt"/>
              </a:rPr>
              <a:t>1.3 </a:t>
            </a:r>
            <a:r>
              <a:rPr kumimoji="1" lang="ja-JP" altLang="en-US" sz="1600" dirty="0" smtClean="0">
                <a:latin typeface="+mj-lt"/>
              </a:rPr>
              <a:t>手法</a:t>
            </a:r>
            <a:endParaRPr kumimoji="1" lang="en-US" altLang="ja-JP" sz="1600" dirty="0" smtClean="0">
              <a:latin typeface="+mj-lt"/>
            </a:endParaRPr>
          </a:p>
          <a:p>
            <a:r>
              <a:rPr lang="en-US" altLang="ja-JP" sz="1600" dirty="0" smtClean="0">
                <a:latin typeface="+mj-lt"/>
              </a:rPr>
              <a:t>1.4 PM</a:t>
            </a:r>
            <a:r>
              <a:rPr lang="ja-JP" altLang="en-US" sz="1600" dirty="0" smtClean="0">
                <a:latin typeface="+mj-lt"/>
              </a:rPr>
              <a:t>との関連性</a:t>
            </a:r>
            <a:endParaRPr lang="en-US" altLang="ja-JP" sz="1600" dirty="0" smtClean="0">
              <a:latin typeface="+mj-lt"/>
            </a:endParaRPr>
          </a:p>
          <a:p>
            <a:r>
              <a:rPr kumimoji="1" lang="en-US" altLang="ja-JP" sz="1600" dirty="0" smtClean="0">
                <a:latin typeface="+mj-lt"/>
              </a:rPr>
              <a:t>1.5 </a:t>
            </a:r>
            <a:r>
              <a:rPr kumimoji="1" lang="ja-JP" altLang="en-US" sz="1600" dirty="0" smtClean="0">
                <a:latin typeface="+mj-lt"/>
              </a:rPr>
              <a:t>実態調査までのプロセス</a:t>
            </a:r>
            <a:endParaRPr kumimoji="1" lang="en-US" altLang="ja-JP" sz="1600" dirty="0" smtClean="0">
              <a:latin typeface="+mj-lt"/>
            </a:endParaRPr>
          </a:p>
          <a:p>
            <a:r>
              <a:rPr lang="en-US" altLang="ja-JP" sz="1600" u="sng" dirty="0" smtClean="0">
                <a:latin typeface="+mj-lt"/>
              </a:rPr>
              <a:t>2.</a:t>
            </a:r>
            <a:r>
              <a:rPr lang="ja-JP" altLang="en-US" sz="1600" u="sng" dirty="0" smtClean="0">
                <a:latin typeface="+mj-lt"/>
              </a:rPr>
              <a:t>ホスティングサイトとは</a:t>
            </a:r>
            <a:endParaRPr lang="en-US" altLang="ja-JP" sz="1600" u="sng" dirty="0" smtClean="0">
              <a:latin typeface="+mj-lt"/>
            </a:endParaRPr>
          </a:p>
          <a:p>
            <a:r>
              <a:rPr lang="en-US" altLang="ja-JP" sz="1600" dirty="0" smtClean="0">
                <a:latin typeface="+mj-lt"/>
              </a:rPr>
              <a:t>2.1 </a:t>
            </a:r>
            <a:r>
              <a:rPr lang="ja-JP" altLang="en-US" sz="1600" dirty="0" smtClean="0">
                <a:latin typeface="+mj-lt"/>
              </a:rPr>
              <a:t>ホスティングサイトとは</a:t>
            </a:r>
            <a:endParaRPr lang="en-US" altLang="ja-JP" sz="1600" dirty="0" smtClean="0">
              <a:latin typeface="+mj-lt"/>
            </a:endParaRPr>
          </a:p>
          <a:p>
            <a:r>
              <a:rPr lang="en-US" altLang="ja-JP" sz="1600" dirty="0" smtClean="0">
                <a:latin typeface="+mj-lt"/>
              </a:rPr>
              <a:t>2.2 </a:t>
            </a:r>
            <a:r>
              <a:rPr lang="en-US" altLang="ja-JP" sz="1600" dirty="0" err="1" smtClean="0">
                <a:latin typeface="+mj-lt"/>
              </a:rPr>
              <a:t>GitHub</a:t>
            </a:r>
            <a:r>
              <a:rPr lang="ja-JP" altLang="en-US" sz="1600" dirty="0" smtClean="0">
                <a:latin typeface="+mj-lt"/>
              </a:rPr>
              <a:t>とは</a:t>
            </a:r>
            <a:endParaRPr lang="en-US" altLang="ja-JP" sz="1600" dirty="0" smtClean="0">
              <a:latin typeface="+mj-lt"/>
            </a:endParaRPr>
          </a:p>
          <a:p>
            <a:r>
              <a:rPr kumimoji="1" lang="en-US" altLang="ja-JP" sz="1600" u="sng" dirty="0" smtClean="0">
                <a:latin typeface="+mj-lt"/>
              </a:rPr>
              <a:t>3.API</a:t>
            </a:r>
            <a:r>
              <a:rPr kumimoji="1" lang="ja-JP" altLang="en-US" sz="1600" u="sng" dirty="0" smtClean="0">
                <a:latin typeface="+mj-lt"/>
              </a:rPr>
              <a:t>とは</a:t>
            </a:r>
            <a:endParaRPr kumimoji="1" lang="en-US" altLang="ja-JP" sz="1600" u="sng" dirty="0" smtClean="0">
              <a:latin typeface="+mj-lt"/>
            </a:endParaRPr>
          </a:p>
          <a:p>
            <a:r>
              <a:rPr lang="en-US" altLang="ja-JP" sz="1600" dirty="0">
                <a:latin typeface="+mj-lt"/>
              </a:rPr>
              <a:t>3.1 API</a:t>
            </a:r>
            <a:r>
              <a:rPr lang="ja-JP" altLang="en-US" sz="1600" dirty="0" smtClean="0">
                <a:latin typeface="+mj-lt"/>
              </a:rPr>
              <a:t>について</a:t>
            </a:r>
            <a:endParaRPr lang="ja-JP" altLang="en-US" sz="1600" dirty="0">
              <a:latin typeface="+mj-lt"/>
            </a:endParaRPr>
          </a:p>
          <a:p>
            <a:r>
              <a:rPr lang="en-US" altLang="ja-JP" sz="1600" dirty="0">
                <a:latin typeface="+mj-lt"/>
              </a:rPr>
              <a:t>3.2 API</a:t>
            </a:r>
            <a:r>
              <a:rPr lang="ja-JP" altLang="en-US" sz="1600" dirty="0">
                <a:latin typeface="+mj-lt"/>
              </a:rPr>
              <a:t>を公開する</a:t>
            </a:r>
            <a:r>
              <a:rPr lang="ja-JP" altLang="en-US" sz="1600" dirty="0" smtClean="0">
                <a:latin typeface="+mj-lt"/>
              </a:rPr>
              <a:t>メリットデメリット</a:t>
            </a:r>
            <a:endParaRPr lang="ja-JP" altLang="en-US" sz="1600" dirty="0">
              <a:latin typeface="+mj-lt"/>
            </a:endParaRPr>
          </a:p>
          <a:p>
            <a:r>
              <a:rPr lang="en-US" altLang="ja-JP" sz="1600" dirty="0">
                <a:latin typeface="+mj-lt"/>
              </a:rPr>
              <a:t>3.3 </a:t>
            </a:r>
            <a:r>
              <a:rPr lang="ja-JP" altLang="en-US" sz="1600" dirty="0">
                <a:latin typeface="+mj-lt"/>
              </a:rPr>
              <a:t>現在公開されている主流な</a:t>
            </a:r>
            <a:r>
              <a:rPr lang="en-US" altLang="ja-JP" sz="1600" dirty="0" smtClean="0">
                <a:latin typeface="+mj-lt"/>
              </a:rPr>
              <a:t>API</a:t>
            </a:r>
          </a:p>
          <a:p>
            <a:r>
              <a:rPr lang="en-US" altLang="ja-JP" sz="1600" dirty="0" smtClean="0">
                <a:latin typeface="+mj-lt"/>
              </a:rPr>
              <a:t>3.4 </a:t>
            </a:r>
            <a:r>
              <a:rPr lang="en-US" altLang="ja-JP" sz="1600" dirty="0" err="1" smtClean="0">
                <a:latin typeface="+mj-lt"/>
              </a:rPr>
              <a:t>GitHub</a:t>
            </a:r>
            <a:r>
              <a:rPr lang="ja-JP" altLang="en-US" sz="1600" dirty="0" smtClean="0">
                <a:latin typeface="+mj-lt"/>
              </a:rPr>
              <a:t>の</a:t>
            </a:r>
            <a:r>
              <a:rPr lang="en-US" altLang="ja-JP" sz="1600" dirty="0" smtClean="0">
                <a:latin typeface="+mj-lt"/>
              </a:rPr>
              <a:t>API</a:t>
            </a:r>
            <a:endParaRPr lang="en-US" altLang="ja-JP" sz="1600" dirty="0">
              <a:latin typeface="+mj-lt"/>
            </a:endParaRPr>
          </a:p>
          <a:p>
            <a:endParaRPr kumimoji="1" lang="en-US" altLang="ja-JP" sz="1600" u="sng" dirty="0" smtClean="0">
              <a:latin typeface="+mj-lt"/>
            </a:endParaRPr>
          </a:p>
          <a:p>
            <a:endParaRPr kumimoji="1" lang="ja-JP" altLang="en-US" dirty="0"/>
          </a:p>
        </p:txBody>
      </p:sp>
      <p:sp>
        <p:nvSpPr>
          <p:cNvPr id="4" name="コンテンツ プレースホルダー 3"/>
          <p:cNvSpPr>
            <a:spLocks noGrp="1"/>
          </p:cNvSpPr>
          <p:nvPr>
            <p:ph sz="half" idx="2"/>
          </p:nvPr>
        </p:nvSpPr>
        <p:spPr/>
        <p:txBody>
          <a:bodyPr>
            <a:normAutofit fontScale="92500" lnSpcReduction="20000"/>
          </a:bodyPr>
          <a:lstStyle/>
          <a:p>
            <a:r>
              <a:rPr lang="en-US" altLang="ja-JP" sz="1600" u="sng" dirty="0"/>
              <a:t>4.</a:t>
            </a:r>
            <a:r>
              <a:rPr lang="ja-JP" altLang="en-US" sz="1600" u="sng" dirty="0"/>
              <a:t>実態</a:t>
            </a:r>
            <a:r>
              <a:rPr lang="ja-JP" altLang="en-US" sz="1600" u="sng" dirty="0" smtClean="0"/>
              <a:t>調査</a:t>
            </a:r>
            <a:endParaRPr lang="en-US" altLang="ja-JP" sz="1600" u="sng" dirty="0" smtClean="0"/>
          </a:p>
          <a:p>
            <a:r>
              <a:rPr lang="en-US" altLang="ja-JP" sz="1600" dirty="0" smtClean="0"/>
              <a:t>4.1 </a:t>
            </a:r>
            <a:r>
              <a:rPr lang="ja-JP" altLang="en-US" sz="1600" dirty="0" smtClean="0"/>
              <a:t>調査手法</a:t>
            </a:r>
            <a:endParaRPr lang="en-US" altLang="ja-JP" sz="1600" dirty="0" smtClean="0"/>
          </a:p>
          <a:p>
            <a:r>
              <a:rPr lang="en-US" altLang="ja-JP" sz="1600" dirty="0" smtClean="0"/>
              <a:t>4.2 </a:t>
            </a:r>
            <a:r>
              <a:rPr lang="ja-JP" altLang="en-US" sz="1600" dirty="0" smtClean="0"/>
              <a:t>調査対象</a:t>
            </a:r>
            <a:endParaRPr lang="en-US" altLang="ja-JP" sz="1600" dirty="0" smtClean="0"/>
          </a:p>
          <a:p>
            <a:r>
              <a:rPr lang="en-US" altLang="ja-JP" sz="1600" dirty="0" smtClean="0"/>
              <a:t>4.3 </a:t>
            </a:r>
            <a:r>
              <a:rPr lang="ja-JP" altLang="en-US" sz="1600" dirty="0" smtClean="0"/>
              <a:t>活動ログの収集</a:t>
            </a:r>
            <a:endParaRPr lang="en-US" altLang="ja-JP" sz="1600" dirty="0" smtClean="0"/>
          </a:p>
          <a:p>
            <a:r>
              <a:rPr lang="en-US" altLang="ja-JP" sz="1600" dirty="0" smtClean="0"/>
              <a:t>4.4 </a:t>
            </a:r>
            <a:r>
              <a:rPr lang="ja-JP" altLang="en-US" sz="1600" dirty="0" smtClean="0"/>
              <a:t>活動ログの分析</a:t>
            </a:r>
            <a:endParaRPr lang="en-US" altLang="ja-JP" sz="1600" dirty="0" smtClean="0"/>
          </a:p>
          <a:p>
            <a:r>
              <a:rPr lang="en-US" altLang="ja-JP" sz="1600" dirty="0" smtClean="0"/>
              <a:t>4.5 </a:t>
            </a:r>
            <a:r>
              <a:rPr lang="ja-JP" altLang="en-US" sz="1600" dirty="0" smtClean="0"/>
              <a:t>活動ログの解釈</a:t>
            </a:r>
            <a:endParaRPr lang="en-US" altLang="ja-JP" sz="1600" dirty="0" smtClean="0"/>
          </a:p>
          <a:p>
            <a:r>
              <a:rPr lang="en-US" altLang="ja-JP" sz="1600" dirty="0" smtClean="0"/>
              <a:t>4.5.1 </a:t>
            </a:r>
            <a:r>
              <a:rPr lang="en-US" altLang="ja-JP" sz="1600" dirty="0" err="1" smtClean="0"/>
              <a:t>LearnBoost</a:t>
            </a:r>
            <a:endParaRPr lang="en-US" altLang="ja-JP" sz="1600" dirty="0" smtClean="0"/>
          </a:p>
          <a:p>
            <a:r>
              <a:rPr lang="en-US" altLang="ja-JP" sz="1600" dirty="0" smtClean="0"/>
              <a:t>4.5.2 Bower</a:t>
            </a:r>
          </a:p>
          <a:p>
            <a:r>
              <a:rPr lang="en-US" altLang="ja-JP" sz="1600" dirty="0" smtClean="0"/>
              <a:t>4.5.3 </a:t>
            </a:r>
          </a:p>
          <a:p>
            <a:r>
              <a:rPr lang="en-US" altLang="ja-JP" sz="1600" dirty="0" smtClean="0"/>
              <a:t>4.5.4 </a:t>
            </a:r>
            <a:endParaRPr lang="en-US" altLang="ja-JP" sz="1600" dirty="0"/>
          </a:p>
          <a:p>
            <a:r>
              <a:rPr lang="en-US" altLang="ja-JP" sz="1600" u="sng" dirty="0"/>
              <a:t>5.</a:t>
            </a:r>
            <a:r>
              <a:rPr lang="ja-JP" altLang="en-US" sz="1600" u="sng" dirty="0" smtClean="0"/>
              <a:t>結論</a:t>
            </a:r>
            <a:endParaRPr lang="en-US" altLang="ja-JP" sz="1600" u="sng" dirty="0" smtClean="0"/>
          </a:p>
          <a:p>
            <a:r>
              <a:rPr lang="en-US" altLang="ja-JP" sz="1600" dirty="0" smtClean="0"/>
              <a:t>5.1 </a:t>
            </a:r>
            <a:r>
              <a:rPr lang="ja-JP" altLang="en-US" sz="1600" dirty="0" smtClean="0"/>
              <a:t>結果・考察</a:t>
            </a:r>
            <a:endParaRPr lang="en-US" altLang="ja-JP" dirty="0"/>
          </a:p>
          <a:p>
            <a:r>
              <a:rPr lang="en-US" altLang="ja-JP" sz="1600" dirty="0" smtClean="0"/>
              <a:t>5.2 </a:t>
            </a:r>
            <a:r>
              <a:rPr lang="ja-JP" altLang="en-US" sz="1600" dirty="0" smtClean="0"/>
              <a:t>今後の課題と発展</a:t>
            </a:r>
            <a:endParaRPr lang="en-US" altLang="ja-JP" sz="1600" dirty="0" smtClean="0"/>
          </a:p>
          <a:p>
            <a:r>
              <a:rPr lang="en-US" altLang="ja-JP" sz="1600" dirty="0" smtClean="0"/>
              <a:t>5.3 </a:t>
            </a:r>
            <a:r>
              <a:rPr lang="ja-JP" altLang="en-US" sz="1600" dirty="0" smtClean="0"/>
              <a:t>結論</a:t>
            </a:r>
            <a:endParaRPr lang="en-US" altLang="ja-JP" sz="1600" dirty="0"/>
          </a:p>
        </p:txBody>
      </p:sp>
    </p:spTree>
    <p:extLst>
      <p:ext uri="{BB962C8B-B14F-4D97-AF65-F5344CB8AC3E}">
        <p14:creationId xmlns:p14="http://schemas.microsoft.com/office/powerpoint/2010/main" val="144621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886" y="116633"/>
            <a:ext cx="7683465" cy="4272950"/>
          </a:xfrm>
        </p:spPr>
        <p:txBody>
          <a:bodyPr/>
          <a:lstStyle/>
          <a:p>
            <a:r>
              <a:rPr kumimoji="1" lang="en-US" altLang="ja-JP" dirty="0" smtClean="0"/>
              <a:t>4.5.1 </a:t>
            </a:r>
            <a:r>
              <a:rPr lang="en-US" altLang="ja-JP" dirty="0" err="1" smtClean="0"/>
              <a:t>L</a:t>
            </a:r>
            <a:r>
              <a:rPr kumimoji="1" lang="en-US" altLang="ja-JP" dirty="0" err="1" smtClean="0"/>
              <a:t>eranBoost</a:t>
            </a:r>
            <a:endParaRPr kumimoji="1" lang="en-US" altLang="ja-JP" dirty="0" smtClean="0"/>
          </a:p>
          <a:p>
            <a:r>
              <a:rPr lang="ja-JP" altLang="en-US" sz="1600" b="0" dirty="0" smtClean="0"/>
              <a:t>分析：</a:t>
            </a:r>
            <a:r>
              <a:rPr lang="en-US" altLang="ja-JP" sz="1600" b="0" dirty="0" smtClean="0"/>
              <a:t>PC1                                             PC2</a:t>
            </a:r>
            <a:endParaRPr kumimoji="1" lang="en-US" altLang="ja-JP" sz="1600" b="0" dirty="0" smtClean="0"/>
          </a:p>
          <a:p>
            <a:endParaRPr kumimoji="1" lang="ja-JP" altLang="en-US" dirty="0"/>
          </a:p>
        </p:txBody>
      </p:sp>
      <p:sp>
        <p:nvSpPr>
          <p:cNvPr id="4" name="タイトル 1"/>
          <p:cNvSpPr txBox="1">
            <a:spLocks/>
          </p:cNvSpPr>
          <p:nvPr/>
        </p:nvSpPr>
        <p:spPr>
          <a:xfrm>
            <a:off x="7452320" y="2274636"/>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8" name="図 7"/>
          <p:cNvPicPr/>
          <p:nvPr/>
        </p:nvPicPr>
        <p:blipFill>
          <a:blip r:embed="rId2">
            <a:extLst>
              <a:ext uri="{28A0092B-C50C-407E-A947-70E740481C1C}">
                <a14:useLocalDpi xmlns:a14="http://schemas.microsoft.com/office/drawing/2010/main" val="0"/>
              </a:ext>
            </a:extLst>
          </a:blip>
          <a:stretch>
            <a:fillRect/>
          </a:stretch>
        </p:blipFill>
        <p:spPr>
          <a:xfrm>
            <a:off x="35496" y="908720"/>
            <a:ext cx="4248472" cy="396044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499" y="907920"/>
            <a:ext cx="4192797" cy="41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コンテンツ プレースホルダー 5"/>
          <p:cNvSpPr txBox="1">
            <a:spLocks/>
          </p:cNvSpPr>
          <p:nvPr/>
        </p:nvSpPr>
        <p:spPr>
          <a:xfrm>
            <a:off x="13166" y="5085185"/>
            <a:ext cx="8951322" cy="1512168"/>
          </a:xfrm>
          <a:prstGeom prst="rect">
            <a:avLst/>
          </a:prstGeom>
        </p:spPr>
        <p:txBody>
          <a:bodyPr>
            <a:normAutofit fontScale="92500"/>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r>
              <a:rPr lang="ja-JP" altLang="en-US" sz="1600" b="0" dirty="0" smtClean="0"/>
              <a:t>分析結果の解釈：</a:t>
            </a:r>
            <a:endParaRPr lang="en-US" altLang="ja-JP" sz="1600" b="0" dirty="0" smtClean="0"/>
          </a:p>
          <a:p>
            <a:r>
              <a:rPr lang="ja-JP" altLang="ja-JP" sz="1600" b="0" dirty="0" smtClean="0"/>
              <a:t>・</a:t>
            </a:r>
            <a:r>
              <a:rPr lang="en-US" altLang="ja-JP" sz="1600" b="0" dirty="0"/>
              <a:t>PC1</a:t>
            </a:r>
            <a:r>
              <a:rPr lang="ja-JP" altLang="ja-JP" sz="1600" b="0" dirty="0"/>
              <a:t>では</a:t>
            </a:r>
            <a:r>
              <a:rPr lang="en-US" altLang="ja-JP" sz="1600" b="0" dirty="0" err="1"/>
              <a:t>IssueCommentEvent</a:t>
            </a:r>
            <a:r>
              <a:rPr lang="ja-JP" altLang="ja-JP" sz="1600" b="0" dirty="0" err="1"/>
              <a:t>が負の</a:t>
            </a:r>
            <a:r>
              <a:rPr lang="en-US" altLang="ja-JP" sz="1600" b="0" dirty="0"/>
              <a:t>-0.8</a:t>
            </a:r>
            <a:r>
              <a:rPr lang="ja-JP" altLang="ja-JP" sz="1600" b="0" dirty="0"/>
              <a:t>で，</a:t>
            </a:r>
            <a:r>
              <a:rPr lang="en-US" altLang="ja-JP" sz="1600" b="0" dirty="0" err="1"/>
              <a:t>WatchEvent</a:t>
            </a:r>
            <a:r>
              <a:rPr lang="en-US" altLang="ja-JP" sz="1600" b="0" dirty="0"/>
              <a:t>, </a:t>
            </a:r>
            <a:r>
              <a:rPr lang="en-US" altLang="ja-JP" sz="1600" b="0" dirty="0" err="1"/>
              <a:t>ForkEvent,GollumEvent</a:t>
            </a:r>
            <a:r>
              <a:rPr lang="ja-JP" altLang="ja-JP" sz="1600" b="0" dirty="0"/>
              <a:t>が</a:t>
            </a:r>
            <a:r>
              <a:rPr lang="en-US" altLang="ja-JP" sz="1600" b="0" dirty="0"/>
              <a:t>0.0</a:t>
            </a:r>
            <a:r>
              <a:rPr lang="ja-JP" altLang="ja-JP" sz="1600" b="0" dirty="0"/>
              <a:t>に限りなく近く並ぶ結果となった．</a:t>
            </a:r>
          </a:p>
          <a:p>
            <a:r>
              <a:rPr lang="ja-JP" altLang="ja-JP" sz="1600" b="0" dirty="0"/>
              <a:t>・</a:t>
            </a:r>
            <a:r>
              <a:rPr lang="en-US" altLang="ja-JP" sz="1600" b="0" dirty="0"/>
              <a:t>PC2</a:t>
            </a:r>
            <a:r>
              <a:rPr lang="ja-JP" altLang="ja-JP" sz="1600" b="0" dirty="0"/>
              <a:t>では</a:t>
            </a:r>
            <a:r>
              <a:rPr lang="en-US" altLang="ja-JP" sz="1600" b="0" dirty="0" err="1"/>
              <a:t>PullRequestReviewCommentEvent</a:t>
            </a:r>
            <a:r>
              <a:rPr lang="ja-JP" altLang="ja-JP" sz="1600" b="0" dirty="0" err="1"/>
              <a:t>が負の</a:t>
            </a:r>
            <a:r>
              <a:rPr lang="en-US" altLang="ja-JP" sz="1600" b="0" dirty="0"/>
              <a:t>-0.6</a:t>
            </a:r>
            <a:r>
              <a:rPr lang="ja-JP" altLang="ja-JP" sz="1600" b="0" dirty="0"/>
              <a:t>を大きく下回り，</a:t>
            </a:r>
            <a:r>
              <a:rPr lang="en-US" altLang="ja-JP" sz="1600" b="0" dirty="0" err="1"/>
              <a:t>CreateEvent</a:t>
            </a:r>
            <a:r>
              <a:rPr lang="ja-JP" altLang="ja-JP" sz="1600" b="0" dirty="0"/>
              <a:t>が正の</a:t>
            </a:r>
            <a:r>
              <a:rPr lang="en-US" altLang="ja-JP" sz="1600" b="0" dirty="0"/>
              <a:t>0.0</a:t>
            </a:r>
            <a:r>
              <a:rPr lang="ja-JP" altLang="ja-JP" sz="1600" b="0" dirty="0"/>
              <a:t>を上回った．</a:t>
            </a:r>
          </a:p>
          <a:p>
            <a:endParaRPr lang="ja-JP" altLang="en-US" sz="1600" b="0" dirty="0"/>
          </a:p>
        </p:txBody>
      </p:sp>
    </p:spTree>
    <p:extLst>
      <p:ext uri="{BB962C8B-B14F-4D97-AF65-F5344CB8AC3E}">
        <p14:creationId xmlns:p14="http://schemas.microsoft.com/office/powerpoint/2010/main" val="2880848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2318" y="0"/>
            <a:ext cx="4671000" cy="4543971"/>
          </a:xfrm>
        </p:spPr>
        <p:txBody>
          <a:bodyPr>
            <a:normAutofit/>
          </a:bodyPr>
          <a:lstStyle/>
          <a:p>
            <a:r>
              <a:rPr kumimoji="1" lang="en-US" altLang="ja-JP" sz="2000" dirty="0" smtClean="0"/>
              <a:t>4.5.1 </a:t>
            </a:r>
            <a:r>
              <a:rPr lang="en-US" altLang="ja-JP" sz="2000" dirty="0" err="1" smtClean="0"/>
              <a:t>L</a:t>
            </a:r>
            <a:r>
              <a:rPr kumimoji="1" lang="en-US" altLang="ja-JP" sz="2000" dirty="0" err="1" smtClean="0"/>
              <a:t>eranBoost</a:t>
            </a:r>
            <a:endParaRPr kumimoji="1" lang="en-US" altLang="ja-JP" sz="2000" dirty="0" smtClean="0"/>
          </a:p>
          <a:p>
            <a:r>
              <a:rPr lang="ja-JP" altLang="en-US" sz="1600" b="0" dirty="0" smtClean="0"/>
              <a:t>分析：</a:t>
            </a:r>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smtClean="0"/>
          </a:p>
          <a:p>
            <a:endParaRPr lang="en-US" altLang="ja-JP" sz="1600" b="0" dirty="0" smtClean="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kumimoji="1" lang="en-US" altLang="ja-JP" sz="1600" b="0" dirty="0" smtClean="0"/>
          </a:p>
          <a:p>
            <a:endParaRPr kumimoji="1" lang="ja-JP" altLang="en-US" dirty="0"/>
          </a:p>
        </p:txBody>
      </p:sp>
      <p:sp>
        <p:nvSpPr>
          <p:cNvPr id="6" name="コンテンツ プレースホルダー 5"/>
          <p:cNvSpPr>
            <a:spLocks noGrp="1"/>
          </p:cNvSpPr>
          <p:nvPr>
            <p:ph sz="half" idx="2"/>
          </p:nvPr>
        </p:nvSpPr>
        <p:spPr>
          <a:xfrm>
            <a:off x="13166" y="5085184"/>
            <a:ext cx="8951322" cy="4633957"/>
          </a:xfrm>
        </p:spPr>
        <p:txBody>
          <a:bodyPr>
            <a:normAutofit/>
          </a:bodyPr>
          <a:lstStyle/>
          <a:p>
            <a:r>
              <a:rPr kumimoji="1" lang="en-US" altLang="ja-JP" sz="1600" b="0" dirty="0" err="1" smtClean="0"/>
              <a:t>LearnBoost</a:t>
            </a:r>
            <a:r>
              <a:rPr kumimoji="1" lang="ja-JP" altLang="en-US" sz="1600" b="0" dirty="0" smtClean="0"/>
              <a:t>の解釈：</a:t>
            </a:r>
            <a:endParaRPr kumimoji="1" lang="en-US" altLang="ja-JP" sz="1600" b="0" dirty="0" smtClean="0"/>
          </a:p>
          <a:p>
            <a:r>
              <a:rPr lang="ja-JP" altLang="ja-JP" sz="1600" b="0" dirty="0" smtClean="0"/>
              <a:t>・</a:t>
            </a:r>
            <a:r>
              <a:rPr lang="ja-JP" altLang="ja-JP" sz="1600" b="0" dirty="0"/>
              <a:t>主成分スコアでは，</a:t>
            </a:r>
            <a:r>
              <a:rPr lang="en-US" altLang="ja-JP" sz="1600" b="0" dirty="0" err="1"/>
              <a:t>guille</a:t>
            </a:r>
            <a:r>
              <a:rPr lang="ja-JP" altLang="ja-JP" sz="1600" b="0" dirty="0"/>
              <a:t>と</a:t>
            </a:r>
            <a:r>
              <a:rPr lang="en-US" altLang="ja-JP" sz="1600" b="0" dirty="0" err="1"/>
              <a:t>retrofox</a:t>
            </a:r>
            <a:r>
              <a:rPr lang="ja-JP" altLang="ja-JP" sz="1600" b="0" dirty="0"/>
              <a:t>以外のメンバが一か所に固まっており，</a:t>
            </a:r>
            <a:r>
              <a:rPr lang="en-US" altLang="ja-JP" sz="1600" b="0" dirty="0"/>
              <a:t>OSS</a:t>
            </a:r>
            <a:r>
              <a:rPr lang="ja-JP" altLang="ja-JP" sz="1600" b="0" dirty="0"/>
              <a:t>上で活発に活動を行っているメンバは</a:t>
            </a:r>
            <a:r>
              <a:rPr lang="en-US" altLang="ja-JP" sz="1600" b="0" dirty="0"/>
              <a:t>2</a:t>
            </a:r>
            <a:r>
              <a:rPr lang="ja-JP" altLang="ja-JP" sz="1600" b="0" dirty="0"/>
              <a:t>人のみであることが考察できる．</a:t>
            </a:r>
          </a:p>
          <a:p>
            <a:r>
              <a:rPr lang="ja-JP" altLang="ja-JP" sz="1600" b="0" dirty="0"/>
              <a:t>・</a:t>
            </a:r>
            <a:r>
              <a:rPr lang="en-US" altLang="ja-JP" sz="1600" b="0" dirty="0" err="1"/>
              <a:t>LearnBoost</a:t>
            </a:r>
            <a:r>
              <a:rPr lang="ja-JP" altLang="ja-JP" sz="1600" b="0" dirty="0"/>
              <a:t>は</a:t>
            </a:r>
            <a:r>
              <a:rPr lang="en-US" altLang="ja-JP" sz="1600" b="0" dirty="0"/>
              <a:t>OSS</a:t>
            </a:r>
            <a:r>
              <a:rPr lang="ja-JP" altLang="ja-JP" sz="1600" b="0" dirty="0"/>
              <a:t>外での役割を担当しているメンバに重点をおいたプロジェクトだと考察できる．</a:t>
            </a:r>
          </a:p>
          <a:p>
            <a:endParaRPr kumimoji="1" lang="ja-JP" altLang="en-US" sz="16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7" name="図 6" descr="C:\Users\Genki\Desktop\L4.PNG"/>
          <p:cNvPicPr/>
          <p:nvPr/>
        </p:nvPicPr>
        <p:blipFill>
          <a:blip r:embed="rId2">
            <a:extLst>
              <a:ext uri="{28A0092B-C50C-407E-A947-70E740481C1C}">
                <a14:useLocalDpi xmlns:a14="http://schemas.microsoft.com/office/drawing/2010/main" val="0"/>
              </a:ext>
            </a:extLst>
          </a:blip>
          <a:srcRect/>
          <a:stretch>
            <a:fillRect/>
          </a:stretch>
        </p:blipFill>
        <p:spPr bwMode="auto">
          <a:xfrm>
            <a:off x="13166" y="764704"/>
            <a:ext cx="5278914" cy="4399910"/>
          </a:xfrm>
          <a:prstGeom prst="rect">
            <a:avLst/>
          </a:prstGeom>
          <a:noFill/>
          <a:ln>
            <a:noFill/>
          </a:ln>
        </p:spPr>
      </p:pic>
    </p:spTree>
    <p:extLst>
      <p:ext uri="{BB962C8B-B14F-4D97-AF65-F5344CB8AC3E}">
        <p14:creationId xmlns:p14="http://schemas.microsoft.com/office/powerpoint/2010/main" val="808196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4.5.2 Bower</a:t>
            </a:r>
            <a:endParaRPr lang="en-US" altLang="ja-JP" sz="1800" dirty="0"/>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061596677"/>
              </p:ext>
            </p:extLst>
          </p:nvPr>
        </p:nvGraphicFramePr>
        <p:xfrm>
          <a:off x="179512" y="2998568"/>
          <a:ext cx="8568951" cy="2734687"/>
        </p:xfrm>
        <a:graphic>
          <a:graphicData uri="http://schemas.openxmlformats.org/drawingml/2006/table">
            <a:tbl>
              <a:tblPr firstRow="1" firstCol="1" bandRow="1">
                <a:tableStyleId>{5C22544A-7EE6-4342-B048-85BDC9FD1C3A}</a:tableStyleId>
              </a:tblPr>
              <a:tblGrid>
                <a:gridCol w="1964167"/>
                <a:gridCol w="496439"/>
                <a:gridCol w="625944"/>
                <a:gridCol w="539605"/>
                <a:gridCol w="561191"/>
                <a:gridCol w="625944"/>
                <a:gridCol w="561191"/>
                <a:gridCol w="690697"/>
                <a:gridCol w="518021"/>
                <a:gridCol w="647528"/>
                <a:gridCol w="755449"/>
                <a:gridCol w="582775"/>
              </a:tblGrid>
              <a:tr h="347630">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d</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guille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648907">
                <a:tc>
                  <a:txBody>
                    <a:bodyPr/>
                    <a:lstStyle/>
                    <a:p>
                      <a:pPr algn="just">
                        <a:spcAft>
                          <a:spcPts val="0"/>
                        </a:spcAft>
                      </a:pPr>
                      <a:r>
                        <a:rPr lang="en-US" sz="1050" kern="100">
                          <a:effectLst/>
                        </a:rPr>
                        <a:t>Matthew Mueller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TooTallNate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retrofox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stambizzle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visionmedia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Bower</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3527893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4.5.3 </a:t>
            </a:r>
            <a:r>
              <a:rPr lang="en-US" altLang="ja-JP" dirty="0"/>
              <a:t>Adobe </a:t>
            </a:r>
            <a:r>
              <a:rPr lang="en-US" altLang="ja-JP" dirty="0" smtClean="0"/>
              <a:t>Systems</a:t>
            </a:r>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60529913"/>
              </p:ext>
            </p:extLst>
          </p:nvPr>
        </p:nvGraphicFramePr>
        <p:xfrm>
          <a:off x="179512" y="2998568"/>
          <a:ext cx="8568951" cy="2734687"/>
        </p:xfrm>
        <a:graphic>
          <a:graphicData uri="http://schemas.openxmlformats.org/drawingml/2006/table">
            <a:tbl>
              <a:tblPr firstRow="1" firstCol="1" bandRow="1">
                <a:tableStyleId>{5C22544A-7EE6-4342-B048-85BDC9FD1C3A}</a:tableStyleId>
              </a:tblPr>
              <a:tblGrid>
                <a:gridCol w="1964167"/>
                <a:gridCol w="496439"/>
                <a:gridCol w="625944"/>
                <a:gridCol w="539605"/>
                <a:gridCol w="561191"/>
                <a:gridCol w="625944"/>
                <a:gridCol w="561191"/>
                <a:gridCol w="690697"/>
                <a:gridCol w="518021"/>
                <a:gridCol w="647528"/>
                <a:gridCol w="755449"/>
                <a:gridCol w="582775"/>
              </a:tblGrid>
              <a:tr h="347630">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d</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guille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648907">
                <a:tc>
                  <a:txBody>
                    <a:bodyPr/>
                    <a:lstStyle/>
                    <a:p>
                      <a:pPr algn="just">
                        <a:spcAft>
                          <a:spcPts val="0"/>
                        </a:spcAft>
                      </a:pPr>
                      <a:r>
                        <a:rPr lang="en-US" sz="1050" kern="100">
                          <a:effectLst/>
                        </a:rPr>
                        <a:t>Matthew Mueller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TooTallNate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retrofox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stambizzle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visionmedia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lang="en-US" altLang="ja-JP" sz="1600" dirty="0"/>
              <a:t>Adobe Systems</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1314052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4.5.4 </a:t>
            </a:r>
            <a:r>
              <a:rPr lang="en-US" altLang="ja-JP" sz="1800" dirty="0"/>
              <a:t>grunt</a:t>
            </a:r>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60529913"/>
              </p:ext>
            </p:extLst>
          </p:nvPr>
        </p:nvGraphicFramePr>
        <p:xfrm>
          <a:off x="179512" y="2998568"/>
          <a:ext cx="8568951" cy="2734687"/>
        </p:xfrm>
        <a:graphic>
          <a:graphicData uri="http://schemas.openxmlformats.org/drawingml/2006/table">
            <a:tbl>
              <a:tblPr firstRow="1" firstCol="1" bandRow="1">
                <a:tableStyleId>{5C22544A-7EE6-4342-B048-85BDC9FD1C3A}</a:tableStyleId>
              </a:tblPr>
              <a:tblGrid>
                <a:gridCol w="1964167"/>
                <a:gridCol w="496439"/>
                <a:gridCol w="625944"/>
                <a:gridCol w="539605"/>
                <a:gridCol w="561191"/>
                <a:gridCol w="625944"/>
                <a:gridCol w="561191"/>
                <a:gridCol w="690697"/>
                <a:gridCol w="518021"/>
                <a:gridCol w="647528"/>
                <a:gridCol w="755449"/>
                <a:gridCol w="582775"/>
              </a:tblGrid>
              <a:tr h="347630">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d</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guille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648907">
                <a:tc>
                  <a:txBody>
                    <a:bodyPr/>
                    <a:lstStyle/>
                    <a:p>
                      <a:pPr algn="just">
                        <a:spcAft>
                          <a:spcPts val="0"/>
                        </a:spcAft>
                      </a:pPr>
                      <a:r>
                        <a:rPr lang="en-US" sz="1050" kern="100">
                          <a:effectLst/>
                        </a:rPr>
                        <a:t>Matthew Mueller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TooTallNate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retrofox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stambizzle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visionmedia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Bower</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1314052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4.5.5 </a:t>
            </a:r>
            <a:r>
              <a:rPr lang="en-US" altLang="ja-JP" dirty="0" err="1"/>
              <a:t>Resque</a:t>
            </a:r>
            <a:endParaRPr lang="en-US" altLang="ja-JP" sz="1800" dirty="0"/>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60529913"/>
              </p:ext>
            </p:extLst>
          </p:nvPr>
        </p:nvGraphicFramePr>
        <p:xfrm>
          <a:off x="179512" y="2998568"/>
          <a:ext cx="8568951" cy="2734687"/>
        </p:xfrm>
        <a:graphic>
          <a:graphicData uri="http://schemas.openxmlformats.org/drawingml/2006/table">
            <a:tbl>
              <a:tblPr firstRow="1" firstCol="1" bandRow="1">
                <a:tableStyleId>{5C22544A-7EE6-4342-B048-85BDC9FD1C3A}</a:tableStyleId>
              </a:tblPr>
              <a:tblGrid>
                <a:gridCol w="1964167"/>
                <a:gridCol w="496439"/>
                <a:gridCol w="625944"/>
                <a:gridCol w="539605"/>
                <a:gridCol w="561191"/>
                <a:gridCol w="625944"/>
                <a:gridCol w="561191"/>
                <a:gridCol w="690697"/>
                <a:gridCol w="518021"/>
                <a:gridCol w="647528"/>
                <a:gridCol w="755449"/>
                <a:gridCol w="582775"/>
              </a:tblGrid>
              <a:tr h="347630">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d</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guille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648907">
                <a:tc>
                  <a:txBody>
                    <a:bodyPr/>
                    <a:lstStyle/>
                    <a:p>
                      <a:pPr algn="just">
                        <a:spcAft>
                          <a:spcPts val="0"/>
                        </a:spcAft>
                      </a:pPr>
                      <a:r>
                        <a:rPr lang="en-US" sz="1050" kern="100">
                          <a:effectLst/>
                        </a:rPr>
                        <a:t>Matthew Mueller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TooTallNate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retrofox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stambizzle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visionmedia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lang="en-US" altLang="ja-JP" sz="1600" dirty="0" err="1"/>
              <a:t>Resque</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1314052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kumimoji="1" lang="en-US" altLang="ja-JP" dirty="0" smtClean="0"/>
              <a:t>4.5.6 </a:t>
            </a:r>
            <a:r>
              <a:rPr lang="en-US" altLang="ja-JP" dirty="0" err="1"/>
              <a:t>jekyll</a:t>
            </a:r>
            <a:endParaRPr lang="en-US" altLang="ja-JP" sz="1800" dirty="0"/>
          </a:p>
          <a:p>
            <a:r>
              <a:rPr lang="ja-JP" altLang="en-US" sz="1800" b="0" dirty="0" smtClean="0"/>
              <a:t>概要：</a:t>
            </a:r>
            <a:endParaRPr lang="en-US" altLang="ja-JP" sz="1800" b="0" dirty="0" smtClean="0"/>
          </a:p>
          <a:p>
            <a:r>
              <a:rPr kumimoji="1" lang="ja-JP" altLang="en-US" sz="1800" b="0" dirty="0" smtClean="0"/>
              <a:t>メンバ数：</a:t>
            </a:r>
            <a:endParaRPr kumimoji="1" lang="en-US" altLang="ja-JP" sz="1800" b="0" dirty="0" smtClean="0"/>
          </a:p>
          <a:p>
            <a:r>
              <a:rPr kumimoji="1" lang="ja-JP" altLang="en-US" sz="1800" b="0" dirty="0" smtClean="0"/>
              <a:t>収集結果：</a:t>
            </a:r>
            <a:endParaRPr kumimoji="1" lang="ja-JP" altLang="en-US" sz="1800" b="0"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673853314"/>
              </p:ext>
            </p:extLst>
          </p:nvPr>
        </p:nvGraphicFramePr>
        <p:xfrm>
          <a:off x="179512" y="2998568"/>
          <a:ext cx="8568951" cy="2734687"/>
        </p:xfrm>
        <a:graphic>
          <a:graphicData uri="http://schemas.openxmlformats.org/drawingml/2006/table">
            <a:tbl>
              <a:tblPr firstRow="1" firstCol="1" bandRow="1">
                <a:tableStyleId>{5C22544A-7EE6-4342-B048-85BDC9FD1C3A}</a:tableStyleId>
              </a:tblPr>
              <a:tblGrid>
                <a:gridCol w="1964167"/>
                <a:gridCol w="496439"/>
                <a:gridCol w="625944"/>
                <a:gridCol w="539605"/>
                <a:gridCol w="561191"/>
                <a:gridCol w="625944"/>
                <a:gridCol w="561191"/>
                <a:gridCol w="690697"/>
                <a:gridCol w="518021"/>
                <a:gridCol w="647528"/>
                <a:gridCol w="755449"/>
                <a:gridCol w="582775"/>
              </a:tblGrid>
              <a:tr h="347630">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d</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guille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97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17</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48</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39</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648907">
                <a:tc>
                  <a:txBody>
                    <a:bodyPr/>
                    <a:lstStyle/>
                    <a:p>
                      <a:pPr algn="just">
                        <a:spcAft>
                          <a:spcPts val="0"/>
                        </a:spcAft>
                      </a:pPr>
                      <a:r>
                        <a:rPr lang="en-US" sz="1050" kern="100">
                          <a:effectLst/>
                        </a:rPr>
                        <a:t>Matthew Mueller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TooTallNate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retrofox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6</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2</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5</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10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stambizzle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r>
              <a:tr h="347630">
                <a:tc>
                  <a:txBody>
                    <a:bodyPr/>
                    <a:lstStyle/>
                    <a:p>
                      <a:pPr algn="just">
                        <a:spcAft>
                          <a:spcPts val="0"/>
                        </a:spcAft>
                      </a:pPr>
                      <a:r>
                        <a:rPr lang="en-US" sz="1050" kern="100">
                          <a:effectLst/>
                        </a:rPr>
                        <a:t>visionmedia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a:effectLst/>
                        </a:rPr>
                        <a:t>0</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79512" y="2495693"/>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lang="en-US" altLang="ja-JP" sz="1600" dirty="0" err="1"/>
              <a:t>jekyll</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42978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t>5.</a:t>
            </a:r>
            <a:r>
              <a:rPr kumimoji="1" lang="ja-JP" altLang="en-US" u="sng" dirty="0" smtClean="0"/>
              <a:t>結論</a:t>
            </a:r>
            <a:endParaRPr kumimoji="1" lang="ja-JP" altLang="en-US" u="sng" dirty="0"/>
          </a:p>
        </p:txBody>
      </p:sp>
    </p:spTree>
    <p:extLst>
      <p:ext uri="{BB962C8B-B14F-4D97-AF65-F5344CB8AC3E}">
        <p14:creationId xmlns:p14="http://schemas.microsoft.com/office/powerpoint/2010/main" val="3435197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1261" y="116632"/>
            <a:ext cx="7620000" cy="4373563"/>
          </a:xfrm>
        </p:spPr>
        <p:txBody>
          <a:bodyPr/>
          <a:lstStyle/>
          <a:p>
            <a:r>
              <a:rPr kumimoji="1" lang="en-US" altLang="ja-JP" dirty="0" smtClean="0"/>
              <a:t>5.1 </a:t>
            </a:r>
            <a:r>
              <a:rPr kumimoji="1" lang="ja-JP" altLang="en-US" dirty="0" smtClean="0"/>
              <a:t>結果・考察</a:t>
            </a:r>
            <a:endParaRPr kumimoji="1" lang="en-US" altLang="ja-JP" dirty="0" smtClean="0"/>
          </a:p>
          <a:p>
            <a:r>
              <a:rPr lang="ja-JP" altLang="ja-JP" sz="1600" b="0" dirty="0" smtClean="0"/>
              <a:t>全プロジェクト</a:t>
            </a:r>
            <a:r>
              <a:rPr lang="ja-JP" altLang="ja-JP" sz="1600" b="0" dirty="0"/>
              <a:t>の活動ログの</a:t>
            </a:r>
            <a:r>
              <a:rPr lang="en-US" altLang="ja-JP" sz="1600" b="0" dirty="0"/>
              <a:t>PC1</a:t>
            </a:r>
            <a:r>
              <a:rPr lang="ja-JP" altLang="ja-JP" sz="1600" b="0" dirty="0" err="1"/>
              <a:t>，</a:t>
            </a:r>
            <a:r>
              <a:rPr lang="en-US" altLang="ja-JP" sz="1600" b="0" dirty="0"/>
              <a:t>PC2</a:t>
            </a:r>
            <a:r>
              <a:rPr lang="ja-JP" altLang="ja-JP" sz="1600" b="0" dirty="0"/>
              <a:t>の正負の最大値のイベントを下記の表にまとめる．複数イベントがある場合はイベント数が同じである．</a:t>
            </a:r>
          </a:p>
          <a:p>
            <a:endParaRPr kumimoji="1" lang="en-US" altLang="ja-JP" dirty="0" smtClean="0"/>
          </a:p>
          <a:p>
            <a:endParaRPr kumimoji="1" lang="ja-JP" altLang="en-US" dirty="0"/>
          </a:p>
        </p:txBody>
      </p:sp>
      <p:sp>
        <p:nvSpPr>
          <p:cNvPr id="4" name="タイトル 1"/>
          <p:cNvSpPr txBox="1">
            <a:spLocks/>
          </p:cNvSpPr>
          <p:nvPr/>
        </p:nvSpPr>
        <p:spPr>
          <a:xfrm>
            <a:off x="7236297" y="1003113"/>
            <a:ext cx="1656184"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5.</a:t>
            </a:r>
            <a:r>
              <a:rPr lang="ja-JP" altLang="en-US" sz="1800" u="sng" dirty="0" smtClean="0"/>
              <a:t>結論</a:t>
            </a:r>
            <a:endParaRPr lang="ja-JP" altLang="en-US" sz="1800" u="sng" dirty="0"/>
          </a:p>
        </p:txBody>
      </p:sp>
      <p:graphicFrame>
        <p:nvGraphicFramePr>
          <p:cNvPr id="5" name="表 4"/>
          <p:cNvGraphicFramePr>
            <a:graphicFrameLocks noGrp="1"/>
          </p:cNvGraphicFramePr>
          <p:nvPr>
            <p:extLst>
              <p:ext uri="{D42A27DB-BD31-4B8C-83A1-F6EECF244321}">
                <p14:modId xmlns:p14="http://schemas.microsoft.com/office/powerpoint/2010/main" val="2692523109"/>
              </p:ext>
            </p:extLst>
          </p:nvPr>
        </p:nvGraphicFramePr>
        <p:xfrm>
          <a:off x="373721" y="1607459"/>
          <a:ext cx="8145038" cy="3024334"/>
        </p:xfrm>
        <a:graphic>
          <a:graphicData uri="http://schemas.openxmlformats.org/drawingml/2006/table">
            <a:tbl>
              <a:tblPr firstRow="1" firstCol="1" bandRow="1">
                <a:tableStyleId>{5C22544A-7EE6-4342-B048-85BDC9FD1C3A}</a:tableStyleId>
              </a:tblPr>
              <a:tblGrid>
                <a:gridCol w="1153646"/>
                <a:gridCol w="1538195"/>
                <a:gridCol w="1686098"/>
                <a:gridCol w="2352403"/>
                <a:gridCol w="1414696"/>
              </a:tblGrid>
              <a:tr h="260482">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PC1</a:t>
                      </a:r>
                      <a:r>
                        <a:rPr lang="ja-JP" sz="1050" kern="100">
                          <a:effectLst/>
                        </a:rPr>
                        <a:t>正</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PC1</a:t>
                      </a:r>
                      <a:r>
                        <a:rPr lang="ja-JP" sz="1050" kern="100">
                          <a:effectLst/>
                        </a:rPr>
                        <a:t>負</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PC2 </a:t>
                      </a:r>
                      <a:r>
                        <a:rPr lang="ja-JP" sz="1050" kern="100">
                          <a:effectLst/>
                        </a:rPr>
                        <a:t>正</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PC2 </a:t>
                      </a:r>
                      <a:r>
                        <a:rPr lang="ja-JP" sz="1050" kern="100">
                          <a:effectLst/>
                        </a:rPr>
                        <a:t>負</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LearnBoost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WatchEvent</a:t>
                      </a:r>
                      <a:r>
                        <a:rPr lang="en-US" sz="1050" kern="100" dirty="0">
                          <a:effectLst/>
                        </a:rPr>
                        <a:t>/</a:t>
                      </a:r>
                      <a:endParaRPr lang="ja-JP" sz="1050" kern="100" dirty="0">
                        <a:effectLst/>
                      </a:endParaRPr>
                    </a:p>
                    <a:p>
                      <a:pPr algn="just">
                        <a:spcAft>
                          <a:spcPts val="0"/>
                        </a:spcAft>
                      </a:pPr>
                      <a:r>
                        <a:rPr lang="en-US" sz="1050" kern="100" dirty="0">
                          <a:effectLst/>
                        </a:rPr>
                        <a:t>0.0</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PullRequestReviewCommentEvent</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CreateEvent        </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Bower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WatchEvent</a:t>
                      </a:r>
                      <a:r>
                        <a:rPr lang="en-US" sz="1050" kern="100" dirty="0">
                          <a:effectLst/>
                        </a:rPr>
                        <a:t>/</a:t>
                      </a:r>
                      <a:endParaRPr lang="ja-JP" sz="1050" kern="100" dirty="0">
                        <a:effectLst/>
                      </a:endParaRPr>
                    </a:p>
                    <a:p>
                      <a:pPr algn="just">
                        <a:spcAft>
                          <a:spcPts val="0"/>
                        </a:spcAft>
                      </a:pPr>
                      <a:r>
                        <a:rPr lang="en-US" sz="1050" kern="100" dirty="0" err="1">
                          <a:effectLst/>
                        </a:rPr>
                        <a:t>GollumEvent</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PullRequestEvent</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Adobe Systems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 </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ForkEvent/</a:t>
                      </a:r>
                      <a:endParaRPr lang="ja-JP" sz="1050" kern="100">
                        <a:effectLst/>
                      </a:endParaRPr>
                    </a:p>
                    <a:p>
                      <a:pPr algn="just">
                        <a:spcAft>
                          <a:spcPts val="0"/>
                        </a:spcAft>
                      </a:pPr>
                      <a:r>
                        <a:rPr lang="en-US" sz="1050" kern="100">
                          <a:effectLst/>
                        </a:rPr>
                        <a:t>0.0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grunt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WatchEvent/</a:t>
                      </a:r>
                      <a:endParaRPr lang="ja-JP" sz="1050" kern="100">
                        <a:effectLst/>
                      </a:endParaRPr>
                    </a:p>
                    <a:p>
                      <a:pPr algn="just">
                        <a:spcAft>
                          <a:spcPts val="0"/>
                        </a:spcAft>
                      </a:pPr>
                      <a:r>
                        <a:rPr lang="en-US" sz="1050" kern="100">
                          <a:effectLst/>
                        </a:rPr>
                        <a:t>0.0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PushEvent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Resque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CreateEvent/</a:t>
                      </a:r>
                      <a:endParaRPr lang="ja-JP" sz="1050" kern="100">
                        <a:effectLst/>
                      </a:endParaRPr>
                    </a:p>
                    <a:p>
                      <a:pPr algn="just">
                        <a:spcAft>
                          <a:spcPts val="0"/>
                        </a:spcAft>
                      </a:pPr>
                      <a:r>
                        <a:rPr lang="en-US" sz="1050" kern="100">
                          <a:effectLst/>
                        </a:rPr>
                        <a:t>0.0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IssueCommentEvent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CreateEvent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WatchEvent/ ForkEvent</a:t>
                      </a:r>
                      <a:endParaRPr lang="ja-JP" sz="1050" kern="100">
                        <a:effectLst/>
                        <a:latin typeface="Century"/>
                        <a:ea typeface="ＭＳ 明朝"/>
                        <a:cs typeface="Times New Roman"/>
                      </a:endParaRPr>
                    </a:p>
                  </a:txBody>
                  <a:tcPr marL="68580" marR="68580" marT="0" marB="0"/>
                </a:tc>
              </a:tr>
              <a:tr h="460642">
                <a:tc>
                  <a:txBody>
                    <a:bodyPr/>
                    <a:lstStyle/>
                    <a:p>
                      <a:pPr algn="just">
                        <a:spcAft>
                          <a:spcPts val="0"/>
                        </a:spcAft>
                      </a:pPr>
                      <a:r>
                        <a:rPr lang="en-US" sz="1050" kern="100">
                          <a:effectLst/>
                        </a:rPr>
                        <a:t>jekyll</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IssueCommentEvent</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WatchEvent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IssueCommentEvent</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a:effectLst/>
                        </a:rPr>
                        <a:t>PushEvent</a:t>
                      </a:r>
                      <a:endParaRPr lang="ja-JP" sz="105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0" y="1218238"/>
            <a:ext cx="85457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各プロジェクトの</a:t>
            </a:r>
            <a:r>
              <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PC1</a:t>
            </a:r>
            <a:r>
              <a:rPr kumimoji="1" lang="ja-JP" altLang="en-US" sz="1600" b="0" i="0" u="none" strike="noStrike" cap="none" normalizeH="0" baseline="0" dirty="0" err="1" smtClean="0">
                <a:ln>
                  <a:noFill/>
                </a:ln>
                <a:solidFill>
                  <a:schemeClr val="tx1"/>
                </a:solidFill>
                <a:effectLst/>
                <a:latin typeface="Century" pitchFamily="18" charset="0"/>
                <a:ea typeface="ＭＳ 明朝" pitchFamily="17" charset="-128"/>
                <a:cs typeface="Times New Roman" pitchFamily="18" charset="0"/>
              </a:rPr>
              <a:t>，</a:t>
            </a:r>
            <a:r>
              <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PC2</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の正負の最大値</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7" name="Rectangle 1"/>
          <p:cNvSpPr>
            <a:spLocks noChangeArrowheads="1"/>
          </p:cNvSpPr>
          <p:nvPr/>
        </p:nvSpPr>
        <p:spPr bwMode="auto">
          <a:xfrm>
            <a:off x="0" y="4626132"/>
            <a:ext cx="88924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ja-JP" sz="1600" dirty="0"/>
              <a:t>以上から主成分は次のような傾向が多く見られた．</a:t>
            </a:r>
          </a:p>
          <a:p>
            <a:pPr lvl="0"/>
            <a:r>
              <a:rPr lang="ja-JP" altLang="en-US" sz="1600" dirty="0"/>
              <a:t>・</a:t>
            </a:r>
            <a:r>
              <a:rPr lang="en-US" altLang="ja-JP" sz="1600" dirty="0" err="1" smtClean="0"/>
              <a:t>PushEvent</a:t>
            </a:r>
            <a:r>
              <a:rPr lang="ja-JP" altLang="ja-JP" sz="1600" dirty="0"/>
              <a:t>と</a:t>
            </a:r>
            <a:r>
              <a:rPr lang="en-US" altLang="ja-JP" sz="1600" dirty="0" err="1"/>
              <a:t>IssuesCommentEvent</a:t>
            </a:r>
            <a:r>
              <a:rPr lang="ja-JP" altLang="ja-JP" sz="1600" dirty="0"/>
              <a:t>の絶対値が大きく，正負が逆であることが分かった．つまり，</a:t>
            </a:r>
            <a:r>
              <a:rPr lang="en-US" altLang="ja-JP" sz="1600" dirty="0"/>
              <a:t>Push</a:t>
            </a:r>
            <a:r>
              <a:rPr lang="ja-JP" altLang="ja-JP" sz="1600" dirty="0"/>
              <a:t>と</a:t>
            </a:r>
            <a:r>
              <a:rPr lang="en-US" altLang="ja-JP" sz="1600" dirty="0"/>
              <a:t>Issue</a:t>
            </a:r>
            <a:r>
              <a:rPr lang="ja-JP" altLang="ja-JP" sz="1600" dirty="0"/>
              <a:t>にコメントをする行為は同じメンバが行っていることが多いことが考えられる．</a:t>
            </a:r>
            <a:r>
              <a:rPr lang="en-US" altLang="ja-JP" sz="1600" dirty="0"/>
              <a:t> </a:t>
            </a:r>
            <a:endParaRPr lang="ja-JP" altLang="ja-JP" sz="1600" dirty="0"/>
          </a:p>
          <a:p>
            <a:pPr lvl="0"/>
            <a:r>
              <a:rPr lang="ja-JP" altLang="en-US" sz="1600" dirty="0" smtClean="0"/>
              <a:t>・</a:t>
            </a:r>
            <a:r>
              <a:rPr lang="en-US" altLang="ja-JP" sz="1600" dirty="0" err="1" smtClean="0"/>
              <a:t>WatchEvent</a:t>
            </a:r>
            <a:r>
              <a:rPr lang="en-US" altLang="ja-JP" sz="1600" dirty="0" smtClean="0"/>
              <a:t> </a:t>
            </a:r>
            <a:r>
              <a:rPr lang="ja-JP" altLang="ja-JP" sz="1600" dirty="0"/>
              <a:t>と</a:t>
            </a:r>
            <a:r>
              <a:rPr lang="en-US" altLang="ja-JP" sz="1600" dirty="0" err="1"/>
              <a:t>IssueCommentEvent</a:t>
            </a:r>
            <a:r>
              <a:rPr lang="ja-JP" altLang="ja-JP" sz="1600" dirty="0"/>
              <a:t>の絶対値が大きく，正負が逆であることが分かった．つまり，リポジトリにスターを付ける行為と</a:t>
            </a:r>
            <a:r>
              <a:rPr lang="en-US" altLang="ja-JP" sz="1600" dirty="0"/>
              <a:t>Issue</a:t>
            </a:r>
            <a:r>
              <a:rPr lang="ja-JP" altLang="ja-JP" sz="1600" dirty="0"/>
              <a:t>にコメントをする行為は別々のメンバが行っていることが多いことが考えられる．</a:t>
            </a:r>
          </a:p>
          <a:p>
            <a:pPr lvl="0"/>
            <a:r>
              <a:rPr lang="ja-JP" altLang="en-US" sz="1600" dirty="0" smtClean="0"/>
              <a:t>・</a:t>
            </a:r>
            <a:r>
              <a:rPr lang="en-US" altLang="ja-JP" sz="1600" dirty="0" smtClean="0"/>
              <a:t>OSS</a:t>
            </a:r>
            <a:r>
              <a:rPr lang="ja-JP" altLang="ja-JP" sz="1600" dirty="0"/>
              <a:t>開発プロジェクトでは活動ログが無いメンバが存在することが分かった．このことから，活動ログの無いメンバは，</a:t>
            </a:r>
            <a:r>
              <a:rPr lang="en-US" altLang="ja-JP" sz="1600" dirty="0"/>
              <a:t>OSS</a:t>
            </a:r>
            <a:r>
              <a:rPr lang="ja-JP" altLang="ja-JP" sz="1600" dirty="0"/>
              <a:t>外でなんらかの役割を担当しているメンバだと考察できる．</a:t>
            </a:r>
          </a:p>
          <a:p>
            <a:pPr marL="0" marR="0" lvl="0" indent="0" defTabSz="914400" rtl="0" eaLnBrk="1" fontAlgn="base" latinLnBrk="0" hangingPunct="1">
              <a:lnSpc>
                <a:spcPct val="100000"/>
              </a:lnSpc>
              <a:spcBef>
                <a:spcPct val="0"/>
              </a:spcBef>
              <a:spcAft>
                <a:spcPct val="0"/>
              </a:spcAft>
              <a:buClrTx/>
              <a:buSzTx/>
              <a:buFontTx/>
              <a:buNone/>
              <a:tabLst/>
            </a:pPr>
            <a:endParaRPr kumimoji="1" lang="en-US" altLang="ja-JP"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extLst>
      <p:ext uri="{BB962C8B-B14F-4D97-AF65-F5344CB8AC3E}">
        <p14:creationId xmlns:p14="http://schemas.microsoft.com/office/powerpoint/2010/main" val="1745673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354" y="188641"/>
            <a:ext cx="7570982" cy="4176464"/>
          </a:xfrm>
        </p:spPr>
        <p:txBody>
          <a:bodyPr>
            <a:normAutofit fontScale="92500" lnSpcReduction="10000"/>
          </a:bodyPr>
          <a:lstStyle/>
          <a:p>
            <a:r>
              <a:rPr lang="en-US" altLang="ja-JP" dirty="0" smtClean="0"/>
              <a:t>5.2 </a:t>
            </a:r>
            <a:r>
              <a:rPr lang="ja-JP" altLang="en-US" dirty="0"/>
              <a:t>今後</a:t>
            </a:r>
            <a:r>
              <a:rPr lang="ja-JP" altLang="en-US" dirty="0" smtClean="0"/>
              <a:t>の課題・発展</a:t>
            </a:r>
            <a:endParaRPr lang="en-US" altLang="ja-JP" dirty="0" smtClean="0"/>
          </a:p>
          <a:p>
            <a:r>
              <a:rPr lang="ja-JP" altLang="ja-JP" b="0" dirty="0"/>
              <a:t>今回の研究で，あくまで役割が重複していないか，どこのイベントに重点をおいているかなどの実態は分かったが，プロジェクト内のプロジェクトリーダーやプロジェクトマネージャーなどの具体的な役割は不明確であった．今後，さらに詳しく役割を明らかにするために，</a:t>
            </a:r>
            <a:r>
              <a:rPr lang="en-US" altLang="ja-JP" b="0" dirty="0"/>
              <a:t>PMBOK</a:t>
            </a:r>
            <a:r>
              <a:rPr lang="ja-JP" altLang="ja-JP" b="0" dirty="0"/>
              <a:t>で定義されている，責任分担</a:t>
            </a:r>
            <a:r>
              <a:rPr lang="en-US" altLang="ja-JP" b="0" dirty="0"/>
              <a:t>(RACI)</a:t>
            </a:r>
            <a:r>
              <a:rPr lang="ja-JP" altLang="ja-JP" b="0" dirty="0"/>
              <a:t>マトリックスのようなレベルごとに役割を表す独自の調査項目を作り，</a:t>
            </a:r>
            <a:r>
              <a:rPr lang="en-US" altLang="ja-JP" b="0" dirty="0"/>
              <a:t>API</a:t>
            </a:r>
            <a:r>
              <a:rPr lang="ja-JP" altLang="ja-JP" b="0" dirty="0"/>
              <a:t>などで収集した活動ログを責任分担</a:t>
            </a:r>
            <a:r>
              <a:rPr lang="en-US" altLang="ja-JP" b="0" dirty="0"/>
              <a:t>(RACI)</a:t>
            </a:r>
            <a:r>
              <a:rPr lang="ja-JP" altLang="ja-JP" b="0" dirty="0"/>
              <a:t>マトリックスに自動で反映させるツールを作ることで，各プロジェクトの詳しい役割分担の実態を明らかにできるのではないかと期待できる</a:t>
            </a:r>
            <a:r>
              <a:rPr lang="ja-JP" altLang="ja-JP" b="0" dirty="0" smtClean="0"/>
              <a:t>．</a:t>
            </a:r>
            <a:endParaRPr lang="ja-JP" altLang="ja-JP" b="0" dirty="0"/>
          </a:p>
          <a:p>
            <a:r>
              <a:rPr lang="ja-JP" altLang="ja-JP" b="0" dirty="0"/>
              <a:t>また，本研究の手法で出た活動ログを参考にし，個人のコミットのパターンや時間変化の周期を自動で考えるコードを作り，一定時間コミットが無いと自動的に知らせが来る</a:t>
            </a:r>
            <a:r>
              <a:rPr lang="en-US" altLang="ja-JP" b="0" dirty="0"/>
              <a:t>OSS</a:t>
            </a:r>
            <a:r>
              <a:rPr lang="ja-JP" altLang="ja-JP" b="0" dirty="0"/>
              <a:t>プロジェクト上の心電図のような機能を利用することで，遠方にいるメンバの健康管理や遅延防止につながるのではないか</a:t>
            </a:r>
            <a:r>
              <a:rPr lang="ja-JP" altLang="ja-JP" b="0" dirty="0" smtClean="0"/>
              <a:t>．</a:t>
            </a:r>
            <a:endParaRPr lang="ja-JP" altLang="ja-JP" b="0" dirty="0"/>
          </a:p>
        </p:txBody>
      </p:sp>
      <p:sp>
        <p:nvSpPr>
          <p:cNvPr id="4" name="タイトル 1"/>
          <p:cNvSpPr txBox="1">
            <a:spLocks/>
          </p:cNvSpPr>
          <p:nvPr/>
        </p:nvSpPr>
        <p:spPr>
          <a:xfrm>
            <a:off x="6444208" y="1268760"/>
            <a:ext cx="2594248"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1800" u="sng" dirty="0" smtClean="0"/>
          </a:p>
        </p:txBody>
      </p:sp>
      <p:sp>
        <p:nvSpPr>
          <p:cNvPr id="5" name="タイトル 1"/>
          <p:cNvSpPr txBox="1">
            <a:spLocks/>
          </p:cNvSpPr>
          <p:nvPr/>
        </p:nvSpPr>
        <p:spPr>
          <a:xfrm>
            <a:off x="7120475" y="1556792"/>
            <a:ext cx="1944216"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ja-JP" altLang="en-US" sz="1800" u="sng" dirty="0"/>
          </a:p>
        </p:txBody>
      </p:sp>
      <p:sp>
        <p:nvSpPr>
          <p:cNvPr id="6" name="タイトル 1"/>
          <p:cNvSpPr txBox="1">
            <a:spLocks/>
          </p:cNvSpPr>
          <p:nvPr/>
        </p:nvSpPr>
        <p:spPr>
          <a:xfrm>
            <a:off x="7236297" y="1003113"/>
            <a:ext cx="1656184"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5.</a:t>
            </a:r>
            <a:r>
              <a:rPr lang="ja-JP" altLang="en-US" sz="1800" u="sng" dirty="0" smtClean="0"/>
              <a:t>結論</a:t>
            </a:r>
            <a:endParaRPr lang="ja-JP" altLang="en-US" sz="1800" u="sng" dirty="0"/>
          </a:p>
        </p:txBody>
      </p:sp>
      <p:sp>
        <p:nvSpPr>
          <p:cNvPr id="7" name="コンテンツ プレースホルダー 2"/>
          <p:cNvSpPr txBox="1">
            <a:spLocks/>
          </p:cNvSpPr>
          <p:nvPr/>
        </p:nvSpPr>
        <p:spPr>
          <a:xfrm>
            <a:off x="89486" y="4193704"/>
            <a:ext cx="7620000" cy="266429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endParaRPr lang="en-US" altLang="ja-JP" smtClean="0"/>
          </a:p>
          <a:p>
            <a:r>
              <a:rPr lang="en-US" altLang="ja-JP" smtClean="0"/>
              <a:t>5.3 </a:t>
            </a:r>
            <a:r>
              <a:rPr lang="ja-JP" altLang="en-US" smtClean="0"/>
              <a:t>結論</a:t>
            </a:r>
            <a:endParaRPr lang="en-US" altLang="ja-JP" smtClean="0"/>
          </a:p>
          <a:p>
            <a:r>
              <a:rPr lang="ja-JP" altLang="ja-JP" b="0" smtClean="0"/>
              <a:t>プロジェクトメンバの役割分担の実態を解明することができた．このような手法を活用することによって，</a:t>
            </a:r>
            <a:r>
              <a:rPr lang="en-US" altLang="ja-JP" b="0" u="sng" smtClean="0"/>
              <a:t>OSS</a:t>
            </a:r>
            <a:r>
              <a:rPr lang="ja-JP" altLang="ja-JP" b="0" u="sng" smtClean="0"/>
              <a:t>開発プロジェクトの実態を明らかにしたり，プロジェクトマネジメントの手法を導入したりすることが容易になると期待される．</a:t>
            </a:r>
          </a:p>
          <a:p>
            <a:endParaRPr lang="en-US" altLang="ja-JP" dirty="0" smtClean="0"/>
          </a:p>
        </p:txBody>
      </p:sp>
    </p:spTree>
    <p:extLst>
      <p:ext uri="{BB962C8B-B14F-4D97-AF65-F5344CB8AC3E}">
        <p14:creationId xmlns:p14="http://schemas.microsoft.com/office/powerpoint/2010/main" val="16291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692696"/>
            <a:ext cx="5791200" cy="1371600"/>
          </a:xfrm>
        </p:spPr>
        <p:txBody>
          <a:bodyPr>
            <a:normAutofit/>
          </a:bodyPr>
          <a:lstStyle/>
          <a:p>
            <a:r>
              <a:rPr lang="en-US" altLang="ja-JP" u="sng" dirty="0" smtClean="0"/>
              <a:t>1.</a:t>
            </a:r>
            <a:r>
              <a:rPr lang="ja-JP" altLang="en-US" u="sng" dirty="0" smtClean="0"/>
              <a:t>研究</a:t>
            </a:r>
            <a:r>
              <a:rPr lang="ja-JP" altLang="en-US" u="sng" dirty="0"/>
              <a:t>の概要</a:t>
            </a:r>
            <a:r>
              <a:rPr lang="ja-JP" altLang="en-US" dirty="0"/>
              <a:t/>
            </a:r>
            <a:br>
              <a:rPr lang="ja-JP" altLang="en-US" dirty="0"/>
            </a:br>
            <a:endParaRPr kumimoji="1" lang="ja-JP" altLang="en-US" dirty="0"/>
          </a:p>
        </p:txBody>
      </p:sp>
    </p:spTree>
    <p:extLst>
      <p:ext uri="{BB962C8B-B14F-4D97-AF65-F5344CB8AC3E}">
        <p14:creationId xmlns:p14="http://schemas.microsoft.com/office/powerpoint/2010/main" val="120898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ご清聴どうも</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質疑対策</a:t>
            </a:r>
            <a:endParaRPr kumimoji="1" lang="en-US" altLang="ja-JP" dirty="0" smtClean="0"/>
          </a:p>
          <a:p>
            <a:r>
              <a:rPr kumimoji="1" lang="ja-JP" altLang="en-US" dirty="0" smtClean="0"/>
              <a:t>・なにか開発はしたのか</a:t>
            </a:r>
            <a:endParaRPr kumimoji="1" lang="en-US" altLang="ja-JP" dirty="0" smtClean="0"/>
          </a:p>
          <a:p>
            <a:r>
              <a:rPr lang="ja-JP" altLang="en-US" dirty="0" smtClean="0"/>
              <a:t>→データ収集・分析するためのプログラミングを開発した</a:t>
            </a:r>
            <a:endParaRPr lang="en-US" altLang="ja-JP" dirty="0" smtClean="0"/>
          </a:p>
          <a:p>
            <a:r>
              <a:rPr lang="ja-JP" altLang="en-US" dirty="0" smtClean="0"/>
              <a:t>・課題や問題は</a:t>
            </a:r>
            <a:endParaRPr lang="en-US" altLang="ja-JP" dirty="0" smtClean="0"/>
          </a:p>
          <a:p>
            <a:r>
              <a:rPr lang="ja-JP" altLang="en-US" dirty="0" smtClean="0"/>
              <a:t>→スライドに書いちゃって質問させない</a:t>
            </a:r>
            <a:endParaRPr lang="en-US" altLang="ja-JP" dirty="0" smtClean="0"/>
          </a:p>
          <a:p>
            <a:r>
              <a:rPr lang="ja-JP" altLang="en-US" dirty="0" smtClean="0"/>
              <a:t>・</a:t>
            </a:r>
            <a:endParaRPr lang="en-US" altLang="ja-JP" dirty="0" smtClean="0"/>
          </a:p>
        </p:txBody>
      </p:sp>
    </p:spTree>
    <p:extLst>
      <p:ext uri="{BB962C8B-B14F-4D97-AF65-F5344CB8AC3E}">
        <p14:creationId xmlns:p14="http://schemas.microsoft.com/office/powerpoint/2010/main" val="953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1520" y="908720"/>
            <a:ext cx="7920880" cy="5040560"/>
          </a:xfrm>
        </p:spPr>
        <p:txBody>
          <a:bodyPr>
            <a:normAutofit/>
          </a:bodyPr>
          <a:lstStyle/>
          <a:p>
            <a:r>
              <a:rPr kumimoji="1" lang="en-US" altLang="ja-JP" dirty="0" smtClean="0">
                <a:latin typeface="+mj-lt"/>
              </a:rPr>
              <a:t>1.1 </a:t>
            </a:r>
            <a:r>
              <a:rPr kumimoji="1" lang="ja-JP" altLang="en-US" dirty="0" smtClean="0">
                <a:latin typeface="+mj-lt"/>
              </a:rPr>
              <a:t>背景</a:t>
            </a:r>
            <a:endParaRPr kumimoji="1" lang="en-US" altLang="ja-JP" dirty="0" smtClean="0">
              <a:latin typeface="+mj-lt"/>
            </a:endParaRPr>
          </a:p>
          <a:p>
            <a:pPr marL="0" indent="0">
              <a:buNone/>
            </a:pPr>
            <a:r>
              <a:rPr lang="ja-JP" altLang="en-US" dirty="0" smtClean="0">
                <a:latin typeface="+mj-lt"/>
              </a:rPr>
              <a:t>・</a:t>
            </a:r>
            <a:r>
              <a:rPr lang="ja-JP" altLang="ja-JP" dirty="0" smtClean="0">
                <a:latin typeface="+mj-lt"/>
              </a:rPr>
              <a:t>オープンソースソフトウェアを</a:t>
            </a:r>
            <a:r>
              <a:rPr lang="ja-JP" altLang="ja-JP" dirty="0">
                <a:latin typeface="+mj-lt"/>
              </a:rPr>
              <a:t>利用したプロジェクトが増えてきて</a:t>
            </a:r>
            <a:r>
              <a:rPr lang="ja-JP" altLang="ja-JP" dirty="0" smtClean="0">
                <a:latin typeface="+mj-lt"/>
              </a:rPr>
              <a:t>いる</a:t>
            </a:r>
            <a:endParaRPr lang="en-US" altLang="ja-JP" dirty="0" smtClean="0">
              <a:latin typeface="+mj-lt"/>
            </a:endParaRPr>
          </a:p>
          <a:p>
            <a:pPr marL="0" indent="0">
              <a:buNone/>
            </a:pPr>
            <a:r>
              <a:rPr kumimoji="1" lang="ja-JP" altLang="en-US" dirty="0" smtClean="0">
                <a:latin typeface="+mj-lt"/>
              </a:rPr>
              <a:t>・ホスティングサイトの</a:t>
            </a:r>
            <a:r>
              <a:rPr kumimoji="1" lang="en-US" altLang="ja-JP" dirty="0" err="1" smtClean="0">
                <a:latin typeface="+mj-lt"/>
              </a:rPr>
              <a:t>GitHub</a:t>
            </a:r>
            <a:r>
              <a:rPr lang="ja-JP" altLang="en-US" dirty="0" smtClean="0">
                <a:latin typeface="+mj-lt"/>
              </a:rPr>
              <a:t>が注目されている</a:t>
            </a:r>
            <a:endParaRPr kumimoji="1" lang="en-US" altLang="ja-JP" dirty="0" smtClean="0">
              <a:latin typeface="+mj-lt"/>
            </a:endParaRPr>
          </a:p>
          <a:p>
            <a:pPr marL="0" indent="0">
              <a:buNone/>
            </a:pPr>
            <a:r>
              <a:rPr kumimoji="1" lang="ja-JP" altLang="en-US" dirty="0" smtClean="0">
                <a:latin typeface="+mj-lt"/>
              </a:rPr>
              <a:t>・</a:t>
            </a:r>
            <a:r>
              <a:rPr kumimoji="1" lang="en-US" altLang="ja-JP" dirty="0" smtClean="0">
                <a:latin typeface="+mj-lt"/>
              </a:rPr>
              <a:t>API</a:t>
            </a:r>
            <a:r>
              <a:rPr kumimoji="1" lang="ja-JP" altLang="en-US" dirty="0" smtClean="0">
                <a:latin typeface="+mj-lt"/>
              </a:rPr>
              <a:t>を使用することで活動の様子やメンバのログを収集できる</a:t>
            </a:r>
            <a:endParaRPr kumimoji="1" lang="en-US" altLang="ja-JP" dirty="0" smtClean="0">
              <a:latin typeface="+mj-lt"/>
            </a:endParaRPr>
          </a:p>
          <a:p>
            <a:pPr marL="0" indent="0">
              <a:buNone/>
            </a:pPr>
            <a:endParaRPr lang="en-US" altLang="ja-JP" dirty="0">
              <a:latin typeface="+mj-lt"/>
            </a:endParaRPr>
          </a:p>
          <a:p>
            <a:pPr marL="0" indent="0">
              <a:buNone/>
            </a:pPr>
            <a:r>
              <a:rPr kumimoji="1" lang="ja-JP" altLang="en-US" sz="2400" dirty="0" smtClean="0">
                <a:latin typeface="+mj-lt"/>
              </a:rPr>
              <a:t>→活動ログを取得・解析し結果を解釈することにより，</a:t>
            </a:r>
            <a:endParaRPr kumimoji="1" lang="en-US" altLang="ja-JP" sz="2400" dirty="0" smtClean="0">
              <a:latin typeface="+mj-lt"/>
            </a:endParaRPr>
          </a:p>
          <a:p>
            <a:pPr marL="0" indent="0">
              <a:buNone/>
            </a:pPr>
            <a:r>
              <a:rPr lang="ja-JP" altLang="en-US" sz="2400" u="sng" dirty="0">
                <a:latin typeface="+mj-lt"/>
              </a:rPr>
              <a:t>今</a:t>
            </a:r>
            <a:r>
              <a:rPr lang="ja-JP" altLang="en-US" sz="2400" u="sng" dirty="0" smtClean="0">
                <a:latin typeface="+mj-lt"/>
              </a:rPr>
              <a:t>まで明らかになっていなかった</a:t>
            </a:r>
            <a:r>
              <a:rPr lang="en-US" altLang="ja-JP" sz="2400" u="sng" dirty="0" smtClean="0">
                <a:latin typeface="+mj-lt"/>
              </a:rPr>
              <a:t>OSS</a:t>
            </a:r>
            <a:r>
              <a:rPr lang="ja-JP" altLang="en-US" sz="2400" u="sng" dirty="0" smtClean="0">
                <a:latin typeface="+mj-lt"/>
              </a:rPr>
              <a:t>プロジェクトにおける各メンバの役割の分担状況を明らかにすることが期待できる．</a:t>
            </a:r>
            <a:endParaRPr kumimoji="1" lang="en-US" altLang="ja-JP" sz="2400" u="sng" dirty="0">
              <a:latin typeface="+mj-lt"/>
            </a:endParaRPr>
          </a:p>
          <a:p>
            <a:pPr marL="0" indent="0">
              <a:buNone/>
            </a:pPr>
            <a:endParaRPr kumimoji="1" lang="en-US" altLang="ja-JP" dirty="0" smtClean="0">
              <a:latin typeface="+mj-lt"/>
            </a:endParaRPr>
          </a:p>
          <a:p>
            <a:endParaRPr kumimoji="1" lang="en-US" altLang="ja-JP" dirty="0" smtClean="0">
              <a:latin typeface="+mj-lt"/>
            </a:endParaRPr>
          </a:p>
          <a:p>
            <a:endParaRPr lang="en-US" altLang="ja-JP" dirty="0" smtClean="0">
              <a:latin typeface="+mj-lt"/>
            </a:endParaRPr>
          </a:p>
        </p:txBody>
      </p:sp>
      <p:sp>
        <p:nvSpPr>
          <p:cNvPr id="6" name="タイトル 1"/>
          <p:cNvSpPr>
            <a:spLocks noGrp="1"/>
          </p:cNvSpPr>
          <p:nvPr>
            <p:ph type="title"/>
          </p:nvPr>
        </p:nvSpPr>
        <p:spPr>
          <a:xfrm>
            <a:off x="6876256" y="116632"/>
            <a:ext cx="2123728" cy="756002"/>
          </a:xfrm>
        </p:spPr>
        <p:txBody>
          <a:bodyPr>
            <a:normAutofit/>
          </a:bodyPr>
          <a:lstStyle/>
          <a:p>
            <a:r>
              <a:rPr lang="en-US" altLang="ja-JP" sz="1800" u="sng" dirty="0" smtClean="0"/>
              <a:t>1.</a:t>
            </a:r>
            <a:r>
              <a:rPr lang="ja-JP" altLang="en-US" sz="1800" u="sng" dirty="0" smtClean="0"/>
              <a:t>研究</a:t>
            </a:r>
            <a:r>
              <a:rPr lang="ja-JP" altLang="en-US" sz="1800" u="sng" dirty="0"/>
              <a:t>の概要</a:t>
            </a:r>
            <a:r>
              <a:rPr lang="ja-JP" altLang="en-US" sz="1600" dirty="0"/>
              <a:t/>
            </a:r>
            <a:br>
              <a:rPr lang="ja-JP" altLang="en-US" sz="1600" dirty="0"/>
            </a:br>
            <a:endParaRPr kumimoji="1" lang="ja-JP" altLang="en-US" sz="1600" dirty="0"/>
          </a:p>
        </p:txBody>
      </p:sp>
    </p:spTree>
    <p:extLst>
      <p:ext uri="{BB962C8B-B14F-4D97-AF65-F5344CB8AC3E}">
        <p14:creationId xmlns:p14="http://schemas.microsoft.com/office/powerpoint/2010/main" val="157288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1.2 </a:t>
            </a:r>
            <a:r>
              <a:rPr lang="ja-JP" altLang="en-US" dirty="0" smtClean="0"/>
              <a:t>目的</a:t>
            </a:r>
            <a:endParaRPr lang="en-US" altLang="ja-JP" dirty="0" smtClean="0"/>
          </a:p>
          <a:p>
            <a:r>
              <a:rPr lang="en-US" altLang="ja-JP" dirty="0" err="1" smtClean="0"/>
              <a:t>GitHub</a:t>
            </a:r>
            <a:r>
              <a:rPr lang="ja-JP" altLang="ja-JP" dirty="0"/>
              <a:t>などのネット上で公開されているオープンソースソフトウェアを調査し，ソフトウェア開発の実態を明らかにするとともに，</a:t>
            </a:r>
            <a:r>
              <a:rPr lang="en-US" altLang="ja-JP" dirty="0" err="1"/>
              <a:t>GitHub</a:t>
            </a:r>
            <a:r>
              <a:rPr lang="ja-JP" altLang="ja-JP" dirty="0"/>
              <a:t>上で実際に公開されている</a:t>
            </a:r>
            <a:r>
              <a:rPr lang="en-US" altLang="ja-JP" dirty="0"/>
              <a:t>OSS</a:t>
            </a:r>
            <a:r>
              <a:rPr lang="ja-JP" altLang="ja-JP" dirty="0"/>
              <a:t>を調べることで，プロジェクトメンバの役割分担の実態を明らかにする． </a:t>
            </a:r>
          </a:p>
          <a:p>
            <a:endParaRPr kumimoji="1" lang="en-US" altLang="ja-JP" dirty="0" smtClean="0"/>
          </a:p>
          <a:p>
            <a:r>
              <a:rPr kumimoji="1" lang="en-US" altLang="ja-JP" dirty="0" smtClean="0"/>
              <a:t>1.3 </a:t>
            </a:r>
            <a:r>
              <a:rPr kumimoji="1" lang="ja-JP" altLang="en-US" dirty="0" smtClean="0"/>
              <a:t>方法</a:t>
            </a:r>
            <a:endParaRPr kumimoji="1" lang="en-US" altLang="ja-JP" dirty="0" smtClean="0"/>
          </a:p>
          <a:p>
            <a:endParaRPr lang="en-US" altLang="ja-JP" dirty="0"/>
          </a:p>
          <a:p>
            <a:r>
              <a:rPr kumimoji="1" lang="en-US" altLang="ja-JP" dirty="0" smtClean="0"/>
              <a:t>1.4</a:t>
            </a:r>
            <a:r>
              <a:rPr lang="ja-JP" altLang="en-US" dirty="0" smtClean="0"/>
              <a:t> </a:t>
            </a:r>
            <a:r>
              <a:rPr lang="en-US" altLang="ja-JP" dirty="0" smtClean="0"/>
              <a:t>pm</a:t>
            </a:r>
            <a:r>
              <a:rPr lang="ja-JP" altLang="en-US" dirty="0" smtClean="0"/>
              <a:t>との関連性</a:t>
            </a:r>
            <a:endParaRPr kumimoji="1" lang="ja-JP" altLang="en-US" dirty="0"/>
          </a:p>
        </p:txBody>
      </p:sp>
      <p:sp>
        <p:nvSpPr>
          <p:cNvPr id="5" name="タイトル 1"/>
          <p:cNvSpPr txBox="1">
            <a:spLocks/>
          </p:cNvSpPr>
          <p:nvPr/>
        </p:nvSpPr>
        <p:spPr>
          <a:xfrm>
            <a:off x="6876256" y="116632"/>
            <a:ext cx="2123728" cy="756002"/>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1.</a:t>
            </a:r>
            <a:r>
              <a:rPr lang="ja-JP" altLang="en-US" sz="1800" u="sng" dirty="0" smtClean="0"/>
              <a:t>研究の概要</a:t>
            </a:r>
            <a:r>
              <a:rPr lang="ja-JP" altLang="en-US" sz="1600" dirty="0" smtClean="0"/>
              <a:t/>
            </a:r>
            <a:br>
              <a:rPr lang="ja-JP" altLang="en-US" sz="1600" dirty="0" smtClean="0"/>
            </a:br>
            <a:endParaRPr lang="ja-JP" altLang="en-US" sz="1600" dirty="0"/>
          </a:p>
        </p:txBody>
      </p:sp>
    </p:spTree>
    <p:extLst>
      <p:ext uri="{BB962C8B-B14F-4D97-AF65-F5344CB8AC3E}">
        <p14:creationId xmlns:p14="http://schemas.microsoft.com/office/powerpoint/2010/main" val="179549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1.5 </a:t>
            </a:r>
            <a:r>
              <a:rPr lang="ja-JP" altLang="en-US" dirty="0" smtClean="0"/>
              <a:t>実態</a:t>
            </a:r>
            <a:r>
              <a:rPr lang="ja-JP" altLang="en-US" dirty="0"/>
              <a:t>調査</a:t>
            </a:r>
            <a:r>
              <a:rPr lang="ja-JP" altLang="en-US" dirty="0" smtClean="0"/>
              <a:t>まで</a:t>
            </a:r>
            <a:r>
              <a:rPr kumimoji="1" lang="ja-JP" altLang="en-US" dirty="0" smtClean="0"/>
              <a:t>プロセス</a:t>
            </a:r>
            <a:endParaRPr kumimoji="1" lang="en-US" altLang="ja-JP" dirty="0" smtClean="0"/>
          </a:p>
          <a:p>
            <a:pPr marL="0" indent="0">
              <a:buNone/>
            </a:pPr>
            <a:r>
              <a:rPr lang="ja-JP" altLang="en-US" dirty="0" smtClean="0"/>
              <a:t>開始</a:t>
            </a:r>
            <a:r>
              <a:rPr lang="en-US" altLang="ja-JP" dirty="0"/>
              <a:t> </a:t>
            </a:r>
            <a:r>
              <a:rPr lang="en-US" altLang="ja-JP" dirty="0" smtClean="0"/>
              <a:t> OSS</a:t>
            </a:r>
            <a:r>
              <a:rPr lang="ja-JP" altLang="en-US" dirty="0" smtClean="0"/>
              <a:t>の調査</a:t>
            </a:r>
            <a:endParaRPr lang="en-US" altLang="ja-JP" dirty="0" smtClean="0"/>
          </a:p>
          <a:p>
            <a:pPr marL="0" indent="0">
              <a:buNone/>
            </a:pPr>
            <a:endParaRPr kumimoji="1" lang="en-US" altLang="ja-JP" dirty="0" smtClean="0"/>
          </a:p>
          <a:p>
            <a:pPr marL="0" indent="0">
              <a:buNone/>
            </a:pPr>
            <a:r>
              <a:rPr lang="ja-JP" altLang="en-US" dirty="0" smtClean="0"/>
              <a:t>中間　収集</a:t>
            </a:r>
            <a:endParaRPr lang="en-US" altLang="ja-JP" dirty="0" smtClean="0"/>
          </a:p>
          <a:p>
            <a:pPr marL="0" indent="0">
              <a:buNone/>
            </a:pPr>
            <a:endParaRPr kumimoji="1" lang="en-US" altLang="ja-JP" dirty="0"/>
          </a:p>
          <a:p>
            <a:pPr marL="0" indent="0">
              <a:buNone/>
            </a:pPr>
            <a:r>
              <a:rPr kumimoji="1" lang="ja-JP" altLang="en-US" dirty="0" smtClean="0"/>
              <a:t>最終　分析</a:t>
            </a:r>
            <a:endParaRPr kumimoji="1" lang="en-US" altLang="ja-JP" dirty="0" smtClean="0"/>
          </a:p>
          <a:p>
            <a:pPr marL="0" indent="0">
              <a:buNone/>
            </a:pPr>
            <a:endParaRPr lang="en-US" altLang="ja-JP" dirty="0"/>
          </a:p>
          <a:p>
            <a:pPr marL="0" indent="0">
              <a:buNone/>
            </a:pPr>
            <a:r>
              <a:rPr kumimoji="1" lang="ja-JP" altLang="en-US" dirty="0" smtClean="0"/>
              <a:t>矢印の図で表す</a:t>
            </a:r>
            <a:endParaRPr kumimoji="1" lang="en-US" altLang="ja-JP" dirty="0"/>
          </a:p>
          <a:p>
            <a:pPr marL="0" indent="0">
              <a:buNone/>
            </a:pPr>
            <a:endParaRPr kumimoji="1" lang="ja-JP" altLang="en-US" dirty="0"/>
          </a:p>
        </p:txBody>
      </p:sp>
      <p:sp>
        <p:nvSpPr>
          <p:cNvPr id="5" name="タイトル 1"/>
          <p:cNvSpPr txBox="1">
            <a:spLocks/>
          </p:cNvSpPr>
          <p:nvPr/>
        </p:nvSpPr>
        <p:spPr>
          <a:xfrm>
            <a:off x="6876256" y="116632"/>
            <a:ext cx="2123728" cy="756002"/>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1.</a:t>
            </a:r>
            <a:r>
              <a:rPr lang="ja-JP" altLang="en-US" sz="1800" u="sng" dirty="0" smtClean="0"/>
              <a:t>研究の概要</a:t>
            </a:r>
            <a:r>
              <a:rPr lang="ja-JP" altLang="en-US" sz="1600" dirty="0" smtClean="0"/>
              <a:t/>
            </a:r>
            <a:br>
              <a:rPr lang="ja-JP" altLang="en-US" sz="1600" dirty="0" smtClean="0"/>
            </a:br>
            <a:endParaRPr lang="ja-JP" altLang="en-US" sz="1600" dirty="0"/>
          </a:p>
        </p:txBody>
      </p:sp>
    </p:spTree>
    <p:extLst>
      <p:ext uri="{BB962C8B-B14F-4D97-AF65-F5344CB8AC3E}">
        <p14:creationId xmlns:p14="http://schemas.microsoft.com/office/powerpoint/2010/main" val="310277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a:t>前</a:t>
            </a:r>
            <a:r>
              <a:rPr kumimoji="1" lang="ja-JP" altLang="en-US" dirty="0" smtClean="0"/>
              <a:t>スライドの捕捉があれば書く</a:t>
            </a:r>
            <a:endParaRPr kumimoji="1" lang="ja-JP" altLang="en-US" dirty="0"/>
          </a:p>
        </p:txBody>
      </p:sp>
      <p:sp>
        <p:nvSpPr>
          <p:cNvPr id="5" name="タイトル 1"/>
          <p:cNvSpPr txBox="1">
            <a:spLocks/>
          </p:cNvSpPr>
          <p:nvPr/>
        </p:nvSpPr>
        <p:spPr>
          <a:xfrm>
            <a:off x="6876256" y="116632"/>
            <a:ext cx="2123728" cy="756002"/>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1.</a:t>
            </a:r>
            <a:r>
              <a:rPr lang="ja-JP" altLang="en-US" sz="1800" u="sng" dirty="0" smtClean="0"/>
              <a:t>研究の概要</a:t>
            </a:r>
            <a:r>
              <a:rPr lang="ja-JP" altLang="en-US" sz="1600" dirty="0" smtClean="0"/>
              <a:t/>
            </a:r>
            <a:br>
              <a:rPr lang="ja-JP" altLang="en-US" sz="1600" dirty="0" smtClean="0"/>
            </a:br>
            <a:endParaRPr lang="ja-JP" altLang="en-US" sz="1600" dirty="0"/>
          </a:p>
        </p:txBody>
      </p:sp>
    </p:spTree>
    <p:extLst>
      <p:ext uri="{BB962C8B-B14F-4D97-AF65-F5344CB8AC3E}">
        <p14:creationId xmlns:p14="http://schemas.microsoft.com/office/powerpoint/2010/main" val="202034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u="sng" dirty="0" smtClean="0"/>
              <a:t>2.</a:t>
            </a:r>
            <a:r>
              <a:rPr kumimoji="1" lang="ja-JP" altLang="en-US" u="sng" dirty="0" smtClean="0"/>
              <a:t>ホスティン</a:t>
            </a:r>
            <a:r>
              <a:rPr lang="ja-JP" altLang="en-US" u="sng" dirty="0"/>
              <a:t>グ</a:t>
            </a:r>
            <a:r>
              <a:rPr kumimoji="1" lang="ja-JP" altLang="en-US" u="sng" dirty="0" smtClean="0"/>
              <a:t>サイトとは</a:t>
            </a:r>
            <a:endParaRPr kumimoji="1" lang="ja-JP" altLang="en-US" u="sng" dirty="0"/>
          </a:p>
        </p:txBody>
      </p:sp>
      <p:sp>
        <p:nvSpPr>
          <p:cNvPr id="3" name="コンテンツ プレースホルダー 2"/>
          <p:cNvSpPr txBox="1">
            <a:spLocks/>
          </p:cNvSpPr>
          <p:nvPr/>
        </p:nvSpPr>
        <p:spPr>
          <a:xfrm>
            <a:off x="457200" y="1752600"/>
            <a:ext cx="7620000" cy="4373563"/>
          </a:xfrm>
          <a:prstGeom prst="rect">
            <a:avLst/>
          </a:prstGeom>
        </p:spPr>
        <p:txBody>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endParaRPr lang="en-US" altLang="ja-JP" dirty="0" smtClean="0"/>
          </a:p>
          <a:p>
            <a:endParaRPr lang="en-US" altLang="ja-JP" dirty="0" smtClean="0"/>
          </a:p>
          <a:p>
            <a:r>
              <a:rPr lang="ja-JP" altLang="en-US" dirty="0" smtClean="0"/>
              <a:t>時間の都合ではカットする．</a:t>
            </a:r>
            <a:endParaRPr lang="en-US" altLang="ja-JP" dirty="0" smtClean="0"/>
          </a:p>
          <a:p>
            <a:r>
              <a:rPr lang="ja-JP" altLang="en-US" dirty="0"/>
              <a:t>実態調査</a:t>
            </a:r>
            <a:r>
              <a:rPr lang="ja-JP" altLang="en-US" dirty="0" smtClean="0"/>
              <a:t>に時間を割く</a:t>
            </a:r>
            <a:endParaRPr lang="en-US" altLang="ja-JP" dirty="0" smtClean="0"/>
          </a:p>
          <a:p>
            <a:endParaRPr lang="en-US" altLang="ja-JP" dirty="0" smtClean="0"/>
          </a:p>
          <a:p>
            <a:endParaRPr lang="en-US" altLang="ja-JP" dirty="0" smtClean="0"/>
          </a:p>
          <a:p>
            <a:endParaRPr lang="ja-JP" altLang="en-US" dirty="0"/>
          </a:p>
        </p:txBody>
      </p:sp>
    </p:spTree>
    <p:extLst>
      <p:ext uri="{BB962C8B-B14F-4D97-AF65-F5344CB8AC3E}">
        <p14:creationId xmlns:p14="http://schemas.microsoft.com/office/powerpoint/2010/main" val="292161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2.1 </a:t>
            </a:r>
            <a:r>
              <a:rPr lang="ja-JP" altLang="ja-JP" dirty="0" smtClean="0"/>
              <a:t>ホスティングサイト</a:t>
            </a:r>
            <a:r>
              <a:rPr kumimoji="1" lang="ja-JP" altLang="en-US" dirty="0" smtClean="0"/>
              <a:t>とは</a:t>
            </a:r>
            <a:endParaRPr kumimoji="1" lang="en-US" altLang="ja-JP" dirty="0" smtClean="0"/>
          </a:p>
          <a:p>
            <a:endParaRPr lang="en-US" altLang="ja-JP" dirty="0"/>
          </a:p>
          <a:p>
            <a:endParaRPr lang="en-US" altLang="ja-JP" dirty="0"/>
          </a:p>
          <a:p>
            <a:endParaRPr kumimoji="1" lang="en-US" altLang="ja-JP" dirty="0" smtClean="0"/>
          </a:p>
          <a:p>
            <a:endParaRPr kumimoji="1" lang="ja-JP" altLang="en-US" dirty="0"/>
          </a:p>
        </p:txBody>
      </p:sp>
      <p:sp>
        <p:nvSpPr>
          <p:cNvPr id="4" name="タイトル 3"/>
          <p:cNvSpPr txBox="1">
            <a:spLocks/>
          </p:cNvSpPr>
          <p:nvPr/>
        </p:nvSpPr>
        <p:spPr>
          <a:xfrm>
            <a:off x="6301613" y="476672"/>
            <a:ext cx="2664296" cy="456007"/>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2.</a:t>
            </a:r>
            <a:r>
              <a:rPr lang="ja-JP" altLang="en-US" sz="1800" u="sng" dirty="0" smtClean="0"/>
              <a:t>ホスティングサイトとは</a:t>
            </a:r>
            <a:endParaRPr lang="ja-JP" altLang="en-US" sz="1800" u="sng" dirty="0"/>
          </a:p>
        </p:txBody>
      </p:sp>
    </p:spTree>
    <p:extLst>
      <p:ext uri="{BB962C8B-B14F-4D97-AF65-F5344CB8AC3E}">
        <p14:creationId xmlns:p14="http://schemas.microsoft.com/office/powerpoint/2010/main" val="2966542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217</TotalTime>
  <Words>2210</Words>
  <Application>Microsoft Office PowerPoint</Application>
  <PresentationFormat>画面に合わせる (4:3)</PresentationFormat>
  <Paragraphs>887</Paragraphs>
  <Slides>30</Slides>
  <Notes>11</Notes>
  <HiddenSlides>0</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エッセンシャル</vt:lpstr>
      <vt:lpstr>オープンソースソフトウェア開発における役割分担の実態調査 Division of the roles in open source software development </vt:lpstr>
      <vt:lpstr>目次</vt:lpstr>
      <vt:lpstr>1.研究の概要 </vt:lpstr>
      <vt:lpstr>1.研究の概要 </vt:lpstr>
      <vt:lpstr>PowerPoint プレゼンテーション</vt:lpstr>
      <vt:lpstr>PowerPoint プレゼンテーション</vt:lpstr>
      <vt:lpstr>PowerPoint プレゼンテーション</vt:lpstr>
      <vt:lpstr>2.ホスティングサイトとは</vt:lpstr>
      <vt:lpstr>PowerPoint プレゼンテーション</vt:lpstr>
      <vt:lpstr>PowerPoint プレゼンテーション</vt:lpstr>
      <vt:lpstr>3.API</vt:lpstr>
      <vt:lpstr>PowerPoint プレゼンテーション</vt:lpstr>
      <vt:lpstr>PowerPoint プレゼンテーション</vt:lpstr>
      <vt:lpstr>4.実態調査</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5.結論</vt:lpstr>
      <vt:lpstr>PowerPoint プレゼンテーション</vt:lpstr>
      <vt:lpstr>PowerPoint プレゼンテーション</vt:lpstr>
      <vt:lpstr>ご清聴どうも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オープンソースソフトウェア開発における役割分担の実態調査 Division of the roles in open source software development </dc:title>
  <dc:creator>Genki Sekiguchi</dc:creator>
  <cp:lastModifiedBy>Genki Sekiguchi</cp:lastModifiedBy>
  <cp:revision>136</cp:revision>
  <dcterms:created xsi:type="dcterms:W3CDTF">2014-01-30T10:32:01Z</dcterms:created>
  <dcterms:modified xsi:type="dcterms:W3CDTF">2014-01-31T06:57:41Z</dcterms:modified>
</cp:coreProperties>
</file>