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5" r:id="rId1"/>
  </p:sldMasterIdLst>
  <p:notesMasterIdLst>
    <p:notesMasterId r:id="rId3"/>
  </p:notesMasterIdLst>
  <p:sldIdLst>
    <p:sldId id="268" r:id="rId2"/>
  </p:sldIdLst>
  <p:sldSz cx="21386800" cy="30279975"/>
  <p:notesSz cx="6858000" cy="9144000"/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スタイル (中間)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68" autoAdjust="0"/>
    <p:restoredTop sz="94299" autoAdjust="0"/>
  </p:normalViewPr>
  <p:slideViewPr>
    <p:cSldViewPr>
      <p:cViewPr>
        <p:scale>
          <a:sx n="54" d="100"/>
          <a:sy n="54" d="100"/>
        </p:scale>
        <p:origin x="-640" y="-80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935E7-A51F-4FE3-8E46-E43B536CCFB8}" type="datetimeFigureOut">
              <a:rPr kumimoji="1" lang="ja-JP" altLang="en-US" smtClean="0"/>
              <a:t>15/10/07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22964-6963-45B4-9F39-6B1745C822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159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04010" y="9406420"/>
            <a:ext cx="18178780" cy="649056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15/10/07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63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2951897"/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15/10/07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2951897"/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2951897"/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472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505430" y="1212605"/>
            <a:ext cx="4812030" cy="2583610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069340" y="1212605"/>
            <a:ext cx="14079643" cy="2583610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2951897"/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15/10/07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2951897"/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2951897"/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471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15/10/07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700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9410" y="19457690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89410" y="12833948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15/10/07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101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069340" y="7065330"/>
            <a:ext cx="9445837" cy="19983384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871623" y="7065330"/>
            <a:ext cx="9445837" cy="19983384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15/10/07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62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0" y="6777950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69340" y="9602677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64198" y="6777950"/>
            <a:ext cx="9453263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64198" y="9602677"/>
            <a:ext cx="9453263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15/10/07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19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15/10/07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83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15/10/07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39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0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61645" y="1205594"/>
            <a:ext cx="11955815" cy="25843120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2951897"/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15/10/07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2951897"/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2951897"/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906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191962" y="23698288"/>
            <a:ext cx="12832080" cy="3553689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15/10/07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708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 vert="horz" lIns="295232" tIns="147616" rIns="295232" bIns="147616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0" y="7065330"/>
            <a:ext cx="19248120" cy="19983384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2951897"/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15/10/07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2951897"/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2951897"/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338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</p:sldLayoutIdLst>
  <p:txStyles>
    <p:titleStyle>
      <a:lvl1pPr algn="ctr" defTabSz="1476162" rtl="0" eaLnBrk="1" latinLnBrk="0" hangingPunct="1">
        <a:spcBef>
          <a:spcPct val="0"/>
        </a:spcBef>
        <a:buNone/>
        <a:defRPr kumimoji="1"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121" indent="-1107121" algn="l" defTabSz="1476162" rtl="0" eaLnBrk="1" latinLnBrk="0" hangingPunct="1">
        <a:spcBef>
          <a:spcPct val="20000"/>
        </a:spcBef>
        <a:buFont typeface="Arial"/>
        <a:buChar char="•"/>
        <a:defRPr kumimoji="1"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63" indent="-922601" algn="l" defTabSz="1476162" rtl="0" eaLnBrk="1" latinLnBrk="0" hangingPunct="1">
        <a:spcBef>
          <a:spcPct val="20000"/>
        </a:spcBef>
        <a:buFont typeface="Arial"/>
        <a:buChar char="–"/>
        <a:defRPr kumimoji="1"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404" indent="-738081" algn="l" defTabSz="1476162" rtl="0" eaLnBrk="1" latinLnBrk="0" hangingPunct="1">
        <a:spcBef>
          <a:spcPct val="20000"/>
        </a:spcBef>
        <a:buFont typeface="Arial"/>
        <a:buChar char="•"/>
        <a:defRPr kumimoji="1"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66" indent="-738081" algn="l" defTabSz="1476162" rtl="0" eaLnBrk="1" latinLnBrk="0" hangingPunct="1">
        <a:spcBef>
          <a:spcPct val="20000"/>
        </a:spcBef>
        <a:buFont typeface="Arial"/>
        <a:buChar char="–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727" indent="-738081" algn="l" defTabSz="1476162" rtl="0" eaLnBrk="1" latinLnBrk="0" hangingPunct="1">
        <a:spcBef>
          <a:spcPct val="20000"/>
        </a:spcBef>
        <a:buFont typeface="Arial"/>
        <a:buChar char="»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89" indent="-738081" algn="l" defTabSz="1476162" rtl="0" eaLnBrk="1" latinLnBrk="0" hangingPunct="1">
        <a:spcBef>
          <a:spcPct val="20000"/>
        </a:spcBef>
        <a:buFont typeface="Arial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5051" indent="-738081" algn="l" defTabSz="1476162" rtl="0" eaLnBrk="1" latinLnBrk="0" hangingPunct="1">
        <a:spcBef>
          <a:spcPct val="20000"/>
        </a:spcBef>
        <a:buFont typeface="Arial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212" indent="-738081" algn="l" defTabSz="1476162" rtl="0" eaLnBrk="1" latinLnBrk="0" hangingPunct="1">
        <a:spcBef>
          <a:spcPct val="20000"/>
        </a:spcBef>
        <a:buFont typeface="Arial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374" indent="-738081" algn="l" defTabSz="1476162" rtl="0" eaLnBrk="1" latinLnBrk="0" hangingPunct="1">
        <a:spcBef>
          <a:spcPct val="20000"/>
        </a:spcBef>
        <a:buFont typeface="Arial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テキスト ボックス 43"/>
          <p:cNvSpPr txBox="1"/>
          <p:nvPr/>
        </p:nvSpPr>
        <p:spPr>
          <a:xfrm>
            <a:off x="540272" y="14347899"/>
            <a:ext cx="7632848" cy="1163395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4800" dirty="0" smtClean="0"/>
              <a:t>目的</a:t>
            </a:r>
            <a:endParaRPr lang="en-US" altLang="ja-JP" sz="4800" dirty="0" smtClean="0"/>
          </a:p>
          <a:p>
            <a:endParaRPr lang="en-US" altLang="ja-JP" sz="4800" dirty="0"/>
          </a:p>
          <a:p>
            <a:endParaRPr lang="en-US" altLang="ja-JP" sz="2000" dirty="0" smtClean="0"/>
          </a:p>
          <a:p>
            <a:endParaRPr lang="en-US" altLang="ja-JP" sz="2000" dirty="0"/>
          </a:p>
          <a:p>
            <a:endParaRPr lang="en-US" altLang="ja-JP" sz="2000" dirty="0" smtClean="0"/>
          </a:p>
          <a:p>
            <a:endParaRPr lang="en-US" altLang="ja-JP" sz="1800" dirty="0"/>
          </a:p>
          <a:p>
            <a:endParaRPr lang="en-US" altLang="ja-JP" sz="4800" dirty="0" smtClean="0"/>
          </a:p>
          <a:p>
            <a:endParaRPr lang="en-US" altLang="ja-JP" sz="4800" dirty="0"/>
          </a:p>
          <a:p>
            <a:endParaRPr lang="en-US" altLang="ja-JP" sz="4800" dirty="0" smtClean="0"/>
          </a:p>
          <a:p>
            <a:endParaRPr lang="en-US" altLang="ja-JP" sz="4800" dirty="0" smtClean="0"/>
          </a:p>
          <a:p>
            <a:endParaRPr lang="en-US" altLang="ja-JP" sz="4800" dirty="0"/>
          </a:p>
          <a:p>
            <a:endParaRPr lang="en-US" altLang="ja-JP" sz="2800" dirty="0" smtClean="0"/>
          </a:p>
          <a:p>
            <a:endParaRPr lang="en-US" altLang="ja-JP" sz="2800" dirty="0" smtClean="0"/>
          </a:p>
          <a:p>
            <a:endParaRPr lang="en-US" altLang="ja-JP" sz="2800" dirty="0"/>
          </a:p>
          <a:p>
            <a:endParaRPr lang="en-US" altLang="ja-JP" sz="2800" dirty="0" smtClean="0"/>
          </a:p>
          <a:p>
            <a:endParaRPr lang="en-US" altLang="ja-JP" sz="2800" dirty="0"/>
          </a:p>
          <a:p>
            <a:endParaRPr lang="en-US" altLang="ja-JP" sz="2800" dirty="0" smtClean="0"/>
          </a:p>
          <a:p>
            <a:endParaRPr lang="en-US" altLang="ja-JP" sz="2800" dirty="0"/>
          </a:p>
          <a:p>
            <a:endParaRPr lang="en-US" altLang="ja-JP" sz="2800" dirty="0" smtClean="0"/>
          </a:p>
          <a:p>
            <a:endParaRPr lang="en-US" altLang="ja-JP" sz="2800" dirty="0"/>
          </a:p>
          <a:p>
            <a:endParaRPr lang="en-US" altLang="ja-JP" sz="2800" dirty="0" smtClean="0"/>
          </a:p>
          <a:p>
            <a:endParaRPr lang="en-US" altLang="ja-JP" sz="2800" dirty="0" smtClean="0"/>
          </a:p>
          <a:p>
            <a:endParaRPr lang="en-US" altLang="ja-JP" sz="2800" dirty="0" smtClean="0"/>
          </a:p>
        </p:txBody>
      </p:sp>
      <p:sp>
        <p:nvSpPr>
          <p:cNvPr id="3" name="テキスト ボックス 2"/>
          <p:cNvSpPr txBox="1"/>
          <p:nvPr/>
        </p:nvSpPr>
        <p:spPr>
          <a:xfrm flipH="1">
            <a:off x="558544" y="432370"/>
            <a:ext cx="20431999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800" dirty="0" err="1" smtClean="0"/>
              <a:t>GitHub</a:t>
            </a:r>
            <a:r>
              <a:rPr lang="ja-JP" altLang="en-US" sz="8800" dirty="0" smtClean="0"/>
              <a:t>を用いた開発</a:t>
            </a:r>
            <a:r>
              <a:rPr lang="ja-JP" altLang="en-US" sz="8800" dirty="0"/>
              <a:t>フローの判別</a:t>
            </a:r>
            <a:r>
              <a:rPr lang="ja-JP" altLang="en-US" sz="8800" dirty="0" smtClean="0"/>
              <a:t>分析</a:t>
            </a:r>
            <a:endParaRPr lang="en-US" altLang="ja-JP" sz="8800" dirty="0" smtClean="0"/>
          </a:p>
          <a:p>
            <a:pPr algn="r"/>
            <a:r>
              <a:rPr lang="ja-JP" altLang="en-US" sz="7200" dirty="0" smtClean="0">
                <a:ln w="0"/>
              </a:rPr>
              <a:t>矢吹</a:t>
            </a:r>
            <a:r>
              <a:rPr lang="ja-JP" altLang="en-US" sz="7200" dirty="0">
                <a:ln w="0"/>
              </a:rPr>
              <a:t>研究室　</a:t>
            </a:r>
            <a:r>
              <a:rPr lang="en-US" altLang="ja-JP" sz="7200" dirty="0">
                <a:ln w="0"/>
              </a:rPr>
              <a:t>1242132</a:t>
            </a:r>
            <a:r>
              <a:rPr lang="ja-JP" altLang="ja-JP" sz="7200" dirty="0">
                <a:ln w="0"/>
              </a:rPr>
              <a:t>　</a:t>
            </a:r>
            <a:r>
              <a:rPr lang="ja-JP" altLang="en-US" sz="7200" dirty="0">
                <a:ln w="0"/>
              </a:rPr>
              <a:t>若月純</a:t>
            </a:r>
          </a:p>
          <a:p>
            <a:endParaRPr kumimoji="1" lang="ja-JP" altLang="en-US" sz="11500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540272" y="26517251"/>
            <a:ext cx="9166206" cy="3200876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+mj-ea"/>
                <a:ea typeface="+mj-ea"/>
              </a:rPr>
              <a:t>進捗状況</a:t>
            </a:r>
            <a:endParaRPr lang="en-US" altLang="ja-JP" b="1" dirty="0" smtClean="0">
              <a:latin typeface="+mj-ea"/>
              <a:ea typeface="+mj-ea"/>
            </a:endParaRPr>
          </a:p>
          <a:p>
            <a:r>
              <a:rPr kumimoji="1" lang="en-US" altLang="ja-JP" sz="4800" dirty="0" smtClean="0"/>
              <a:t>32</a:t>
            </a:r>
            <a:r>
              <a:rPr kumimoji="1" lang="ja-JP" altLang="en-US" sz="4800" dirty="0" smtClean="0"/>
              <a:t>件のプロジェクトを調査した</a:t>
            </a:r>
            <a:endParaRPr kumimoji="1" lang="en-US" altLang="ja-JP" sz="4800" dirty="0" smtClean="0"/>
          </a:p>
          <a:p>
            <a:r>
              <a:rPr lang="ja-JP" altLang="en-US" sz="4800" dirty="0" smtClean="0"/>
              <a:t>決定木分析を行った</a:t>
            </a:r>
            <a:endParaRPr lang="en-US" altLang="ja-JP" sz="4800" dirty="0" smtClean="0"/>
          </a:p>
          <a:p>
            <a:r>
              <a:rPr lang="en-US" altLang="ja-JP" sz="4800" dirty="0" smtClean="0"/>
              <a:t>2</a:t>
            </a:r>
            <a:r>
              <a:rPr kumimoji="1" lang="ja-JP" altLang="en-US" sz="4800" smtClean="0"/>
              <a:t>種類</a:t>
            </a:r>
            <a:r>
              <a:rPr kumimoji="1" lang="ja-JP" altLang="en-US" sz="4800" dirty="0" smtClean="0"/>
              <a:t>の選択基準を見つけた</a:t>
            </a:r>
            <a:r>
              <a:rPr lang="ja-JP" altLang="en-US" sz="3600" dirty="0" smtClean="0">
                <a:solidFill>
                  <a:schemeClr val="tx1"/>
                </a:solidFill>
              </a:rPr>
              <a:t>　</a:t>
            </a:r>
            <a:endParaRPr kumimoji="1" lang="en-US" altLang="ja-JP" sz="3600" dirty="0" smtClean="0">
              <a:solidFill>
                <a:schemeClr val="tx1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0261352" y="26517251"/>
            <a:ext cx="10369152" cy="3200876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+mj-ea"/>
                <a:ea typeface="+mj-ea"/>
              </a:rPr>
              <a:t>今後の計画</a:t>
            </a:r>
            <a:endParaRPr lang="en-US" altLang="ja-JP" b="1" dirty="0" smtClean="0">
              <a:latin typeface="+mj-ea"/>
              <a:ea typeface="+mj-ea"/>
            </a:endParaRPr>
          </a:p>
          <a:p>
            <a:r>
              <a:rPr lang="ja-JP" altLang="en-US" sz="4800" dirty="0" smtClean="0"/>
              <a:t>時系列</a:t>
            </a:r>
            <a:r>
              <a:rPr lang="ja-JP" altLang="en-US" sz="4800" dirty="0"/>
              <a:t>データ</a:t>
            </a:r>
            <a:r>
              <a:rPr lang="ja-JP" altLang="en-US" sz="4800" dirty="0" smtClean="0"/>
              <a:t>を調査する</a:t>
            </a:r>
            <a:endParaRPr lang="en-US" altLang="ja-JP" sz="4800" dirty="0"/>
          </a:p>
          <a:p>
            <a:r>
              <a:rPr lang="ja-JP" altLang="en-US" sz="4800" dirty="0" smtClean="0"/>
              <a:t>決定木分析を行う</a:t>
            </a:r>
            <a:endParaRPr lang="en-US" altLang="ja-JP" sz="4800" dirty="0" smtClean="0"/>
          </a:p>
          <a:p>
            <a:r>
              <a:rPr lang="ja-JP" altLang="en-US" sz="4800" dirty="0" smtClean="0"/>
              <a:t>新たな選択基準を見つける</a:t>
            </a:r>
            <a:endParaRPr lang="en-US" altLang="ja-JP" sz="4800" dirty="0" smtClean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40272" y="3474691"/>
            <a:ext cx="12313368" cy="221599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+mj-ea"/>
                <a:ea typeface="+mj-ea"/>
              </a:rPr>
              <a:t>背景</a:t>
            </a:r>
            <a:endParaRPr kumimoji="1" lang="en-US" altLang="ja-JP" b="1" dirty="0" smtClean="0">
              <a:latin typeface="+mj-ea"/>
              <a:ea typeface="+mj-ea"/>
            </a:endParaRPr>
          </a:p>
          <a:p>
            <a:r>
              <a:rPr lang="en-US" altLang="ja-JP" sz="4000" b="1" dirty="0" err="1" smtClean="0">
                <a:latin typeface="+mj-ea"/>
              </a:rPr>
              <a:t>GitHub</a:t>
            </a:r>
            <a:r>
              <a:rPr lang="ja-JP" altLang="en-US" sz="4000" b="1" dirty="0" smtClean="0">
                <a:latin typeface="+mj-ea"/>
              </a:rPr>
              <a:t>を用いた開発フローは</a:t>
            </a:r>
            <a:r>
              <a:rPr lang="en-US" altLang="ja-JP" sz="4000" b="1" dirty="0" smtClean="0">
                <a:latin typeface="+mj-ea"/>
              </a:rPr>
              <a:t>13</a:t>
            </a:r>
            <a:r>
              <a:rPr lang="ja-JP" altLang="en-US" sz="4000" b="1" dirty="0" smtClean="0">
                <a:latin typeface="+mj-ea"/>
              </a:rPr>
              <a:t>種類あるため，</a:t>
            </a:r>
            <a:endParaRPr lang="en-US" altLang="ja-JP" sz="4000" b="1" dirty="0" smtClean="0">
              <a:latin typeface="+mj-ea"/>
            </a:endParaRPr>
          </a:p>
          <a:p>
            <a:r>
              <a:rPr lang="ja-JP" altLang="en-US" sz="4000" b="1" dirty="0" smtClean="0">
                <a:latin typeface="+mj-ea"/>
              </a:rPr>
              <a:t>選択基準が必要である</a:t>
            </a:r>
            <a:endParaRPr lang="en-US" altLang="ja-JP" b="1" dirty="0">
              <a:latin typeface="+mj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1152" y="14347899"/>
            <a:ext cx="12195920" cy="11712600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828304" y="16004083"/>
            <a:ext cx="7200800" cy="267765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定性的</a:t>
            </a:r>
            <a:endParaRPr kumimoji="1" lang="en-US" altLang="ja-JP" sz="5400" dirty="0" smtClean="0"/>
          </a:p>
          <a:p>
            <a:pPr marL="685800" indent="-685800">
              <a:buFont typeface="Arial"/>
              <a:buChar char="•"/>
            </a:pPr>
            <a:r>
              <a:rPr kumimoji="1" lang="ja-JP" altLang="en-US" sz="4000" dirty="0" smtClean="0"/>
              <a:t>スキルが高い</a:t>
            </a:r>
            <a:endParaRPr kumimoji="1" lang="en-US" altLang="ja-JP" sz="4000" dirty="0" smtClean="0"/>
          </a:p>
          <a:p>
            <a:pPr marL="685800" indent="-685800">
              <a:buFont typeface="Arial"/>
              <a:buChar char="•"/>
            </a:pPr>
            <a:r>
              <a:rPr lang="ja-JP" altLang="en-US" sz="4000" dirty="0" smtClean="0"/>
              <a:t>大規模なプロジェクト</a:t>
            </a:r>
            <a:endParaRPr lang="en-US" altLang="ja-JP" sz="4000" dirty="0" smtClean="0"/>
          </a:p>
          <a:p>
            <a:pPr marL="685800" indent="-685800">
              <a:buFont typeface="Arial"/>
              <a:buChar char="•"/>
            </a:pPr>
            <a:r>
              <a:rPr kumimoji="1" lang="ja-JP" altLang="en-US" sz="4000" dirty="0" smtClean="0"/>
              <a:t>メンバが多い</a:t>
            </a:r>
            <a:endParaRPr kumimoji="1" lang="en-US" altLang="ja-JP" sz="4000" dirty="0" smtClean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56296" y="22124763"/>
            <a:ext cx="7200800" cy="267765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4800" dirty="0" smtClean="0"/>
              <a:t>定量</a:t>
            </a:r>
            <a:r>
              <a:rPr kumimoji="1" lang="ja-JP" altLang="en-US" sz="4800" dirty="0" smtClean="0"/>
              <a:t>的</a:t>
            </a:r>
            <a:endParaRPr kumimoji="1" lang="en-US" altLang="ja-JP" dirty="0" smtClean="0"/>
          </a:p>
          <a:p>
            <a:pPr marL="685800" indent="-685800">
              <a:buFont typeface="Arial"/>
              <a:buChar char="•"/>
            </a:pPr>
            <a:r>
              <a:rPr lang="ja-JP" altLang="en-US" sz="4000" dirty="0" smtClean="0"/>
              <a:t>実務経験が</a:t>
            </a:r>
            <a:r>
              <a:rPr lang="en-US" altLang="ja-JP" sz="4000" dirty="0" smtClean="0"/>
              <a:t>5</a:t>
            </a:r>
            <a:r>
              <a:rPr lang="ja-JP" altLang="en-US" sz="4000" dirty="0" smtClean="0"/>
              <a:t>年</a:t>
            </a:r>
            <a:endParaRPr lang="en-US" altLang="ja-JP" sz="4000" dirty="0" smtClean="0"/>
          </a:p>
          <a:p>
            <a:pPr marL="685800" indent="-685800">
              <a:buFont typeface="Arial"/>
              <a:buChar char="•"/>
            </a:pPr>
            <a:r>
              <a:rPr lang="en-US" altLang="ja-JP" sz="4000" dirty="0"/>
              <a:t>1</a:t>
            </a:r>
            <a:r>
              <a:rPr kumimoji="1" lang="ja-JP" altLang="en-US" sz="4000" dirty="0" smtClean="0"/>
              <a:t>年継続するプロジェクト</a:t>
            </a:r>
            <a:endParaRPr kumimoji="1" lang="en-US" altLang="ja-JP" sz="4000" dirty="0" smtClean="0"/>
          </a:p>
          <a:p>
            <a:pPr marL="685800" indent="-685800">
              <a:buFont typeface="Arial"/>
              <a:buChar char="•"/>
            </a:pPr>
            <a:r>
              <a:rPr kumimoji="1" lang="ja-JP" altLang="en-US" sz="4000" dirty="0" smtClean="0"/>
              <a:t>メンバが</a:t>
            </a:r>
            <a:r>
              <a:rPr kumimoji="1" lang="en-US" altLang="ja-JP" sz="4000" dirty="0" smtClean="0"/>
              <a:t>100</a:t>
            </a:r>
            <a:r>
              <a:rPr kumimoji="1" lang="ja-JP" altLang="en-US" sz="4000" dirty="0" smtClean="0"/>
              <a:t>人</a:t>
            </a:r>
            <a:endParaRPr kumimoji="1" lang="ja-JP" altLang="en-US" sz="4000" dirty="0"/>
          </a:p>
        </p:txBody>
      </p:sp>
      <p:sp>
        <p:nvSpPr>
          <p:cNvPr id="11" name="右矢印 10"/>
          <p:cNvSpPr/>
          <p:nvPr/>
        </p:nvSpPr>
        <p:spPr>
          <a:xfrm rot="5400000">
            <a:off x="3456596" y="18488359"/>
            <a:ext cx="1872208" cy="352839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40272" y="6427019"/>
            <a:ext cx="12313368" cy="7232749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6000" b="1" dirty="0" smtClean="0">
                <a:latin typeface="+mj-ea"/>
                <a:ea typeface="+mj-ea"/>
              </a:rPr>
              <a:t>先行研究</a:t>
            </a:r>
            <a:endParaRPr lang="en-US" altLang="ja-JP" sz="6000" b="1" dirty="0" smtClean="0">
              <a:latin typeface="+mj-ea"/>
              <a:ea typeface="+mj-ea"/>
            </a:endParaRPr>
          </a:p>
          <a:p>
            <a:r>
              <a:rPr lang="ja-JP" altLang="en-US" sz="4400" dirty="0" smtClean="0">
                <a:latin typeface="ＭＳ Ｐゴシック (本文)"/>
                <a:cs typeface="ＭＳ Ｐゴシック (本文)"/>
              </a:rPr>
              <a:t>各開発フローに発生しうるリスクを観点に分類した</a:t>
            </a:r>
            <a:endParaRPr kumimoji="1" lang="en-US" altLang="ja-JP" sz="4400" dirty="0">
              <a:latin typeface="+mj-ea"/>
              <a:ea typeface="+mj-ea"/>
            </a:endParaRPr>
          </a:p>
          <a:p>
            <a:endParaRPr kumimoji="1" lang="en-US" altLang="ja-JP" sz="6000" b="1" dirty="0" smtClean="0">
              <a:latin typeface="+mj-ea"/>
              <a:ea typeface="+mj-ea"/>
            </a:endParaRPr>
          </a:p>
          <a:p>
            <a:endParaRPr lang="en-US" altLang="ja-JP" sz="6000" b="1" dirty="0">
              <a:latin typeface="+mj-ea"/>
              <a:ea typeface="+mj-ea"/>
            </a:endParaRPr>
          </a:p>
          <a:p>
            <a:endParaRPr kumimoji="1" lang="en-US" altLang="ja-JP" sz="6000" b="1" dirty="0" smtClean="0">
              <a:latin typeface="+mj-ea"/>
              <a:ea typeface="+mj-ea"/>
            </a:endParaRPr>
          </a:p>
          <a:p>
            <a:endParaRPr lang="en-US" altLang="ja-JP" sz="6000" b="1" dirty="0">
              <a:latin typeface="+mj-ea"/>
              <a:ea typeface="+mj-ea"/>
            </a:endParaRPr>
          </a:p>
          <a:p>
            <a:endParaRPr kumimoji="1" lang="en-US" altLang="ja-JP" sz="6000" b="1" dirty="0" smtClean="0">
              <a:latin typeface="+mj-ea"/>
              <a:ea typeface="+mj-ea"/>
            </a:endParaRPr>
          </a:p>
          <a:p>
            <a:endParaRPr lang="en-US" altLang="ja-JP" sz="6000" b="1" dirty="0">
              <a:latin typeface="+mj-ea"/>
              <a:ea typeface="+mj-ea"/>
            </a:endParaRPr>
          </a:p>
        </p:txBody>
      </p:sp>
      <p:graphicFrame>
        <p:nvGraphicFramePr>
          <p:cNvPr id="46" name="表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725055"/>
              </p:ext>
            </p:extLst>
          </p:nvPr>
        </p:nvGraphicFramePr>
        <p:xfrm>
          <a:off x="612280" y="9379347"/>
          <a:ext cx="12094978" cy="3509880"/>
        </p:xfrm>
        <a:graphic>
          <a:graphicData uri="http://schemas.openxmlformats.org/drawingml/2006/table">
            <a:tbl>
              <a:tblPr firstRow="1" firstCol="1">
                <a:tableStyleId>{616DA210-FB5B-4158-B5E0-FEB733F419BA}</a:tableStyleId>
              </a:tblPr>
              <a:tblGrid>
                <a:gridCol w="3938874"/>
                <a:gridCol w="4752528"/>
                <a:gridCol w="3403576"/>
              </a:tblGrid>
              <a:tr h="5849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800" kern="100" dirty="0">
                          <a:effectLst/>
                        </a:rPr>
                        <a:t>プロジェクトの特徴</a:t>
                      </a:r>
                      <a:endParaRPr lang="ja-JP" sz="2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800" kern="100" dirty="0">
                          <a:effectLst/>
                        </a:rPr>
                        <a:t>開発フローの特徴</a:t>
                      </a:r>
                      <a:endParaRPr lang="ja-JP" sz="2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800" kern="100" dirty="0">
                          <a:effectLst/>
                        </a:rPr>
                        <a:t>該当する開発フロー</a:t>
                      </a:r>
                      <a:endParaRPr lang="ja-JP" sz="2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</a:endParaRPr>
                    </a:p>
                  </a:txBody>
                  <a:tcPr marL="68580" marR="68580" marT="0" marB="0"/>
                </a:tc>
              </a:tr>
              <a:tr h="1169960">
                <a:tc>
                  <a:txBody>
                    <a:bodyPr/>
                    <a:lstStyle/>
                    <a:p>
                      <a:pPr marL="457200" indent="-45720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ja-JP" sz="2800" b="0" kern="100" dirty="0" smtClean="0">
                          <a:effectLst/>
                        </a:rPr>
                        <a:t>メンバ</a:t>
                      </a:r>
                      <a:r>
                        <a:rPr lang="ja-JP" sz="2800" b="0" kern="100" dirty="0">
                          <a:effectLst/>
                        </a:rPr>
                        <a:t>の</a:t>
                      </a:r>
                      <a:r>
                        <a:rPr lang="ja-JP" sz="2800" b="0" kern="100" dirty="0">
                          <a:solidFill>
                            <a:schemeClr val="accent2"/>
                          </a:solidFill>
                          <a:effectLst/>
                        </a:rPr>
                        <a:t>スキルが</a:t>
                      </a:r>
                      <a:r>
                        <a:rPr lang="ja-JP" sz="2800" b="1" kern="100" dirty="0">
                          <a:solidFill>
                            <a:schemeClr val="accent2"/>
                          </a:solidFill>
                          <a:effectLst/>
                        </a:rPr>
                        <a:t>高い</a:t>
                      </a:r>
                    </a:p>
                    <a:p>
                      <a:pPr marL="457200" indent="-45720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2800" b="0" kern="100" dirty="0" smtClean="0">
                          <a:solidFill>
                            <a:srgbClr val="C0504D"/>
                          </a:solidFill>
                          <a:effectLst/>
                        </a:rPr>
                        <a:t>大規模なプロジェクト</a:t>
                      </a:r>
                      <a:endParaRPr lang="ja-JP" sz="2800" b="0" kern="100" dirty="0">
                        <a:solidFill>
                          <a:srgbClr val="C0504D"/>
                        </a:solidFill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indent="-45720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ja-JP" sz="2800" kern="100" dirty="0" smtClean="0">
                          <a:effectLst/>
                        </a:rPr>
                        <a:t>フロー</a:t>
                      </a:r>
                      <a:r>
                        <a:rPr lang="ja-JP" sz="2800" kern="100" dirty="0">
                          <a:effectLst/>
                        </a:rPr>
                        <a:t>が自動化されている</a:t>
                      </a:r>
                      <a:endParaRPr lang="ja-JP" sz="2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indent="-45720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ja-JP" sz="2800" kern="100" dirty="0" smtClean="0">
                          <a:effectLst/>
                        </a:rPr>
                        <a:t>フィヨルドフロー</a:t>
                      </a:r>
                      <a:endParaRPr lang="en-US" altLang="ja-JP" sz="2800" kern="100" dirty="0" smtClean="0">
                        <a:effectLst/>
                      </a:endParaRPr>
                    </a:p>
                    <a:p>
                      <a:pPr marL="457200" indent="-45720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ja-JP" sz="2800" kern="100" dirty="0" smtClean="0">
                          <a:effectLst/>
                        </a:rPr>
                        <a:t>イストフロー</a:t>
                      </a:r>
                      <a:endParaRPr lang="ja-JP" sz="2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</a:endParaRPr>
                    </a:p>
                  </a:txBody>
                  <a:tcPr marL="68580" marR="68580" marT="0" marB="0"/>
                </a:tc>
              </a:tr>
              <a:tr h="1754940">
                <a:tc>
                  <a:txBody>
                    <a:bodyPr/>
                    <a:lstStyle/>
                    <a:p>
                      <a:pPr marL="457200" indent="-45720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ja-JP" sz="2800" b="0" kern="100" dirty="0" smtClean="0">
                          <a:effectLst/>
                        </a:rPr>
                        <a:t>参加</a:t>
                      </a:r>
                      <a:r>
                        <a:rPr lang="ja-JP" sz="2800" b="0" kern="100" dirty="0">
                          <a:solidFill>
                            <a:srgbClr val="C0504D"/>
                          </a:solidFill>
                          <a:effectLst/>
                        </a:rPr>
                        <a:t>メンバが</a:t>
                      </a:r>
                      <a:r>
                        <a:rPr lang="ja-JP" sz="2800" b="1" kern="100" dirty="0">
                          <a:solidFill>
                            <a:srgbClr val="C0504D"/>
                          </a:solidFill>
                          <a:effectLst/>
                        </a:rPr>
                        <a:t>多い</a:t>
                      </a:r>
                      <a:endParaRPr lang="ja-JP" sz="3600" b="1" kern="100" dirty="0">
                        <a:solidFill>
                          <a:srgbClr val="C0504D"/>
                        </a:solidFill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indent="-45720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ja-JP" sz="2800" kern="100" dirty="0" smtClean="0">
                          <a:effectLst/>
                        </a:rPr>
                        <a:t>複数</a:t>
                      </a:r>
                      <a:r>
                        <a:rPr lang="ja-JP" sz="2800" kern="100" dirty="0">
                          <a:effectLst/>
                        </a:rPr>
                        <a:t>のリポジトリを使用する</a:t>
                      </a:r>
                      <a:endParaRPr lang="ja-JP" sz="2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indent="-45720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800" kern="100" dirty="0" err="1">
                          <a:effectLst/>
                        </a:rPr>
                        <a:t>Aming</a:t>
                      </a:r>
                      <a:r>
                        <a:rPr lang="ja-JP" sz="2800" kern="100" dirty="0" smtClean="0">
                          <a:effectLst/>
                        </a:rPr>
                        <a:t>フロー</a:t>
                      </a:r>
                      <a:endParaRPr lang="en-US" sz="2800" kern="100" dirty="0" smtClean="0">
                        <a:effectLst/>
                      </a:endParaRPr>
                    </a:p>
                    <a:p>
                      <a:pPr marL="457200" indent="-45720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ja-JP" sz="2800" kern="100" dirty="0" smtClean="0">
                          <a:effectLst/>
                        </a:rPr>
                        <a:t>サイボウズフロー</a:t>
                      </a:r>
                      <a:endParaRPr lang="en-US" altLang="ja-JP" sz="2800" kern="100" dirty="0" smtClean="0">
                        <a:effectLst/>
                      </a:endParaRPr>
                    </a:p>
                    <a:p>
                      <a:pPr marL="457200" indent="-45720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ja-JP" sz="2800" kern="100" dirty="0" smtClean="0">
                          <a:effectLst/>
                        </a:rPr>
                        <a:t>矢吹</a:t>
                      </a:r>
                      <a:r>
                        <a:rPr lang="ja-JP" sz="2800" kern="100" dirty="0">
                          <a:effectLst/>
                        </a:rPr>
                        <a:t>研フロー</a:t>
                      </a:r>
                      <a:r>
                        <a:rPr lang="ja-JP" sz="2800" kern="100" dirty="0" smtClean="0">
                          <a:effectLst/>
                        </a:rPr>
                        <a:t>①</a:t>
                      </a:r>
                      <a:endParaRPr lang="en-US" altLang="ja-JP" sz="2800" kern="100" dirty="0" smtClean="0">
                        <a:effectLst/>
                      </a:endParaRPr>
                    </a:p>
                    <a:p>
                      <a:pPr marL="457200" indent="-45720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ja-JP" sz="2800" kern="100" dirty="0" smtClean="0">
                          <a:effectLst/>
                        </a:rPr>
                        <a:t>矢吹</a:t>
                      </a:r>
                      <a:r>
                        <a:rPr lang="ja-JP" sz="2800" kern="100" dirty="0">
                          <a:effectLst/>
                        </a:rPr>
                        <a:t>研フロー②</a:t>
                      </a:r>
                      <a:endParaRPr lang="ja-JP" sz="2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7" name="テキスト ボックス 46"/>
          <p:cNvSpPr txBox="1"/>
          <p:nvPr/>
        </p:nvSpPr>
        <p:spPr>
          <a:xfrm>
            <a:off x="3564608" y="13051755"/>
            <a:ext cx="662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出典：小野寺航己卒業論文（ </a:t>
            </a:r>
            <a:r>
              <a:rPr lang="en-US" altLang="ja-JP" sz="2400" dirty="0" smtClean="0"/>
              <a:t>2015:p.62</a:t>
            </a:r>
            <a:r>
              <a:rPr lang="ja-JP" altLang="en-US" sz="2400" dirty="0" smtClean="0"/>
              <a:t>）の一部</a:t>
            </a:r>
            <a:endParaRPr kumimoji="1" lang="ja-JP" altLang="en-US" sz="2400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420592" y="8515251"/>
            <a:ext cx="7019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表</a:t>
            </a:r>
            <a:r>
              <a:rPr kumimoji="1" lang="en-US" altLang="ja-JP" sz="3600" dirty="0" smtClean="0"/>
              <a:t>1 </a:t>
            </a:r>
            <a:r>
              <a:rPr kumimoji="1" lang="ja-JP" altLang="en-US" sz="3600" dirty="0" smtClean="0"/>
              <a:t>既存の開発フローの選択基準</a:t>
            </a:r>
            <a:endParaRPr kumimoji="1" lang="ja-JP" altLang="en-US" sz="3600" dirty="0"/>
          </a:p>
        </p:txBody>
      </p:sp>
      <p:sp>
        <p:nvSpPr>
          <p:cNvPr id="16" name="正方形/長方形 15"/>
          <p:cNvSpPr/>
          <p:nvPr/>
        </p:nvSpPr>
        <p:spPr>
          <a:xfrm>
            <a:off x="14928149" y="4781463"/>
            <a:ext cx="5486331" cy="7707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3717736" y="3474691"/>
            <a:ext cx="7273032" cy="10172013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latin typeface="+mj-ea"/>
                <a:ea typeface="+mj-ea"/>
              </a:rPr>
              <a:t>フロー</a:t>
            </a:r>
            <a:r>
              <a:rPr lang="ja-JP" altLang="en-US" sz="4000" b="1" dirty="0" smtClean="0">
                <a:latin typeface="+mj-ea"/>
                <a:ea typeface="+mj-ea"/>
              </a:rPr>
              <a:t>とは</a:t>
            </a:r>
            <a:r>
              <a:rPr lang="ja-JP" altLang="en-US" b="1" dirty="0" smtClean="0">
                <a:latin typeface="+mj-ea"/>
                <a:ea typeface="+mj-ea"/>
              </a:rPr>
              <a:t>手順，ルール</a:t>
            </a:r>
            <a:endParaRPr lang="en-US" altLang="ja-JP" b="1" dirty="0" smtClean="0">
              <a:latin typeface="+mj-ea"/>
              <a:ea typeface="+mj-ea"/>
            </a:endParaRPr>
          </a:p>
          <a:p>
            <a:endParaRPr lang="en-US" altLang="ja-JP" sz="1600" b="1" dirty="0" smtClean="0"/>
          </a:p>
          <a:p>
            <a:r>
              <a:rPr lang="ja-JP" altLang="en-US" sz="4800" b="1" dirty="0"/>
              <a:t>　</a:t>
            </a:r>
            <a:r>
              <a:rPr lang="ja-JP" altLang="en-US" sz="4800" b="1" dirty="0" smtClean="0"/>
              <a:t>例，</a:t>
            </a:r>
            <a:r>
              <a:rPr lang="ja-JP" altLang="en-US" sz="4400" b="1" dirty="0" smtClean="0"/>
              <a:t>着替えフロー</a:t>
            </a:r>
            <a:endParaRPr lang="en-US" altLang="ja-JP" sz="3200" b="1" dirty="0" smtClean="0"/>
          </a:p>
          <a:p>
            <a:endParaRPr lang="en-US" altLang="ja-JP" sz="700" b="1" dirty="0"/>
          </a:p>
          <a:p>
            <a:endParaRPr lang="en-US" altLang="ja-JP" sz="700" b="1" dirty="0" smtClean="0"/>
          </a:p>
          <a:p>
            <a:endParaRPr lang="en-US" altLang="ja-JP" sz="700" b="1" dirty="0"/>
          </a:p>
          <a:p>
            <a:endParaRPr lang="en-US" altLang="ja-JP" sz="700" b="1" dirty="0" smtClean="0"/>
          </a:p>
          <a:p>
            <a:endParaRPr lang="en-US" altLang="ja-JP" sz="700" b="1" dirty="0"/>
          </a:p>
          <a:p>
            <a:endParaRPr lang="en-US" altLang="ja-JP" sz="700" b="1" dirty="0" smtClean="0"/>
          </a:p>
          <a:p>
            <a:endParaRPr lang="en-US" altLang="ja-JP" sz="700" b="1" dirty="0" smtClean="0"/>
          </a:p>
          <a:p>
            <a:endParaRPr lang="en-US" altLang="ja-JP" sz="2000" b="1" dirty="0"/>
          </a:p>
          <a:p>
            <a:endParaRPr lang="en-US" altLang="ja-JP" sz="4000" b="1" dirty="0"/>
          </a:p>
          <a:p>
            <a:endParaRPr kumimoji="1" lang="en-US" altLang="ja-JP" sz="4000" b="1" dirty="0" smtClean="0"/>
          </a:p>
          <a:p>
            <a:endParaRPr lang="en-US" altLang="ja-JP" sz="4000" b="1" dirty="0"/>
          </a:p>
          <a:p>
            <a:endParaRPr kumimoji="1" lang="en-US" altLang="ja-JP" sz="4000" b="1" dirty="0" smtClean="0"/>
          </a:p>
          <a:p>
            <a:endParaRPr lang="en-US" altLang="ja-JP" sz="2800" b="1" dirty="0"/>
          </a:p>
          <a:p>
            <a:endParaRPr lang="en-US" altLang="ja-JP" sz="2800" b="1" dirty="0" smtClean="0"/>
          </a:p>
          <a:p>
            <a:endParaRPr lang="en-US" altLang="ja-JP" sz="2800" b="1" dirty="0"/>
          </a:p>
          <a:p>
            <a:endParaRPr lang="en-US" altLang="ja-JP" sz="2800" b="1" dirty="0" smtClean="0"/>
          </a:p>
          <a:p>
            <a:endParaRPr lang="en-US" altLang="ja-JP" sz="2800" b="1" dirty="0"/>
          </a:p>
          <a:p>
            <a:endParaRPr lang="en-US" altLang="ja-JP" sz="2800" b="1" dirty="0" smtClean="0"/>
          </a:p>
          <a:p>
            <a:endParaRPr lang="en-US" altLang="ja-JP" sz="2800" b="1" dirty="0"/>
          </a:p>
          <a:p>
            <a:endParaRPr lang="en-US" altLang="ja-JP" sz="2800" b="1" dirty="0" smtClean="0"/>
          </a:p>
          <a:p>
            <a:endParaRPr kumimoji="1" lang="en-US" altLang="ja-JP" sz="4000" b="1" dirty="0" smtClean="0"/>
          </a:p>
          <a:p>
            <a:endParaRPr lang="en-US" altLang="ja-JP" sz="4000" b="1" dirty="0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5768" y="5922963"/>
            <a:ext cx="2535279" cy="6725292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90144" y="5994971"/>
            <a:ext cx="2535278" cy="672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634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1171</TotalTime>
  <Words>185</Words>
  <Application>Microsoft Macintosh PowerPoint</Application>
  <PresentationFormat>ユーザー設定</PresentationFormat>
  <Paragraphs>87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onodera</dc:creator>
  <cp:lastModifiedBy>若月 純</cp:lastModifiedBy>
  <cp:revision>379</cp:revision>
  <dcterms:created xsi:type="dcterms:W3CDTF">2014-09-26T05:41:04Z</dcterms:created>
  <dcterms:modified xsi:type="dcterms:W3CDTF">2015-10-07T01:49:30Z</dcterms:modified>
</cp:coreProperties>
</file>