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0" d="100"/>
          <a:sy n="30" d="100"/>
        </p:scale>
        <p:origin x="-1914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E0F02D5F-C429-4B0C-9185-7AF1F698AA5A}" type="datetimeFigureOut">
              <a:rPr kumimoji="1" lang="ja-JP" altLang="en-US" smtClean="0"/>
              <a:t>2014/10/6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240" y="234332"/>
            <a:ext cx="20815278" cy="187220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>
                <a:latin typeface="ＭＳ ゴシック" pitchFamily="49" charset="-128"/>
                <a:ea typeface="ＭＳ ゴシック" pitchFamily="49" charset="-128"/>
              </a:rPr>
              <a:t>OSS</a:t>
            </a:r>
            <a:r>
              <a:rPr lang="ja-JP" altLang="en-US" sz="6000" b="1" dirty="0" smtClean="0">
                <a:latin typeface="ＭＳ ゴシック" pitchFamily="49" charset="-128"/>
                <a:ea typeface="ＭＳ ゴシック" pitchFamily="49" charset="-128"/>
              </a:rPr>
              <a:t>開発プロジェクトにおけるタスク処理過程の定量分析</a:t>
            </a:r>
            <a:endParaRPr kumimoji="1" lang="ja-JP" altLang="en-US" sz="6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813080" y="2587974"/>
            <a:ext cx="13254438" cy="13415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000" b="1" dirty="0" smtClean="0">
                <a:latin typeface="ＭＳ ゴシック" pitchFamily="49" charset="-128"/>
                <a:ea typeface="ＭＳ ゴシック" pitchFamily="49" charset="-128"/>
              </a:rPr>
              <a:t>PM</a:t>
            </a:r>
            <a:r>
              <a:rPr kumimoji="1" lang="ja-JP" altLang="en-US" sz="5000" b="1" dirty="0" smtClean="0">
                <a:latin typeface="ＭＳ ゴシック" pitchFamily="49" charset="-128"/>
                <a:ea typeface="ＭＳ ゴシック" pitchFamily="49" charset="-128"/>
              </a:rPr>
              <a:t>コース　</a:t>
            </a:r>
            <a:r>
              <a:rPr lang="ja-JP" altLang="en-US" sz="5000" b="1" dirty="0">
                <a:latin typeface="ＭＳ ゴシック" pitchFamily="49" charset="-128"/>
                <a:ea typeface="ＭＳ ゴシック" pitchFamily="49" charset="-128"/>
              </a:rPr>
              <a:t>矢吹</a:t>
            </a:r>
            <a:r>
              <a:rPr lang="ja-JP" altLang="en-US" sz="5000" b="1" dirty="0" smtClean="0">
                <a:latin typeface="ＭＳ ゴシック" pitchFamily="49" charset="-128"/>
                <a:ea typeface="ＭＳ ゴシック" pitchFamily="49" charset="-128"/>
              </a:rPr>
              <a:t>研究室　</a:t>
            </a:r>
            <a:r>
              <a:rPr lang="en-US" altLang="ja-JP" sz="5000" b="1" dirty="0" smtClean="0">
                <a:latin typeface="ＭＳ ゴシック" pitchFamily="49" charset="-128"/>
                <a:ea typeface="ＭＳ ゴシック" pitchFamily="49" charset="-128"/>
              </a:rPr>
              <a:t>1142009</a:t>
            </a:r>
            <a:r>
              <a:rPr lang="ja-JP" altLang="en-US" sz="5000" b="1" dirty="0" smtClean="0">
                <a:latin typeface="ＭＳ ゴシック" pitchFamily="49" charset="-128"/>
                <a:ea typeface="ＭＳ ゴシック" pitchFamily="49" charset="-128"/>
              </a:rPr>
              <a:t>　安藤勇樹</a:t>
            </a:r>
            <a:endParaRPr kumimoji="1" lang="ja-JP" altLang="en-US" sz="5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52240" y="3518644"/>
            <a:ext cx="20450272" cy="6364759"/>
            <a:chOff x="252240" y="3518644"/>
            <a:chExt cx="20450272" cy="636475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0" name="正方形/長方形 9"/>
            <p:cNvSpPr/>
            <p:nvPr/>
          </p:nvSpPr>
          <p:spPr>
            <a:xfrm>
              <a:off x="659682" y="4409082"/>
              <a:ext cx="20042830" cy="547432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2240" y="3518644"/>
              <a:ext cx="3605259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latin typeface="ＭＳ ゴシック" pitchFamily="49" charset="-128"/>
                  <a:ea typeface="ＭＳ ゴシック" pitchFamily="49" charset="-128"/>
                </a:rPr>
                <a:t>研究背景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21" y="5140910"/>
            <a:ext cx="3120140" cy="431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92460" y="5140910"/>
            <a:ext cx="3360580" cy="10792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プロジェクト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092460" y="6220173"/>
            <a:ext cx="3053476" cy="105898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b="1" dirty="0">
                <a:latin typeface="ＭＳ ゴシック" pitchFamily="49" charset="-128"/>
                <a:ea typeface="ＭＳ ゴシック" pitchFamily="49" charset="-128"/>
              </a:rPr>
              <a:t>リポジトリ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092460" y="7279162"/>
            <a:ext cx="2760719" cy="109953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スター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92461" y="8378698"/>
            <a:ext cx="2400679" cy="10792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b="1" dirty="0">
                <a:latin typeface="ＭＳ ゴシック" pitchFamily="49" charset="-128"/>
                <a:ea typeface="ＭＳ ゴシック" pitchFamily="49" charset="-128"/>
              </a:rPr>
              <a:t>チケット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cxnSp>
        <p:nvCxnSpPr>
          <p:cNvPr id="15" name="カギ線コネクタ 14"/>
          <p:cNvCxnSpPr/>
          <p:nvPr/>
        </p:nvCxnSpPr>
        <p:spPr>
          <a:xfrm flipV="1">
            <a:off x="6493140" y="5680541"/>
            <a:ext cx="3408172" cy="3292296"/>
          </a:xfrm>
          <a:prstGeom prst="bentConnector3">
            <a:avLst>
              <a:gd name="adj1" fmla="val 50000"/>
            </a:avLst>
          </a:prstGeom>
          <a:ln w="1270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正方形/長方形 1046"/>
          <p:cNvSpPr/>
          <p:nvPr/>
        </p:nvSpPr>
        <p:spPr>
          <a:xfrm>
            <a:off x="9901312" y="6220173"/>
            <a:ext cx="5112568" cy="32377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ja-JP" altLang="en-US" sz="35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作業</a:t>
            </a:r>
            <a:r>
              <a:rPr kumimoji="1"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管理に使われる進捗管理ツール</a:t>
            </a:r>
            <a:endParaRPr kumimoji="1"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実施すべき作業・変更内容などを記述</a:t>
            </a:r>
          </a:p>
        </p:txBody>
      </p:sp>
      <p:sp>
        <p:nvSpPr>
          <p:cNvPr id="1048" name="正方形/長方形 1047"/>
          <p:cNvSpPr/>
          <p:nvPr/>
        </p:nvSpPr>
        <p:spPr>
          <a:xfrm>
            <a:off x="9901312" y="5140910"/>
            <a:ext cx="5112568" cy="10792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チケットとは？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53" name="左矢印吹き出し 1052"/>
          <p:cNvSpPr/>
          <p:nvPr/>
        </p:nvSpPr>
        <p:spPr>
          <a:xfrm>
            <a:off x="15157896" y="5140910"/>
            <a:ext cx="5184576" cy="4317051"/>
          </a:xfrm>
          <a:prstGeom prst="leftArrowCallout">
            <a:avLst>
              <a:gd name="adj1" fmla="val 27922"/>
              <a:gd name="adj2" fmla="val 25000"/>
              <a:gd name="adj3" fmla="val 22809"/>
              <a:gd name="adj4" fmla="val 70396"/>
            </a:avLst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5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OSS</a:t>
            </a:r>
            <a:r>
              <a:rPr kumimoji="1" lang="ja-JP" altLang="en-US" sz="35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開発</a:t>
            </a:r>
            <a:endParaRPr kumimoji="1" lang="en-US" altLang="ja-JP" sz="35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kumimoji="1" lang="ja-JP" altLang="en-US" sz="35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プロジェクトの分類に使える</a:t>
            </a:r>
            <a:r>
              <a:rPr lang="ja-JP" altLang="en-US" sz="35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？</a:t>
            </a:r>
            <a:endParaRPr kumimoji="1" lang="ja-JP" altLang="en-US" sz="35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252241" y="10171435"/>
            <a:ext cx="20450271" cy="8503962"/>
            <a:chOff x="252241" y="10171435"/>
            <a:chExt cx="20450271" cy="850396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6" name="正方形/長方形 15"/>
            <p:cNvSpPr/>
            <p:nvPr/>
          </p:nvSpPr>
          <p:spPr>
            <a:xfrm>
              <a:off x="659682" y="11052211"/>
              <a:ext cx="20042830" cy="7623186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2241" y="10171435"/>
              <a:ext cx="3605258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latin typeface="ＭＳ ゴシック" pitchFamily="49" charset="-128"/>
                  <a:ea typeface="ＭＳ ゴシック" pitchFamily="49" charset="-128"/>
                </a:rPr>
                <a:t>研究目的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grpSp>
        <p:nvGrpSpPr>
          <p:cNvPr id="1027" name="グループ化 1026"/>
          <p:cNvGrpSpPr/>
          <p:nvPr/>
        </p:nvGrpSpPr>
        <p:grpSpPr>
          <a:xfrm>
            <a:off x="900312" y="11772290"/>
            <a:ext cx="3599017" cy="6696745"/>
            <a:chOff x="972321" y="12043642"/>
            <a:chExt cx="3599017" cy="6696745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角丸四角形 4"/>
            <p:cNvSpPr/>
            <p:nvPr/>
          </p:nvSpPr>
          <p:spPr>
            <a:xfrm>
              <a:off x="972321" y="12043642"/>
              <a:ext cx="3599017" cy="669674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549767" y="12091420"/>
              <a:ext cx="2614703" cy="1015663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rtlCol="0">
              <a:spAutoFit/>
            </a:bodyPr>
            <a:lstStyle/>
            <a:p>
              <a:r>
                <a:rPr kumimoji="1" lang="en-US" altLang="ja-JP" sz="6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GitHub</a:t>
              </a:r>
              <a:endParaRPr kumimoji="1" lang="ja-JP" alt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024" name="角丸四角形 1023"/>
            <p:cNvSpPr/>
            <p:nvPr/>
          </p:nvSpPr>
          <p:spPr>
            <a:xfrm>
              <a:off x="1404368" y="13119244"/>
              <a:ext cx="2736304" cy="252479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1404368" y="15927556"/>
              <a:ext cx="2736304" cy="252479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484176" y="13259068"/>
              <a:ext cx="2656496" cy="584775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>
              <a:spAutoFit/>
            </a:bodyPr>
            <a:lstStyle/>
            <a:p>
              <a:r>
                <a:rPr lang="ja-JP" altLang="en-US" sz="32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プロジェクト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76376" y="16077832"/>
              <a:ext cx="2952328" cy="58477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プロジェクト</a:t>
              </a:r>
              <a:endParaRPr kumimoji="1"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1614150" y="16750253"/>
              <a:ext cx="2315358" cy="15481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チケット</a:t>
              </a:r>
              <a:endParaRPr kumimoji="1"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620392" y="13951855"/>
              <a:ext cx="2315358" cy="15481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チケット</a:t>
              </a:r>
              <a:endParaRPr kumimoji="1"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cxnSp>
        <p:nvCxnSpPr>
          <p:cNvPr id="46" name="直線矢印コネクタ 45"/>
          <p:cNvCxnSpPr>
            <a:stCxn id="31" idx="6"/>
          </p:cNvCxnSpPr>
          <p:nvPr/>
        </p:nvCxnSpPr>
        <p:spPr>
          <a:xfrm>
            <a:off x="3857499" y="17252987"/>
            <a:ext cx="2635641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カギ線コネクタ 1039"/>
          <p:cNvCxnSpPr>
            <a:stCxn id="40" idx="6"/>
          </p:cNvCxnSpPr>
          <p:nvPr/>
        </p:nvCxnSpPr>
        <p:spPr>
          <a:xfrm flipV="1">
            <a:off x="3863741" y="13280103"/>
            <a:ext cx="2629399" cy="1174486"/>
          </a:xfrm>
          <a:prstGeom prst="bentConnector3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9209887" y="15228675"/>
            <a:ext cx="2635642" cy="2016224"/>
          </a:xfrm>
          <a:prstGeom prst="bentConnector3">
            <a:avLst>
              <a:gd name="adj1" fmla="val 50000"/>
            </a:avLst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9181232" y="13284459"/>
            <a:ext cx="26642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正方形/長方形 1043"/>
          <p:cNvSpPr/>
          <p:nvPr/>
        </p:nvSpPr>
        <p:spPr>
          <a:xfrm>
            <a:off x="11845529" y="12276347"/>
            <a:ext cx="5112567" cy="18377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プロジェクトパターン①</a:t>
            </a:r>
            <a:endParaRPr kumimoji="1"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845528" y="16343283"/>
            <a:ext cx="5112567" cy="18377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</a:t>
            </a:r>
            <a:r>
              <a:rPr kumimoji="1" lang="en-US" altLang="ja-JP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kumimoji="1"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845529" y="14292571"/>
            <a:ext cx="5112567" cy="18377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kumimoji="1"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6" name="右中かっこ 1045"/>
          <p:cNvSpPr/>
          <p:nvPr/>
        </p:nvSpPr>
        <p:spPr>
          <a:xfrm>
            <a:off x="16742072" y="11988315"/>
            <a:ext cx="936104" cy="64807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9" name="正方形/長方形 1048"/>
          <p:cNvSpPr/>
          <p:nvPr/>
        </p:nvSpPr>
        <p:spPr>
          <a:xfrm>
            <a:off x="17678176" y="13867346"/>
            <a:ext cx="2736304" cy="2475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</a:t>
            </a:r>
            <a:r>
              <a:rPr kumimoji="1"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を分類</a:t>
            </a:r>
            <a:endParaRPr kumimoji="1" lang="ja-JP" altLang="en-US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52" name="正方形/長方形 1051"/>
          <p:cNvSpPr/>
          <p:nvPr/>
        </p:nvSpPr>
        <p:spPr>
          <a:xfrm>
            <a:off x="6493139" y="11772290"/>
            <a:ext cx="2716747" cy="64087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チケット収集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</a:t>
            </a:r>
          </a:p>
          <a:p>
            <a:pPr algn="ctr"/>
            <a:endParaRPr lang="en-US" altLang="ja-JP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時系列解析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52240" y="25725163"/>
            <a:ext cx="13105456" cy="4176463"/>
            <a:chOff x="252240" y="25725163"/>
            <a:chExt cx="13105456" cy="4176463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2" name="正方形/長方形 41"/>
            <p:cNvSpPr/>
            <p:nvPr/>
          </p:nvSpPr>
          <p:spPr>
            <a:xfrm>
              <a:off x="659682" y="26615601"/>
              <a:ext cx="12698014" cy="3286025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52240" y="25725163"/>
              <a:ext cx="3611501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b="1" dirty="0">
                  <a:latin typeface="ＭＳ ゴシック" pitchFamily="49" charset="-128"/>
                  <a:ea typeface="ＭＳ ゴシック" pitchFamily="49" charset="-128"/>
                </a:rPr>
                <a:t>進捗状況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52240" y="19028419"/>
            <a:ext cx="6408712" cy="6364759"/>
            <a:chOff x="252240" y="19028419"/>
            <a:chExt cx="6408712" cy="636475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9" name="正方形/長方形 38"/>
            <p:cNvSpPr/>
            <p:nvPr/>
          </p:nvSpPr>
          <p:spPr>
            <a:xfrm>
              <a:off x="827494" y="19918857"/>
              <a:ext cx="5833458" cy="547432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2240" y="19028419"/>
              <a:ext cx="3605259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b="1" dirty="0" smtClean="0">
                  <a:latin typeface="ＭＳ ゴシック" pitchFamily="49" charset="-128"/>
                  <a:ea typeface="ＭＳ ゴシック" pitchFamily="49" charset="-128"/>
                </a:rPr>
                <a:t>成果物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1188343" y="21620707"/>
            <a:ext cx="5112569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500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上の</a:t>
            </a:r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en-US" altLang="ja-JP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kumimoji="1"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件のプロジェクトの</a:t>
            </a:r>
            <a:endParaRPr kumimoji="1"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チケットデータを</a:t>
            </a:r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時系列解析し，幾つかの</a:t>
            </a:r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パターンに分類する</a:t>
            </a:r>
            <a:endParaRPr kumimoji="1" lang="ja-JP" altLang="en-US" sz="3500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188343" y="20684603"/>
            <a:ext cx="5112569" cy="93610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成果物イメージ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876976" y="19028419"/>
            <a:ext cx="13825536" cy="6364759"/>
            <a:chOff x="6876976" y="19028419"/>
            <a:chExt cx="13825536" cy="636475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7" name="正方形/長方形 46"/>
            <p:cNvSpPr/>
            <p:nvPr/>
          </p:nvSpPr>
          <p:spPr>
            <a:xfrm>
              <a:off x="7284418" y="19918857"/>
              <a:ext cx="13418094" cy="547432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6876976" y="19028419"/>
              <a:ext cx="3605259" cy="13681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0" b="1" dirty="0" err="1" smtClean="0">
                  <a:latin typeface="ＭＳ ゴシック" pitchFamily="49" charset="-128"/>
                  <a:ea typeface="ＭＳ ゴシック" pitchFamily="49" charset="-128"/>
                </a:rPr>
                <a:t>GitHub</a:t>
              </a:r>
              <a:endParaRPr kumimoji="1" lang="ja-JP" altLang="en-US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49" name="正方形/長方形 48"/>
          <p:cNvSpPr/>
          <p:nvPr/>
        </p:nvSpPr>
        <p:spPr>
          <a:xfrm>
            <a:off x="7669064" y="21620707"/>
            <a:ext cx="12745416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endParaRPr kumimoji="1" lang="en-US" altLang="ja-JP" sz="35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ja-JP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2013</a:t>
            </a: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年にユーザ数</a:t>
            </a:r>
            <a:r>
              <a:rPr lang="en-US" altLang="ja-JP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400</a:t>
            </a: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万人を突破</a:t>
            </a:r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バージョン管理が行える</a:t>
            </a:r>
            <a:endParaRPr lang="en-US" altLang="ja-JP" sz="3500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ja-JP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Issue</a:t>
            </a: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というチケットと似た役割を持つツールが存在する</a:t>
            </a:r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ja-JP" altLang="en-US" sz="35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膨大な数のプロジェクトが公開されている</a:t>
            </a:r>
            <a:endParaRPr lang="en-US" altLang="ja-JP" sz="35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669064" y="20684603"/>
            <a:ext cx="12745416" cy="93610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 err="1"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lang="ja-JP" altLang="en-US" sz="4000" b="1" dirty="0">
                <a:latin typeface="ＭＳ ゴシック" pitchFamily="49" charset="-128"/>
                <a:ea typeface="ＭＳ ゴシック" pitchFamily="49" charset="-128"/>
              </a:rPr>
              <a:t>と</a:t>
            </a:r>
            <a:r>
              <a:rPr lang="ja-JP" altLang="en-US" sz="4000" b="1" dirty="0" smtClean="0">
                <a:latin typeface="ＭＳ ゴシック" pitchFamily="49" charset="-128"/>
                <a:ea typeface="ＭＳ ゴシック" pitchFamily="49" charset="-128"/>
              </a:rPr>
              <a:t>は？</a:t>
            </a:r>
            <a:endParaRPr kumimoji="1" lang="ja-JP" altLang="en-US" sz="40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728" y="25656353"/>
            <a:ext cx="7560840" cy="446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900312" y="27381347"/>
            <a:ext cx="12169351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の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データ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を時系列解析した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利用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した解析手法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は，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階層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クラスター分析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と非階層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クラスター分析である．</a:t>
            </a:r>
            <a:endParaRPr kumimoji="1" lang="ja-JP" altLang="en-US" sz="3200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41072" y="21910480"/>
            <a:ext cx="1317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ＭＳ ゴシック" pitchFamily="49" charset="-128"/>
                <a:ea typeface="ＭＳ ゴシック" pitchFamily="49" charset="-128"/>
              </a:rPr>
              <a:t>ソフトウェア開発プロジェクトのための共有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ウェブサービス</a:t>
            </a:r>
            <a:endParaRPr lang="en-US" altLang="ja-JP" sz="3600" b="1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26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1032</TotalTime>
  <Words>168</Words>
  <Application>Microsoft Office PowerPoint</Application>
  <PresentationFormat>ユーザー設定</PresentationFormat>
  <Paragraphs>47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yuki0812</cp:lastModifiedBy>
  <cp:revision>32</cp:revision>
  <dcterms:created xsi:type="dcterms:W3CDTF">2014-10-02T09:48:09Z</dcterms:created>
  <dcterms:modified xsi:type="dcterms:W3CDTF">2014-10-06T12:19:59Z</dcterms:modified>
</cp:coreProperties>
</file>