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842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687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536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3378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9220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5071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0913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6755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876" y="267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0"/>
            <a:ext cx="1759955" cy="3027997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445" y="5596298"/>
            <a:ext cx="16924156" cy="22665016"/>
          </a:xfrm>
        </p:spPr>
        <p:txBody>
          <a:bodyPr/>
          <a:lstStyle>
            <a:lvl1pPr>
              <a:defRPr sz="371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443" y="890573"/>
            <a:ext cx="14476747" cy="4192611"/>
          </a:xfrm>
        </p:spPr>
        <p:txBody>
          <a:bodyPr>
            <a:normAutofit/>
          </a:bodyPr>
          <a:lstStyle>
            <a:lvl1pPr marL="0" indent="0" algn="r">
              <a:buNone/>
              <a:defRPr sz="7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063042" y="1043840"/>
            <a:ext cx="1836732" cy="1612128"/>
          </a:xfrm>
        </p:spPr>
        <p:txBody>
          <a:bodyPr/>
          <a:lstStyle>
            <a:lvl1pPr>
              <a:defRPr sz="4500"/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7465886" y="925221"/>
            <a:ext cx="1537179" cy="1906517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573" y="23214647"/>
            <a:ext cx="16931217" cy="5046663"/>
          </a:xfrm>
        </p:spPr>
        <p:txBody>
          <a:bodyPr>
            <a:noAutofit/>
          </a:bodyPr>
          <a:lstStyle>
            <a:lvl1pPr algn="l">
              <a:defRPr sz="23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1573" y="3700886"/>
            <a:ext cx="17465887" cy="19513762"/>
          </a:xfrm>
        </p:spPr>
        <p:txBody>
          <a:bodyPr>
            <a:normAutofit/>
          </a:bodyPr>
          <a:lstStyle>
            <a:lvl1pPr>
              <a:defRPr sz="9000"/>
            </a:lvl1pPr>
            <a:lvl2pPr>
              <a:defRPr sz="5800">
                <a:solidFill>
                  <a:schemeClr val="tx1"/>
                </a:solidFill>
              </a:defRPr>
            </a:lvl2pPr>
            <a:lvl3pPr>
              <a:defRPr sz="5800">
                <a:solidFill>
                  <a:schemeClr val="tx1"/>
                </a:solidFill>
              </a:defRPr>
            </a:lvl3pPr>
            <a:lvl4pPr>
              <a:defRPr sz="5800">
                <a:solidFill>
                  <a:schemeClr val="tx1"/>
                </a:solidFill>
              </a:defRPr>
            </a:lvl4pPr>
            <a:lvl5pPr>
              <a:defRPr sz="5800"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2013/12/5</a:t>
            </a:fld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572" y="19798459"/>
            <a:ext cx="16931219" cy="3364442"/>
          </a:xfrm>
        </p:spPr>
        <p:txBody>
          <a:bodyPr bIns="0" anchor="b"/>
          <a:lstStyle>
            <a:lvl1pPr marL="0" indent="0">
              <a:buNone/>
              <a:defRPr sz="6500">
                <a:solidFill>
                  <a:schemeClr val="tx1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851573" y="23214647"/>
            <a:ext cx="16931217" cy="5046663"/>
          </a:xfrm>
        </p:spPr>
        <p:txBody>
          <a:bodyPr>
            <a:noAutofit/>
          </a:bodyPr>
          <a:lstStyle>
            <a:lvl1pPr algn="l">
              <a:defRPr sz="23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2013/12/5</a:t>
            </a:fld>
            <a:endParaRPr kumimoji="1" lang="ja-JP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844445" y="3714344"/>
            <a:ext cx="8725814" cy="193791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1933835" y="3714344"/>
            <a:ext cx="8725814" cy="193791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574" y="3714344"/>
            <a:ext cx="8732943" cy="2355109"/>
          </a:xfrm>
        </p:spPr>
        <p:txBody>
          <a:bodyPr anchor="t">
            <a:normAutofit/>
          </a:bodyPr>
          <a:lstStyle>
            <a:lvl1pPr marL="0" indent="0">
              <a:buNone/>
              <a:defRPr sz="58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40965" y="3714344"/>
            <a:ext cx="8736374" cy="2355109"/>
          </a:xfrm>
        </p:spPr>
        <p:txBody>
          <a:bodyPr anchor="t">
            <a:normAutofit/>
          </a:bodyPr>
          <a:lstStyle>
            <a:lvl1pPr marL="0" indent="0">
              <a:buNone/>
              <a:defRPr sz="58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844445" y="6096368"/>
            <a:ext cx="8725814" cy="169567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1933835" y="6096364"/>
            <a:ext cx="8725814" cy="169567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2013/12/5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6751" y="1745302"/>
            <a:ext cx="7036110" cy="5130774"/>
          </a:xfrm>
        </p:spPr>
        <p:txBody>
          <a:bodyPr anchor="b"/>
          <a:lstStyle>
            <a:lvl1pPr algn="l">
              <a:defRPr sz="65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66751" y="6876077"/>
            <a:ext cx="7036110" cy="19366570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8680" y="1682221"/>
            <a:ext cx="11228070" cy="2624264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2013/12/5</a:t>
            </a:fld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573" y="20419574"/>
            <a:ext cx="12832080" cy="1785741"/>
          </a:xfrm>
        </p:spPr>
        <p:txBody>
          <a:bodyPr bIns="0" anchor="b"/>
          <a:lstStyle>
            <a:lvl1pPr algn="l">
              <a:defRPr sz="65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630" y="1682221"/>
            <a:ext cx="13723197" cy="18020788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573" y="22205315"/>
            <a:ext cx="9445837" cy="6055995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534670" cy="30279975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534670" cy="3027997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1573" y="23214647"/>
            <a:ext cx="16931217" cy="5046663"/>
          </a:xfrm>
          <a:prstGeom prst="rect">
            <a:avLst/>
          </a:prstGeom>
        </p:spPr>
        <p:txBody>
          <a:bodyPr vert="horz" lIns="295232" tIns="147616" rIns="295232" bIns="147616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573" y="3700886"/>
            <a:ext cx="17465887" cy="19513762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46252" y="28934198"/>
            <a:ext cx="16752993" cy="1009333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17460" y="25345463"/>
            <a:ext cx="89111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9771653" y="25233312"/>
            <a:ext cx="568086" cy="1906517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5529849" y="21523898"/>
            <a:ext cx="11594383" cy="534670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rgbClr val="FFFFFF"/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2013/12/5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2952323" rtl="0" eaLnBrk="1" latinLnBrk="0" hangingPunct="1">
        <a:spcBef>
          <a:spcPct val="0"/>
        </a:spcBef>
        <a:buNone/>
        <a:defRPr kumimoji="1" sz="23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»"/>
        <a:defRPr kumimoji="1" sz="9000" kern="1200">
          <a:solidFill>
            <a:schemeClr val="tx2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˃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Calibri" pitchFamily="34" charset="0"/>
        <a:buChar char="+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Calibri" pitchFamily="34" charset="0"/>
        <a:buChar char="+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56296" y="0"/>
            <a:ext cx="17425936" cy="3416298"/>
          </a:xfrm>
          <a:prstGeom prst="rect">
            <a:avLst/>
          </a:prstGeom>
          <a:noFill/>
        </p:spPr>
        <p:txBody>
          <a:bodyPr wrap="square" lIns="91421" tIns="45709" rIns="91421" bIns="45709" rtlCol="0">
            <a:spAutoFit/>
          </a:bodyPr>
          <a:lstStyle/>
          <a:p>
            <a:pPr algn="ctr"/>
            <a:r>
              <a:rPr lang="ja-JP" altLang="en-US" sz="7200" b="1" dirty="0" smtClean="0">
                <a:solidFill>
                  <a:srgbClr val="0070C0"/>
                </a:solidFill>
                <a:latin typeface="Adobe Heiti Std R" pitchFamily="34" charset="-128"/>
                <a:ea typeface="Adobe Heiti Std R" pitchFamily="34" charset="-128"/>
              </a:rPr>
              <a:t>マネジメントゲーム</a:t>
            </a:r>
            <a:endParaRPr lang="en-US" altLang="ja-JP" sz="7200" b="1" dirty="0" smtClean="0">
              <a:solidFill>
                <a:srgbClr val="0070C0"/>
              </a:solidFill>
              <a:latin typeface="Adobe Heiti Std R" pitchFamily="34" charset="-128"/>
              <a:ea typeface="Adobe Heiti Std R" pitchFamily="34" charset="-128"/>
            </a:endParaRPr>
          </a:p>
          <a:p>
            <a:pPr algn="ctr"/>
            <a:r>
              <a:rPr lang="ja-JP" altLang="en-US" sz="7200" b="1" dirty="0">
                <a:solidFill>
                  <a:srgbClr val="0070C0"/>
                </a:solidFill>
                <a:latin typeface="Adobe Heiti Std R" pitchFamily="34" charset="-128"/>
                <a:ea typeface="Adobe Heiti Std R" pitchFamily="34" charset="-128"/>
              </a:rPr>
              <a:t>と</a:t>
            </a:r>
            <a:endParaRPr lang="en-US" altLang="ja-JP" sz="7200" b="1" dirty="0" smtClean="0">
              <a:solidFill>
                <a:srgbClr val="0070C0"/>
              </a:solidFill>
              <a:latin typeface="Adobe Heiti Std R" pitchFamily="34" charset="-128"/>
              <a:ea typeface="Adobe Heiti Std R" pitchFamily="34" charset="-128"/>
            </a:endParaRPr>
          </a:p>
          <a:p>
            <a:pPr algn="ctr"/>
            <a:r>
              <a:rPr lang="ja-JP" altLang="en-US" sz="7200" b="1" dirty="0" smtClean="0">
                <a:solidFill>
                  <a:srgbClr val="0070C0"/>
                </a:solidFill>
                <a:latin typeface="Adobe Heiti Std R" pitchFamily="34" charset="-128"/>
                <a:ea typeface="Adobe Heiti Std R" pitchFamily="34" charset="-128"/>
              </a:rPr>
              <a:t>スマートフォンアプリに関する</a:t>
            </a:r>
            <a:r>
              <a:rPr lang="ja-JP" altLang="en-US" sz="7200" b="1" dirty="0" smtClean="0">
                <a:solidFill>
                  <a:srgbClr val="0070C0"/>
                </a:solidFill>
                <a:latin typeface="Adobe Heiti Std R" pitchFamily="34" charset="-128"/>
                <a:ea typeface="Adobe Heiti Std R" pitchFamily="34" charset="-128"/>
              </a:rPr>
              <a:t>研究</a:t>
            </a:r>
            <a:endParaRPr lang="ja-JP" altLang="en-US" sz="7200" b="1" dirty="0">
              <a:solidFill>
                <a:srgbClr val="0070C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49184" y="4565840"/>
            <a:ext cx="174979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矢吹研究室　</a:t>
            </a:r>
            <a:r>
              <a:rPr kumimoji="1" lang="en-US" altLang="ja-JP" dirty="0" smtClean="0">
                <a:latin typeface="Adobe Heiti Std R" pitchFamily="34" charset="-128"/>
                <a:ea typeface="Adobe Heiti Std R" pitchFamily="34" charset="-128"/>
              </a:rPr>
              <a:t>1142003</a:t>
            </a:r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　赤松　佳紀</a:t>
            </a:r>
            <a:endParaRPr kumimoji="1" lang="ja-JP" alt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68464" y="5550725"/>
            <a:ext cx="37609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dobe Heiti Std R" pitchFamily="34" charset="-128"/>
                <a:ea typeface="Adobe Heiti Std R" pitchFamily="34" charset="-128"/>
              </a:rPr>
              <a:t>1.</a:t>
            </a:r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はじめに</a:t>
            </a:r>
            <a:endParaRPr kumimoji="1" lang="ja-JP" alt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6" name="雲形吹き出し 5"/>
          <p:cNvSpPr/>
          <p:nvPr/>
        </p:nvSpPr>
        <p:spPr>
          <a:xfrm>
            <a:off x="8064769" y="5901625"/>
            <a:ext cx="8245256" cy="3477722"/>
          </a:xfrm>
          <a:prstGeom prst="cloudCallout">
            <a:avLst>
              <a:gd name="adj1" fmla="val -57406"/>
              <a:gd name="adj2" fmla="val 268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38248" y="6855656"/>
            <a:ext cx="7355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latin typeface="Adobe Heiti Std R" pitchFamily="34" charset="-128"/>
                <a:ea typeface="Adobe Heiti Std R" pitchFamily="34" charset="-128"/>
              </a:rPr>
              <a:t>遊びながら勉強</a:t>
            </a:r>
            <a:endParaRPr kumimoji="1" lang="en-US" altLang="ja-JP" sz="4800" dirty="0" smtClean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ja-JP" altLang="en-US" sz="4800" dirty="0">
                <a:latin typeface="Adobe Heiti Std R" pitchFamily="34" charset="-128"/>
                <a:ea typeface="Adobe Heiti Std R" pitchFamily="34" charset="-128"/>
              </a:rPr>
              <a:t>できない</a:t>
            </a:r>
            <a:r>
              <a:rPr lang="ja-JP" altLang="en-US" sz="4800" dirty="0" smtClean="0">
                <a:latin typeface="Adobe Heiti Std R" pitchFamily="34" charset="-128"/>
                <a:ea typeface="Adobe Heiti Std R" pitchFamily="34" charset="-128"/>
              </a:rPr>
              <a:t>かな・・・</a:t>
            </a:r>
            <a:endParaRPr kumimoji="1" lang="ja-JP" altLang="en-US" sz="48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1026" name="Picture 2" descr="C:\Users\akamatsu\Desktop\rtfcuy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64" y="7036008"/>
            <a:ext cx="4888397" cy="317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kamatsu\Desktop\R72VUqJ8mPY7GkVWOshQAePKR6D4SNU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0131">
            <a:off x="15420450" y="9854432"/>
            <a:ext cx="4155413" cy="394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爆発 2 8"/>
          <p:cNvSpPr/>
          <p:nvPr/>
        </p:nvSpPr>
        <p:spPr>
          <a:xfrm>
            <a:off x="6145561" y="9524790"/>
            <a:ext cx="9005074" cy="4896544"/>
          </a:xfrm>
          <a:prstGeom prst="irregularSeal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81452" y="1138828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Adobe Heiti Std R" pitchFamily="34" charset="-128"/>
                <a:ea typeface="Adobe Heiti Std R" pitchFamily="34" charset="-128"/>
              </a:rPr>
              <a:t>そうだ！！</a:t>
            </a:r>
            <a:endParaRPr kumimoji="1" lang="ja-JP" altLang="en-US" sz="32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34793" y="1219375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Adobe Heiti Std R" pitchFamily="34" charset="-128"/>
                <a:ea typeface="Adobe Heiti Std R" pitchFamily="34" charset="-128"/>
              </a:rPr>
              <a:t>勉強できるゲームをつくろう！</a:t>
            </a:r>
            <a:endParaRPr kumimoji="1" lang="ja-JP" altLang="en-US" sz="32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68464" y="14466694"/>
            <a:ext cx="37609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dobe Heiti Std R" pitchFamily="34" charset="-128"/>
                <a:ea typeface="Adobe Heiti Std R" pitchFamily="34" charset="-128"/>
              </a:rPr>
              <a:t>2.</a:t>
            </a:r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事前調査</a:t>
            </a:r>
            <a:endParaRPr kumimoji="1" lang="ja-JP" alt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1028" name="Picture 4" descr="C:\Users\akamatsu\Desktop\pmbok_0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19" y="15788059"/>
            <a:ext cx="10198278" cy="1389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14371032" y="17108927"/>
            <a:ext cx="32239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赤</a:t>
            </a:r>
            <a:r>
              <a:rPr kumimoji="1" lang="ja-JP" altLang="en-US" sz="3600" dirty="0" smtClean="0">
                <a:latin typeface="+mj-ea"/>
                <a:ea typeface="+mj-ea"/>
              </a:rPr>
              <a:t>：トランプ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solidFill>
                  <a:srgbClr val="00B0F0"/>
                </a:solidFill>
                <a:latin typeface="+mj-ea"/>
                <a:ea typeface="+mj-ea"/>
              </a:rPr>
              <a:t>水色</a:t>
            </a:r>
            <a:r>
              <a:rPr lang="ja-JP" altLang="en-US" sz="3600" dirty="0" smtClean="0">
                <a:latin typeface="+mj-ea"/>
                <a:ea typeface="+mj-ea"/>
              </a:rPr>
              <a:t>：ドミニオン</a:t>
            </a:r>
            <a:endParaRPr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solidFill>
                  <a:srgbClr val="FF9933"/>
                </a:solidFill>
                <a:latin typeface="+mj-ea"/>
                <a:ea typeface="+mj-ea"/>
              </a:rPr>
              <a:t>橙</a:t>
            </a:r>
            <a:r>
              <a:rPr lang="ja-JP" altLang="en-US" sz="3600" dirty="0" smtClean="0">
                <a:latin typeface="+mj-ea"/>
                <a:ea typeface="+mj-ea"/>
              </a:rPr>
              <a:t>：人生ゲーム</a:t>
            </a:r>
            <a:endParaRPr lang="en-US" altLang="ja-JP" sz="3600" dirty="0" smtClean="0">
              <a:latin typeface="+mj-ea"/>
              <a:ea typeface="+mj-ea"/>
            </a:endParaRPr>
          </a:p>
          <a:p>
            <a:r>
              <a:rPr kumimoji="1" lang="ja-JP" altLang="en-US" sz="3600" dirty="0" smtClean="0">
                <a:solidFill>
                  <a:srgbClr val="92D050"/>
                </a:solidFill>
                <a:latin typeface="+mj-ea"/>
                <a:ea typeface="+mj-ea"/>
              </a:rPr>
              <a:t>緑</a:t>
            </a:r>
            <a:r>
              <a:rPr kumimoji="1" lang="ja-JP" altLang="en-US" sz="3600" dirty="0" smtClean="0">
                <a:latin typeface="+mj-ea"/>
                <a:ea typeface="+mj-ea"/>
              </a:rPr>
              <a:t>：カタン</a:t>
            </a:r>
            <a:endParaRPr kumimoji="1" lang="ja-JP" altLang="en-US" sz="3600" dirty="0"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637616" y="16167967"/>
            <a:ext cx="762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+mj-ea"/>
                <a:ea typeface="+mj-ea"/>
              </a:rPr>
              <a:t>PMBOK</a:t>
            </a:r>
            <a:r>
              <a:rPr kumimoji="1" lang="ja-JP" altLang="en-US" sz="4000" dirty="0" smtClean="0">
                <a:latin typeface="+mj-ea"/>
                <a:ea typeface="+mj-ea"/>
              </a:rPr>
              <a:t>の知識エリアに対する要素</a:t>
            </a:r>
            <a:endParaRPr kumimoji="1" lang="ja-JP" altLang="en-US" sz="4000" dirty="0"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315277" y="22416863"/>
            <a:ext cx="85715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+mj-ea"/>
                <a:ea typeface="+mj-ea"/>
              </a:rPr>
              <a:t>プロジェクトマネジメントを学習するとい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latin typeface="+mj-ea"/>
                <a:ea typeface="+mj-ea"/>
              </a:rPr>
              <a:t>う目的に対して、必要であると考えられる</a:t>
            </a:r>
            <a:endParaRPr lang="en-US" altLang="ja-JP" sz="3600" dirty="0" smtClean="0">
              <a:latin typeface="+mj-ea"/>
              <a:ea typeface="+mj-ea"/>
            </a:endParaRPr>
          </a:p>
          <a:p>
            <a:r>
              <a:rPr kumimoji="1" lang="ja-JP" altLang="en-US" sz="3600" dirty="0" smtClean="0">
                <a:latin typeface="+mj-ea"/>
                <a:ea typeface="+mj-ea"/>
              </a:rPr>
              <a:t>知識エリアの要素は黒○で囲んだ部分だと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latin typeface="+mj-ea"/>
                <a:ea typeface="+mj-ea"/>
              </a:rPr>
              <a:t>考えた。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kumimoji="1" lang="ja-JP" altLang="en-US" sz="3600" dirty="0" smtClean="0">
                <a:latin typeface="+mj-ea"/>
                <a:ea typeface="+mj-ea"/>
              </a:rPr>
              <a:t>そのため黒い部分の知識エリアを今回の制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kumimoji="1" lang="ja-JP" altLang="en-US" sz="3600" dirty="0" smtClean="0">
                <a:latin typeface="+mj-ea"/>
                <a:ea typeface="+mj-ea"/>
              </a:rPr>
              <a:t>作</a:t>
            </a:r>
            <a:r>
              <a:rPr lang="ja-JP" altLang="en-US" sz="3600" dirty="0" smtClean="0">
                <a:latin typeface="+mj-ea"/>
                <a:ea typeface="+mj-ea"/>
              </a:rPr>
              <a:t>付け足していこうと考える</a:t>
            </a:r>
            <a:r>
              <a:rPr lang="ja-JP" altLang="en-US" sz="3600" dirty="0">
                <a:latin typeface="+mj-ea"/>
                <a:ea typeface="+mj-ea"/>
              </a:rPr>
              <a:t>。</a:t>
            </a:r>
            <a:endParaRPr kumimoji="1" lang="ja-JP" altLang="en-US" sz="3600" dirty="0">
              <a:latin typeface="+mj-ea"/>
              <a:ea typeface="+mj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2315277" y="20108539"/>
            <a:ext cx="83295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+mj-ea"/>
                <a:ea typeface="+mj-ea"/>
              </a:rPr>
              <a:t>比較的ドミニオンとカタンが多くの要素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latin typeface="+mj-ea"/>
                <a:ea typeface="+mj-ea"/>
              </a:rPr>
              <a:t>を含んでいると考えたため、ドミニオンを</a:t>
            </a:r>
            <a:endParaRPr lang="en-US" altLang="ja-JP" sz="3600" dirty="0" smtClean="0">
              <a:latin typeface="+mj-ea"/>
              <a:ea typeface="+mj-ea"/>
            </a:endParaRPr>
          </a:p>
          <a:p>
            <a:r>
              <a:rPr kumimoji="1" lang="ja-JP" altLang="en-US" sz="3600" dirty="0" smtClean="0">
                <a:latin typeface="+mj-ea"/>
                <a:ea typeface="+mj-ea"/>
              </a:rPr>
              <a:t>ベースとしたゲーム制作が現実的であると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latin typeface="+mj-ea"/>
                <a:ea typeface="+mj-ea"/>
              </a:rPr>
              <a:t>考えた。</a:t>
            </a:r>
            <a:endParaRPr kumimoji="1" lang="ja-JP" altLang="en-US" sz="3600" dirty="0">
              <a:latin typeface="+mj-ea"/>
              <a:ea typeface="+mj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315277" y="25833183"/>
            <a:ext cx="94179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+mj-ea"/>
              </a:rPr>
              <a:t>さらにゲームデザインに関する書籍を読み</a:t>
            </a:r>
            <a:r>
              <a:rPr lang="ja-JP" altLang="en-US" sz="3600" dirty="0" smtClean="0">
                <a:latin typeface="+mj-ea"/>
              </a:rPr>
              <a:t>、</a:t>
            </a:r>
            <a:endParaRPr lang="en-US" altLang="ja-JP" sz="3600" dirty="0" smtClean="0">
              <a:latin typeface="+mj-ea"/>
            </a:endParaRPr>
          </a:p>
          <a:p>
            <a:r>
              <a:rPr lang="ja-JP" altLang="en-US" sz="3600" dirty="0" smtClean="0">
                <a:latin typeface="+mj-ea"/>
              </a:rPr>
              <a:t>ゲームデザイン</a:t>
            </a:r>
            <a:r>
              <a:rPr lang="ja-JP" altLang="en-US" sz="3600" dirty="0">
                <a:latin typeface="+mj-ea"/>
              </a:rPr>
              <a:t>に関する知識を身に</a:t>
            </a:r>
            <a:r>
              <a:rPr lang="ja-JP" altLang="en-US" sz="3600" dirty="0" smtClean="0">
                <a:latin typeface="+mj-ea"/>
              </a:rPr>
              <a:t>付ける</a:t>
            </a:r>
            <a:endParaRPr lang="en-US" altLang="ja-JP" sz="3600" dirty="0" smtClean="0">
              <a:latin typeface="+mj-ea"/>
            </a:endParaRPr>
          </a:p>
          <a:p>
            <a:r>
              <a:rPr lang="ja-JP" altLang="en-US" sz="3600" dirty="0" smtClean="0">
                <a:latin typeface="+mj-ea"/>
              </a:rPr>
              <a:t>ことに</a:t>
            </a:r>
            <a:r>
              <a:rPr lang="ja-JP" altLang="en-US" sz="3600" dirty="0">
                <a:latin typeface="+mj-ea"/>
              </a:rPr>
              <a:t>した。</a:t>
            </a:r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510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0312" y="616104"/>
            <a:ext cx="6284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latin typeface="Adobe Heiti Std R" pitchFamily="34" charset="-128"/>
                <a:ea typeface="Adobe Heiti Std R" pitchFamily="34" charset="-128"/>
              </a:rPr>
              <a:t>3.</a:t>
            </a:r>
            <a:r>
              <a:rPr kumimoji="1" lang="ja-JP" altLang="en-US" sz="5400" dirty="0" smtClean="0">
                <a:latin typeface="Adobe Heiti Std R" pitchFamily="34" charset="-128"/>
                <a:ea typeface="Adobe Heiti Std R" pitchFamily="34" charset="-128"/>
              </a:rPr>
              <a:t>これからについて</a:t>
            </a:r>
            <a:endParaRPr kumimoji="1" lang="ja-JP" altLang="en-US" sz="5400" dirty="0">
              <a:latin typeface="Adobe Heiti Std R" pitchFamily="34" charset="-128"/>
              <a:ea typeface="Adobe Heiti Std R" pitchFamily="34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835411"/>
              </p:ext>
            </p:extLst>
          </p:nvPr>
        </p:nvGraphicFramePr>
        <p:xfrm>
          <a:off x="1188344" y="3042643"/>
          <a:ext cx="18650073" cy="6048670"/>
        </p:xfrm>
        <a:graphic>
          <a:graphicData uri="http://schemas.openxmlformats.org/drawingml/2006/table">
            <a:tbl>
              <a:tblPr firstRow="1" firstCol="1" bandRow="1"/>
              <a:tblGrid>
                <a:gridCol w="6215263"/>
                <a:gridCol w="6217405"/>
                <a:gridCol w="6217405"/>
              </a:tblGrid>
              <a:tr h="9927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10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α版作成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基本仕様等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1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12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13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中間発表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ポスター作成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1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14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β版発表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制作の</a:t>
                      </a:r>
                      <a:r>
                        <a:rPr lang="en-US" alt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WBS</a:t>
                      </a: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作成</a:t>
                      </a:r>
                      <a:endParaRPr lang="en-US" altLang="ja-JP" sz="2400" kern="100" dirty="0" smtClean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ガントチャート作成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1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ゲームバランス調整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1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ゲーム制作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ゲームに使うカード</a:t>
                      </a:r>
                      <a:r>
                        <a:rPr 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等</a:t>
                      </a: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作成</a:t>
                      </a:r>
                      <a:endParaRPr lang="ja-JP" sz="2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1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3</a:t>
                      </a:r>
                      <a:r>
                        <a:rPr 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  <a:r>
                        <a:rPr lang="en-US" alt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26</a:t>
                      </a:r>
                      <a:r>
                        <a:rPr 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日</a:t>
                      </a:r>
                      <a:endParaRPr lang="ja-JP" sz="2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完成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632083" y="2178546"/>
            <a:ext cx="4820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大まかな制作スケジュール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6" name="爆発 1 5"/>
          <p:cNvSpPr/>
          <p:nvPr/>
        </p:nvSpPr>
        <p:spPr>
          <a:xfrm rot="21148374">
            <a:off x="3850162" y="8169889"/>
            <a:ext cx="14833648" cy="4824536"/>
          </a:xfrm>
          <a:prstGeom prst="irregularSeal1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l-GR" altLang="ja-JP" sz="4000" dirty="0" smtClean="0">
                <a:solidFill>
                  <a:schemeClr val="tx1"/>
                </a:solidFill>
                <a:latin typeface="+mj-ea"/>
                <a:ea typeface="+mj-ea"/>
              </a:rPr>
              <a:t>Β</a:t>
            </a:r>
            <a:r>
              <a:rPr kumimoji="1" lang="ja-JP" altLang="en-US" sz="4000" dirty="0" smtClean="0">
                <a:solidFill>
                  <a:schemeClr val="tx1"/>
                </a:solidFill>
                <a:latin typeface="+mj-ea"/>
                <a:ea typeface="+mj-ea"/>
              </a:rPr>
              <a:t>版の仕様が確定してから</a:t>
            </a:r>
            <a:endParaRPr kumimoji="1" lang="en-US" altLang="ja-JP" sz="4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  <a:latin typeface="+mj-ea"/>
                <a:ea typeface="+mj-ea"/>
              </a:rPr>
              <a:t>細かなスケジュール決定</a:t>
            </a:r>
            <a:endParaRPr kumimoji="1" lang="ja-JP" altLang="en-US" sz="4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32083" y="13729183"/>
            <a:ext cx="1729191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完成したゲームを</a:t>
            </a:r>
            <a:r>
              <a:rPr lang="ja-JP" altLang="en-US" dirty="0" smtClean="0">
                <a:latin typeface="Adobe Heiti Std R" pitchFamily="34" charset="-128"/>
                <a:ea typeface="Adobe Heiti Std R" pitchFamily="34" charset="-128"/>
              </a:rPr>
              <a:t>使って新入生に学習度調査を行う</a:t>
            </a:r>
            <a:endParaRPr kumimoji="1" lang="en-US" altLang="ja-JP" dirty="0" smtClean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313043" y="13532651"/>
            <a:ext cx="17929992" cy="1266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>
            <a:off x="9670583" y="15284003"/>
            <a:ext cx="1581698" cy="2232248"/>
          </a:xfrm>
          <a:prstGeom prst="down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9933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13042" y="17948299"/>
            <a:ext cx="18165333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学習度からゲームの内容やバランスを変更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2" name="下矢印 11"/>
          <p:cNvSpPr/>
          <p:nvPr/>
        </p:nvSpPr>
        <p:spPr>
          <a:xfrm>
            <a:off x="9495608" y="19426691"/>
            <a:ext cx="1800200" cy="2736304"/>
          </a:xfrm>
          <a:prstGeom prst="down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12101" y="22767728"/>
            <a:ext cx="1149866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制作したゲームのデジタル化の計画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195373" y="22782887"/>
            <a:ext cx="18165331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2" name="Picture 4" descr="C:\Users\akamatsu\Desktop\K00004167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3820">
            <a:off x="15135744" y="24361208"/>
            <a:ext cx="2722178" cy="563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サーマル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サーマル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サーマル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TC101859868[[fn=サーマル]]</Template>
  <TotalTime>143</TotalTime>
  <Words>231</Words>
  <Application>Microsoft Office PowerPoint</Application>
  <PresentationFormat>ユーザー設定</PresentationFormat>
  <Paragraphs>54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サーマル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akamatsu</cp:lastModifiedBy>
  <cp:revision>14</cp:revision>
  <dcterms:created xsi:type="dcterms:W3CDTF">2012-09-17T17:26:59Z</dcterms:created>
  <dcterms:modified xsi:type="dcterms:W3CDTF">2013-12-05T03:22:00Z</dcterms:modified>
</cp:coreProperties>
</file>