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4" r:id="rId1"/>
  </p:sldMasterIdLst>
  <p:notesMasterIdLst>
    <p:notesMasterId r:id="rId3"/>
  </p:notesMasterIdLst>
  <p:sldIdLst>
    <p:sldId id="263" r:id="rId2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7"/>
    <a:srgbClr val="FFA153"/>
    <a:srgbClr val="99FF99"/>
    <a:srgbClr val="B25444"/>
    <a:srgbClr val="FFD1AB"/>
    <a:srgbClr val="FFB679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643" y="115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364444"/>
            <a:ext cx="16035923" cy="23551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261587" y="3364444"/>
            <a:ext cx="5131496" cy="23551096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692" y="5733009"/>
            <a:ext cx="12832080" cy="14372895"/>
          </a:xfrm>
        </p:spPr>
        <p:txBody>
          <a:bodyPr anchor="b">
            <a:normAutofit/>
          </a:bodyPr>
          <a:lstStyle>
            <a:lvl1pPr algn="l">
              <a:defRPr sz="12630" spc="-234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609" y="20620433"/>
            <a:ext cx="12832080" cy="4037330"/>
          </a:xfrm>
        </p:spPr>
        <p:txBody>
          <a:bodyPr anchor="t">
            <a:normAutofit/>
          </a:bodyPr>
          <a:lstStyle>
            <a:lvl1pPr marL="0" indent="0" algn="l">
              <a:buNone/>
              <a:defRPr sz="4678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678"/>
            </a:lvl3pPr>
            <a:lvl4pPr marL="3208035" indent="0" algn="ctr">
              <a:buNone/>
              <a:defRPr sz="4678"/>
            </a:lvl4pPr>
            <a:lvl5pPr marL="4277380" indent="0" algn="ctr">
              <a:buNone/>
              <a:defRPr sz="4678"/>
            </a:lvl5pPr>
            <a:lvl6pPr marL="5346725" indent="0" algn="ctr">
              <a:buNone/>
              <a:defRPr sz="4678"/>
            </a:lvl6pPr>
            <a:lvl7pPr marL="6416070" indent="0" algn="ctr">
              <a:buNone/>
              <a:defRPr sz="4678"/>
            </a:lvl7pPr>
            <a:lvl8pPr marL="7485416" indent="0" algn="ctr">
              <a:buNone/>
              <a:defRPr sz="4678"/>
            </a:lvl8pPr>
            <a:lvl9pPr marL="8554761" indent="0" algn="ctr">
              <a:buNone/>
              <a:defRPr sz="46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00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" y="4373774"/>
            <a:ext cx="4945698" cy="2186887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4962" y="3835464"/>
            <a:ext cx="12832080" cy="22609048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0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962" y="5733009"/>
            <a:ext cx="12832080" cy="14372895"/>
          </a:xfrm>
        </p:spPr>
        <p:txBody>
          <a:bodyPr anchor="b">
            <a:normAutofit/>
          </a:bodyPr>
          <a:lstStyle>
            <a:lvl1pPr>
              <a:defRPr sz="12630" b="0" spc="-234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7043" y="20630756"/>
            <a:ext cx="12832080" cy="4037330"/>
          </a:xfrm>
        </p:spPr>
        <p:txBody>
          <a:bodyPr anchor="t">
            <a:normAutofit/>
          </a:bodyPr>
          <a:lstStyle>
            <a:lvl1pPr marL="0" indent="0">
              <a:buNone/>
              <a:defRPr sz="4678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4962" y="3835464"/>
            <a:ext cx="6095238" cy="22609048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85" y="3835464"/>
            <a:ext cx="6095238" cy="22609048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962" y="4519417"/>
            <a:ext cx="6095238" cy="35663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444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962" y="8525619"/>
            <a:ext cx="6095238" cy="17764252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14887" y="4519423"/>
            <a:ext cx="6095238" cy="35903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444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14887" y="8525619"/>
            <a:ext cx="6095238" cy="17764252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6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7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23" y="5046663"/>
            <a:ext cx="4972431" cy="9689592"/>
          </a:xfrm>
        </p:spPr>
        <p:txBody>
          <a:bodyPr anchor="b">
            <a:normAutofit/>
          </a:bodyPr>
          <a:lstStyle>
            <a:lvl1pPr>
              <a:defRPr sz="6549" b="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4962" y="3835464"/>
            <a:ext cx="12832080" cy="22609048"/>
          </a:xfrm>
        </p:spPr>
        <p:txBody>
          <a:bodyPr/>
          <a:lstStyle>
            <a:lvl1pPr>
              <a:defRPr sz="4678"/>
            </a:lvl1pPr>
            <a:lvl2pPr>
              <a:defRPr sz="4210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123" y="14736255"/>
            <a:ext cx="4972431" cy="113045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4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82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23" y="5046663"/>
            <a:ext cx="4972431" cy="9689592"/>
          </a:xfrm>
        </p:spPr>
        <p:txBody>
          <a:bodyPr anchor="b">
            <a:normAutofit/>
          </a:bodyPr>
          <a:lstStyle>
            <a:lvl1pPr>
              <a:defRPr sz="6549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3506" y="3388368"/>
            <a:ext cx="14235467" cy="2353763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123" y="14749686"/>
            <a:ext cx="4972431" cy="113045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4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138007" y="28065058"/>
            <a:ext cx="10369787" cy="161212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350984"/>
            <a:ext cx="6040632" cy="23537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661" y="4962059"/>
            <a:ext cx="5170376" cy="2031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726995" y="3350984"/>
            <a:ext cx="673684" cy="2353763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7341" y="3815277"/>
            <a:ext cx="12832080" cy="22609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40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341" y="28065058"/>
            <a:ext cx="1036978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54048" y="28065058"/>
            <a:ext cx="2685501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73" b="1">
                <a:solidFill>
                  <a:schemeClr val="accent1"/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0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kumimoji="1" sz="7017" kern="1200" spc="-14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427738" indent="-427738" algn="l" defTabSz="2138690" rtl="0" eaLnBrk="1" latinLnBrk="0" hangingPunct="1">
        <a:lnSpc>
          <a:spcPct val="90000"/>
        </a:lnSpc>
        <a:spcBef>
          <a:spcPts val="2807"/>
        </a:spcBef>
        <a:buClr>
          <a:schemeClr val="accent1"/>
        </a:buClr>
        <a:buFont typeface="Wingdings 2" pitchFamily="18" charset="2"/>
        <a:buChar char=""/>
        <a:defRPr kumimoji="1" sz="444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604018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9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673363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50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42708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812053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396256" y="3773684"/>
            <a:ext cx="6984776" cy="22095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79228" y="11278571"/>
            <a:ext cx="12902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u="sng" dirty="0" smtClean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平均評価</a:t>
            </a:r>
            <a:r>
              <a:rPr lang="ja-JP" altLang="en-US" sz="4800" b="1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だけでは信用できない！！</a:t>
            </a:r>
            <a:endParaRPr lang="ja-JP" altLang="en-US" sz="4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816059" y="12458510"/>
            <a:ext cx="861611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レビューを見た人達の集合値である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参考</a:t>
            </a:r>
            <a:r>
              <a:rPr lang="ja-JP" altLang="en-US" sz="4000" dirty="0" smtClean="0">
                <a:solidFill>
                  <a:prstClr val="black"/>
                </a:solidFill>
              </a:rPr>
              <a:t>になった数を使うことで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en-US" altLang="ja-JP" sz="4000" dirty="0" smtClean="0">
                <a:solidFill>
                  <a:prstClr val="black"/>
                </a:solidFill>
              </a:rPr>
              <a:t>           </a:t>
            </a:r>
            <a:r>
              <a:rPr lang="ja-JP" altLang="en-US" sz="4000" dirty="0" smtClean="0">
                <a:solidFill>
                  <a:prstClr val="black"/>
                </a:solidFill>
              </a:rPr>
              <a:t>分かりやすく出来るのでは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81844"/>
              </p:ext>
            </p:extLst>
          </p:nvPr>
        </p:nvGraphicFramePr>
        <p:xfrm>
          <a:off x="396256" y="6091889"/>
          <a:ext cx="16254561" cy="4054071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4567849"/>
                <a:gridCol w="2800911"/>
                <a:gridCol w="8885801"/>
              </a:tblGrid>
              <a:tr h="649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商品のレビュー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1889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評価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コメント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このレビューは参考になりましたか？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  <a:tr h="5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★★★★★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>
                          <a:effectLst/>
                          <a:latin typeface="+mn-ea"/>
                          <a:ea typeface="+mn-ea"/>
                        </a:rPr>
                        <a:t>おもしろい</a:t>
                      </a:r>
                      <a:endParaRPr lang="ja-JP" sz="4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人中</a:t>
                      </a: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89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人が参考になった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★☆☆☆☆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つまらない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ja-JP" sz="4000" kern="100" dirty="0" smtClean="0">
                          <a:effectLst/>
                          <a:latin typeface="+mn-ea"/>
                          <a:ea typeface="+mn-ea"/>
                        </a:rPr>
                        <a:t>人中</a:t>
                      </a:r>
                      <a:r>
                        <a:rPr lang="ja-JP" altLang="en-US" sz="4000" kern="100" baseline="0" dirty="0" smtClean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ja-JP" sz="4000" kern="100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ja-JP" sz="4000" kern="100" dirty="0" smtClean="0">
                          <a:effectLst/>
                          <a:latin typeface="+mn-ea"/>
                          <a:ea typeface="+mn-ea"/>
                        </a:rPr>
                        <a:t>人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45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6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評価の平均：</a:t>
                      </a:r>
                      <a:r>
                        <a:rPr lang="ja-JP" altLang="en-US" sz="6000" kern="100" baseline="0" dirty="0" smtClean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★★★☆☆</a:t>
                      </a:r>
                      <a:endParaRPr lang="ja-JP" sz="6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756296" y="4062409"/>
            <a:ext cx="5760640" cy="151216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研究</a:t>
            </a:r>
            <a:r>
              <a:rPr lang="ja-JP" altLang="en-US" b="1" dirty="0" smtClean="0">
                <a:solidFill>
                  <a:schemeClr val="bg1"/>
                </a:solidFill>
              </a:rPr>
              <a:t>背景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5839395" y="10136506"/>
            <a:ext cx="5976664" cy="103679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曲折矢印 7"/>
          <p:cNvSpPr/>
          <p:nvPr/>
        </p:nvSpPr>
        <p:spPr>
          <a:xfrm rot="5400000">
            <a:off x="15315710" y="8460187"/>
            <a:ext cx="5517019" cy="2664296"/>
          </a:xfrm>
          <a:prstGeom prst="bentArrow">
            <a:avLst>
              <a:gd name="adj1" fmla="val 17121"/>
              <a:gd name="adj2" fmla="val 25000"/>
              <a:gd name="adj3" fmla="val 25000"/>
              <a:gd name="adj4" fmla="val 4375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96256" y="17375464"/>
            <a:ext cx="6221090" cy="2169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56296" y="17651530"/>
            <a:ext cx="5130796" cy="14847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研究方法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90870" y="14735448"/>
            <a:ext cx="4069964" cy="14958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250910" y="15011514"/>
            <a:ext cx="3356671" cy="102369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目的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39268" y="14903171"/>
            <a:ext cx="12678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dirty="0"/>
              <a:t>信頼性が</a:t>
            </a:r>
            <a:r>
              <a:rPr lang="ja-JP" altLang="en-US" sz="5400" dirty="0" smtClean="0"/>
              <a:t>ある</a:t>
            </a:r>
            <a:endParaRPr lang="en-US" altLang="ja-JP" sz="5400" dirty="0" smtClean="0"/>
          </a:p>
          <a:p>
            <a:r>
              <a:rPr lang="en-US" altLang="ja-JP" sz="5400"/>
              <a:t> </a:t>
            </a:r>
            <a:r>
              <a:rPr lang="en-US" altLang="ja-JP" sz="5400" smtClean="0"/>
              <a:t>           </a:t>
            </a:r>
            <a:r>
              <a:rPr lang="ja-JP" altLang="en-US" sz="5400" smtClean="0"/>
              <a:t>新た</a:t>
            </a:r>
            <a:r>
              <a:rPr lang="ja-JP" altLang="en-US" sz="5400" dirty="0" smtClean="0"/>
              <a:t>なレビューの方法を作り出す</a:t>
            </a:r>
            <a:endParaRPr lang="en-US" altLang="ja-JP" sz="5400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5979228" y="16657497"/>
            <a:ext cx="1303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381033" y="17442327"/>
            <a:ext cx="130213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b="1" dirty="0" smtClean="0">
                <a:latin typeface="NimbusRomNo9L-ReguItal"/>
              </a:rPr>
              <a:t>大手サイト</a:t>
            </a:r>
            <a:r>
              <a:rPr lang="en-US" altLang="ja-JP" sz="5400" b="1" dirty="0" smtClean="0">
                <a:latin typeface="NimbusRomNo9L-ReguItal"/>
              </a:rPr>
              <a:t>Amazon</a:t>
            </a:r>
            <a:r>
              <a:rPr lang="ja-JP" altLang="en-US" sz="5400" b="1" dirty="0" smtClean="0">
                <a:latin typeface="NimbusRomNo9L-ReguItal"/>
              </a:rPr>
              <a:t>を利用して</a:t>
            </a:r>
            <a:endParaRPr lang="en-US" altLang="ja-JP" sz="5400" b="1" dirty="0" smtClean="0">
              <a:latin typeface="NimbusRomNo9L-ReguItal"/>
            </a:endParaRPr>
          </a:p>
          <a:p>
            <a:r>
              <a:rPr lang="en-US" altLang="ja-JP" sz="5400" b="1" dirty="0">
                <a:latin typeface="NimbusRomNo9L-ReguItal"/>
              </a:rPr>
              <a:t> </a:t>
            </a:r>
            <a:r>
              <a:rPr lang="en-US" altLang="ja-JP" sz="5400" b="1" dirty="0" smtClean="0">
                <a:latin typeface="NimbusRomNo9L-ReguItal"/>
              </a:rPr>
              <a:t>      </a:t>
            </a:r>
            <a:r>
              <a:rPr lang="ja-JP" altLang="en-US" sz="5400" b="1" dirty="0" smtClean="0">
                <a:latin typeface="NimbusRomNo9L-ReguItal"/>
              </a:rPr>
              <a:t>レビューデータの検証をする</a:t>
            </a:r>
            <a:endParaRPr lang="ja-JP" altLang="en-US" sz="5400" b="1" dirty="0"/>
          </a:p>
        </p:txBody>
      </p:sp>
      <p:sp>
        <p:nvSpPr>
          <p:cNvPr id="4" name="1 つの角を丸めた四角形 3"/>
          <p:cNvSpPr/>
          <p:nvPr/>
        </p:nvSpPr>
        <p:spPr>
          <a:xfrm>
            <a:off x="3708622" y="494464"/>
            <a:ext cx="17681945" cy="3204743"/>
          </a:xfrm>
          <a:prstGeom prst="snip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6600" b="1" dirty="0"/>
              <a:t>オンラインショッピングサイト利用者</a:t>
            </a:r>
            <a:r>
              <a:rPr lang="ja-JP" altLang="en-US" sz="4800" b="1" dirty="0" smtClean="0"/>
              <a:t>によ</a:t>
            </a:r>
            <a:r>
              <a:rPr lang="ja-JP" altLang="en-US" sz="4800" b="1" dirty="0"/>
              <a:t>る</a:t>
            </a:r>
            <a:endParaRPr lang="en-US" altLang="ja-JP" sz="4800" b="1" dirty="0"/>
          </a:p>
          <a:p>
            <a:pPr lvl="0"/>
            <a:r>
              <a:rPr lang="en-US" altLang="ja-JP" sz="6000" b="1" dirty="0"/>
              <a:t> </a:t>
            </a:r>
            <a:r>
              <a:rPr lang="en-US" altLang="ja-JP" sz="6000" b="1" dirty="0" smtClean="0"/>
              <a:t>                 </a:t>
            </a:r>
            <a:r>
              <a:rPr lang="ja-JP" altLang="en-US" sz="7200" b="1" dirty="0" smtClean="0"/>
              <a:t>商品</a:t>
            </a:r>
            <a:r>
              <a:rPr lang="ja-JP" altLang="en-US" sz="7200" b="1" dirty="0"/>
              <a:t>に対するレビューの動向調査</a:t>
            </a:r>
            <a:endParaRPr lang="ja-JP" altLang="en-US" sz="7200" b="1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16060" y="3693126"/>
            <a:ext cx="1077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+mn-ea"/>
              </a:rPr>
              <a:t>矢吹研究室　</a:t>
            </a:r>
            <a:r>
              <a:rPr kumimoji="1" lang="en-US" altLang="ja-JP" sz="4800" dirty="0" smtClean="0">
                <a:latin typeface="+mn-ea"/>
              </a:rPr>
              <a:t>1242042 </a:t>
            </a:r>
            <a:r>
              <a:rPr kumimoji="1" lang="ja-JP" altLang="en-US" sz="4800" dirty="0" smtClean="0">
                <a:latin typeface="+mn-ea"/>
              </a:rPr>
              <a:t>齋藤勇也</a:t>
            </a:r>
            <a:endParaRPr kumimoji="1" lang="ja-JP" altLang="en-US" sz="4800" dirty="0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6" y="608523"/>
            <a:ext cx="2628504" cy="262850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59" y="19378701"/>
            <a:ext cx="9341461" cy="3622902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396256" y="22865178"/>
            <a:ext cx="4933884" cy="14958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56296" y="23141244"/>
            <a:ext cx="4069182" cy="102369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研究結果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0" name="1 つの角を丸めた四角形 19"/>
          <p:cNvSpPr/>
          <p:nvPr/>
        </p:nvSpPr>
        <p:spPr>
          <a:xfrm>
            <a:off x="355468" y="24441363"/>
            <a:ext cx="20325177" cy="528286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305001" y="6057756"/>
            <a:ext cx="20288963" cy="8483757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396254" y="17176673"/>
            <a:ext cx="20288963" cy="5608869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対角する 2 つの角を切り取った四角形 29"/>
          <p:cNvSpPr/>
          <p:nvPr/>
        </p:nvSpPr>
        <p:spPr>
          <a:xfrm>
            <a:off x="396255" y="14541513"/>
            <a:ext cx="20288963" cy="2611566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73523" y="24752964"/>
            <a:ext cx="972884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レビューデータ</a:t>
            </a:r>
            <a:r>
              <a:rPr lang="en-US" altLang="ja-JP" sz="4400" dirty="0"/>
              <a:t>86</a:t>
            </a:r>
            <a:r>
              <a:rPr lang="ja-JP" altLang="en-US" sz="4400" dirty="0"/>
              <a:t>件を抽出</a:t>
            </a:r>
            <a:r>
              <a:rPr lang="ja-JP" altLang="en-US" sz="4400" dirty="0" smtClean="0"/>
              <a:t>した．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その結果，平均値と大きな差がなく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　有用性がない方法であった．</a:t>
            </a:r>
            <a:endParaRPr kumimoji="1" lang="en-US" altLang="ja-JP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/>
              <a:t>今後はクラスター分析や標準偏差を求めさらに分析を</a:t>
            </a:r>
            <a:r>
              <a:rPr lang="ja-JP" altLang="en-US" sz="4400" dirty="0" smtClean="0"/>
              <a:t>進めていく．</a:t>
            </a:r>
            <a:endParaRPr kumimoji="1" lang="en-US" altLang="ja-JP" sz="4400" dirty="0" smtClean="0"/>
          </a:p>
          <a:p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13" y="24660707"/>
            <a:ext cx="9457435" cy="486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6716</TotalTime>
  <Words>134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ＭＳ ゴシック</vt:lpstr>
      <vt:lpstr>NimbusRomNo9L-ReguItal</vt:lpstr>
      <vt:lpstr>Arial</vt:lpstr>
      <vt:lpstr>Calibri</vt:lpstr>
      <vt:lpstr>Corbel</vt:lpstr>
      <vt:lpstr>Times New Roman</vt:lpstr>
      <vt:lpstr>Wingdings 2</vt:lpstr>
      <vt:lpstr>フレーム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saito</cp:lastModifiedBy>
  <cp:revision>195</cp:revision>
  <dcterms:created xsi:type="dcterms:W3CDTF">2012-09-17T17:26:59Z</dcterms:created>
  <dcterms:modified xsi:type="dcterms:W3CDTF">2014-12-17T18:35:30Z</dcterms:modified>
</cp:coreProperties>
</file>