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797675" cy="9926638"/>
  <p:custDataLst>
    <p:tags r:id="rId4"/>
  </p:custDataLst>
  <p:defaultTextStyle>
    <a:defPPr>
      <a:defRPr lang="ja-JP"/>
    </a:defPPr>
    <a:lvl1pPr marL="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660"/>
  </p:normalViewPr>
  <p:slideViewPr>
    <p:cSldViewPr>
      <p:cViewPr varScale="1">
        <p:scale>
          <a:sx n="25" d="100"/>
          <a:sy n="25" d="100"/>
        </p:scale>
        <p:origin x="804" y="66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087D-DF9F-42D6-A2CD-E6B26F00C14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7D4-8E7C-461E-B668-DEFDD9F63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3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51"/>
            <a:ext cx="18176081" cy="64895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5"/>
            <a:ext cx="14968538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8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7345" y="1618891"/>
            <a:ext cx="3608488" cy="3443805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1894" y="1618891"/>
            <a:ext cx="10469068" cy="3443805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60" y="19454627"/>
            <a:ext cx="18176081" cy="6012995"/>
          </a:xfrm>
        </p:spPr>
        <p:txBody>
          <a:bodyPr anchor="t"/>
          <a:lstStyle>
            <a:lvl1pPr algn="l">
              <a:defRPr sz="12225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160" y="12831932"/>
            <a:ext cx="18176081" cy="6622698"/>
          </a:xfrm>
        </p:spPr>
        <p:txBody>
          <a:bodyPr anchor="b"/>
          <a:lstStyle>
            <a:lvl1pPr marL="0" indent="0">
              <a:buNone/>
              <a:defRPr sz="6113">
                <a:solidFill>
                  <a:schemeClr val="tx1">
                    <a:tint val="75000"/>
                  </a:schemeClr>
                </a:solidFill>
              </a:defRPr>
            </a:lvl1pPr>
            <a:lvl2pPr marL="1397340" indent="0">
              <a:buNone/>
              <a:defRPr sz="5501">
                <a:solidFill>
                  <a:schemeClr val="tx1">
                    <a:tint val="75000"/>
                  </a:schemeClr>
                </a:solidFill>
              </a:defRPr>
            </a:lvl2pPr>
            <a:lvl3pPr marL="2794681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419202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4pPr>
            <a:lvl5pPr marL="558936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5pPr>
            <a:lvl6pPr marL="698670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6pPr>
            <a:lvl7pPr marL="838404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7pPr>
            <a:lvl8pPr marL="978138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189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706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7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6" y="6776884"/>
            <a:ext cx="944814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186" y="9601167"/>
            <a:ext cx="944814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2590" y="6776884"/>
            <a:ext cx="945185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2590" y="9601167"/>
            <a:ext cx="945185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9" y="1205408"/>
            <a:ext cx="7035066" cy="5129968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0406" y="1205408"/>
            <a:ext cx="11954042" cy="25839057"/>
          </a:xfrm>
        </p:spPr>
        <p:txBody>
          <a:bodyPr/>
          <a:lstStyle>
            <a:lvl1pPr>
              <a:defRPr sz="9780"/>
            </a:lvl1pPr>
            <a:lvl2pPr>
              <a:defRPr sz="8558"/>
            </a:lvl2pPr>
            <a:lvl3pPr>
              <a:defRPr sz="7335"/>
            </a:lvl3pPr>
            <a:lvl4pPr>
              <a:defRPr sz="6113"/>
            </a:lvl4pPr>
            <a:lvl5pPr>
              <a:defRPr sz="6113"/>
            </a:lvl5pPr>
            <a:lvl6pPr>
              <a:defRPr sz="6113"/>
            </a:lvl6pPr>
            <a:lvl7pPr>
              <a:defRPr sz="6113"/>
            </a:lvl7pPr>
            <a:lvl8pPr>
              <a:defRPr sz="6113"/>
            </a:lvl8pPr>
            <a:lvl9pPr>
              <a:defRPr sz="61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189" y="6335371"/>
            <a:ext cx="7035066" cy="2070908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52"/>
            <a:ext cx="12830175" cy="2501914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340" y="2705145"/>
            <a:ext cx="12830175" cy="18165128"/>
          </a:xfrm>
        </p:spPr>
        <p:txBody>
          <a:bodyPr/>
          <a:lstStyle>
            <a:lvl1pPr marL="0" indent="0">
              <a:buNone/>
              <a:defRPr sz="9780"/>
            </a:lvl1pPr>
            <a:lvl2pPr marL="1397340" indent="0">
              <a:buNone/>
              <a:defRPr sz="8558"/>
            </a:lvl2pPr>
            <a:lvl3pPr marL="2794681" indent="0">
              <a:buNone/>
              <a:defRPr sz="7335"/>
            </a:lvl3pPr>
            <a:lvl4pPr marL="4192021" indent="0">
              <a:buNone/>
              <a:defRPr sz="6113"/>
            </a:lvl4pPr>
            <a:lvl5pPr marL="5589361" indent="0">
              <a:buNone/>
              <a:defRPr sz="6113"/>
            </a:lvl5pPr>
            <a:lvl6pPr marL="6986702" indent="0">
              <a:buNone/>
              <a:defRPr sz="6113"/>
            </a:lvl6pPr>
            <a:lvl7pPr marL="8384042" indent="0">
              <a:buNone/>
              <a:defRPr sz="6113"/>
            </a:lvl7pPr>
            <a:lvl8pPr marL="9781383" indent="0">
              <a:buNone/>
              <a:defRPr sz="6113"/>
            </a:lvl8pPr>
            <a:lvl9pPr marL="11178723" indent="0">
              <a:buNone/>
              <a:defRPr sz="611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340" y="23694566"/>
            <a:ext cx="12830175" cy="355312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1" y="7064222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18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6072" y="28060642"/>
            <a:ext cx="6771481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493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94681" rtl="0" eaLnBrk="1" latinLnBrk="0" hangingPunct="1">
        <a:spcBef>
          <a:spcPct val="0"/>
        </a:spcBef>
        <a:buNone/>
        <a:defRPr kumimoji="1" sz="13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005" indent="-1048005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9780" kern="1200">
          <a:solidFill>
            <a:schemeClr val="tx1"/>
          </a:solidFill>
          <a:latin typeface="+mn-lt"/>
          <a:ea typeface="+mn-ea"/>
          <a:cs typeface="+mn-cs"/>
        </a:defRPr>
      </a:lvl1pPr>
      <a:lvl2pPr marL="2270678" indent="-873338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2pPr>
      <a:lvl3pPr marL="3493351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7335" kern="1200">
          <a:solidFill>
            <a:schemeClr val="tx1"/>
          </a:solidFill>
          <a:latin typeface="+mn-lt"/>
          <a:ea typeface="+mn-ea"/>
          <a:cs typeface="+mn-cs"/>
        </a:defRPr>
      </a:lvl3pPr>
      <a:lvl4pPr marL="4890691" indent="-698670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4pPr>
      <a:lvl5pPr marL="6288032" indent="-698670" algn="l" defTabSz="2794681" rtl="0" eaLnBrk="1" latinLnBrk="0" hangingPunct="1">
        <a:spcBef>
          <a:spcPct val="20000"/>
        </a:spcBef>
        <a:buFont typeface="Arial" pitchFamily="34" charset="0"/>
        <a:buChar char="»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5pPr>
      <a:lvl6pPr marL="768537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6pPr>
      <a:lvl7pPr marL="908271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7pPr>
      <a:lvl8pPr marL="1048005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8pPr>
      <a:lvl9pPr marL="1187739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1pPr>
      <a:lvl2pPr marL="139734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2pPr>
      <a:lvl3pPr marL="279468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419202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4pPr>
      <a:lvl5pPr marL="558936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5pPr>
      <a:lvl6pPr marL="698670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6pPr>
      <a:lvl7pPr marL="838404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7pPr>
      <a:lvl8pPr marL="978138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8pPr>
      <a:lvl9pPr marL="1117872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下矢印 35"/>
          <p:cNvSpPr/>
          <p:nvPr/>
        </p:nvSpPr>
        <p:spPr>
          <a:xfrm>
            <a:off x="754977" y="12827285"/>
            <a:ext cx="2025467" cy="13229429"/>
          </a:xfrm>
          <a:prstGeom prst="downArrow">
            <a:avLst/>
          </a:prstGeom>
          <a:solidFill>
            <a:srgbClr val="00B0F0">
              <a:alpha val="3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58616" y="13205755"/>
            <a:ext cx="7974221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ツイートから時間と本文のみを抽出するためのプログラムを作成する．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/>
              <a:t>GitHub</a:t>
            </a:r>
            <a:r>
              <a:rPr lang="ja-JP" altLang="en-US" sz="3600" dirty="0"/>
              <a:t>に関連するすべてのサービスを継続的に状況監視している「</a:t>
            </a:r>
            <a:r>
              <a:rPr lang="en-US" altLang="ja-JP" sz="3600" dirty="0"/>
              <a:t>GitHub Status</a:t>
            </a:r>
            <a:r>
              <a:rPr lang="ja-JP" altLang="en-US" sz="3600" dirty="0"/>
              <a:t>」を参照し，障害発生から復旧までの時間を指定し</a:t>
            </a:r>
            <a:r>
              <a:rPr lang="en-US" altLang="ja-JP" sz="3600" dirty="0"/>
              <a:t>Twitter</a:t>
            </a:r>
            <a:r>
              <a:rPr lang="ja-JP" altLang="en-US" sz="3600" dirty="0"/>
              <a:t>で検索する．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600" dirty="0"/>
              <a:t>1</a:t>
            </a:r>
            <a:r>
              <a:rPr lang="ja-JP" altLang="en-US" sz="3600" dirty="0"/>
              <a:t>で作成したプログラムを使用して検索結果からデータを抽出する．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/>
              <a:t>頻出</a:t>
            </a:r>
            <a:r>
              <a:rPr lang="ja-JP" altLang="en-US" sz="3600" dirty="0"/>
              <a:t>単語の抽出を行い，どのような反応が多いのか分析する．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endParaRPr lang="ja-JP" altLang="en-US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分析結果を基に，リスク対策案</a:t>
            </a:r>
            <a:r>
              <a:rPr lang="ja-JP" altLang="en-US" sz="3600" dirty="0" smtClean="0"/>
              <a:t>を</a:t>
            </a:r>
            <a:r>
              <a:rPr lang="ja-JP" altLang="en-US" sz="3600" dirty="0"/>
              <a:t>検討</a:t>
            </a:r>
            <a:r>
              <a:rPr lang="ja-JP" altLang="en-US" sz="3600" dirty="0" smtClean="0"/>
              <a:t>する</a:t>
            </a:r>
            <a:r>
              <a:rPr lang="ja-JP" altLang="en-US" sz="3600" dirty="0"/>
              <a:t>．</a:t>
            </a:r>
            <a:endParaRPr lang="en-US" altLang="ja-JP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8802" y="384915"/>
            <a:ext cx="16975137" cy="2156549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en-US" altLang="ja-JP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Web</a:t>
            </a:r>
            <a:r>
              <a:rPr lang="ja-JP" altLang="en-US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サービスの障害がプロジェクトに与える影響を</a:t>
            </a:r>
            <a:r>
              <a:rPr lang="en-US" altLang="ja-JP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Twitter</a:t>
            </a:r>
            <a:r>
              <a:rPr lang="ja-JP" altLang="en-US" sz="6113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を活用して調査する方法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7094" y="2326833"/>
            <a:ext cx="19738555" cy="1042270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en-US" altLang="ja-JP" sz="4985" b="1" dirty="0">
                <a:latin typeface="+mn-ea"/>
              </a:rPr>
              <a:t>PM</a:t>
            </a:r>
            <a:r>
              <a:rPr lang="ja-JP" altLang="en-US" sz="4985" b="1" dirty="0">
                <a:latin typeface="+mn-ea"/>
              </a:rPr>
              <a:t>コース　矢吹研究室　</a:t>
            </a:r>
            <a:r>
              <a:rPr lang="en-US" altLang="ja-JP" sz="4985" b="1" dirty="0">
                <a:latin typeface="+mn-ea"/>
              </a:rPr>
              <a:t>1442012</a:t>
            </a:r>
            <a:r>
              <a:rPr lang="ja-JP" altLang="en-US" sz="4985" b="1" dirty="0">
                <a:latin typeface="+mn-ea"/>
              </a:rPr>
              <a:t>　岩瀬翔</a:t>
            </a:r>
          </a:p>
        </p:txBody>
      </p:sp>
      <p:sp>
        <p:nvSpPr>
          <p:cNvPr id="8" name="右矢印 7"/>
          <p:cNvSpPr/>
          <p:nvPr/>
        </p:nvSpPr>
        <p:spPr>
          <a:xfrm>
            <a:off x="9397397" y="5642615"/>
            <a:ext cx="3293225" cy="1205104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89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939855" y="5021495"/>
            <a:ext cx="7359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ソフトウェア開発プロジェクトの進捗に影響する</a:t>
            </a:r>
            <a:endParaRPr lang="en-US" altLang="ja-JP" sz="4400" dirty="0"/>
          </a:p>
        </p:txBody>
      </p:sp>
      <p:pic>
        <p:nvPicPr>
          <p:cNvPr id="1026" name="Picture 2" descr="「github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4" y="4136439"/>
            <a:ext cx="4545802" cy="16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slack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22" y="4188740"/>
            <a:ext cx="2922584" cy="14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skype」の画像検索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8" t="33670" r="12739" b="9929"/>
          <a:stretch/>
        </p:blipFill>
        <p:spPr bwMode="auto">
          <a:xfrm>
            <a:off x="1408124" y="5552493"/>
            <a:ext cx="3104212" cy="14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740121" y="3321521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背景</a:t>
            </a:r>
          </a:p>
        </p:txBody>
      </p:sp>
      <p:pic>
        <p:nvPicPr>
          <p:cNvPr id="1034" name="Picture 10" descr="「Google Drive」の画像検索結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29975" r="9271" b="35166"/>
          <a:stretch/>
        </p:blipFill>
        <p:spPr bwMode="auto">
          <a:xfrm>
            <a:off x="4776622" y="5774578"/>
            <a:ext cx="4046256" cy="8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角丸四角形 62"/>
          <p:cNvSpPr/>
          <p:nvPr/>
        </p:nvSpPr>
        <p:spPr>
          <a:xfrm>
            <a:off x="754978" y="7010814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640512" y="8164546"/>
            <a:ext cx="19692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Web</a:t>
            </a:r>
            <a:r>
              <a:rPr lang="ja-JP" altLang="en-US" sz="4000" dirty="0"/>
              <a:t>サービスに障害が発生した場合，どのような影響が生じ，その影響がどれほどの人に及ぶのか調査する．また，それに対する対策</a:t>
            </a:r>
            <a:r>
              <a:rPr lang="ja-JP" altLang="en-US" sz="4000" dirty="0" smtClean="0"/>
              <a:t>を</a:t>
            </a:r>
            <a:r>
              <a:rPr lang="ja-JP" altLang="en-US" sz="4000" dirty="0"/>
              <a:t>提案</a:t>
            </a:r>
            <a:r>
              <a:rPr lang="ja-JP" altLang="en-US" sz="4000" dirty="0" smtClean="0"/>
              <a:t>する</a:t>
            </a:r>
            <a:r>
              <a:rPr lang="ja-JP" altLang="en-US" sz="4000" dirty="0"/>
              <a:t>．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857094" y="27292709"/>
            <a:ext cx="19789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時間帯，曜日を加味して分析を行うことも検討する．</a:t>
            </a:r>
            <a:endParaRPr lang="en-US" altLang="ja-JP" sz="36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集めたツイート本文のデータから頻出単語を抽出し，多くツイートされている単語を分析する．</a:t>
            </a:r>
            <a:endParaRPr lang="en-US" altLang="ja-JP" sz="36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背景で述べた他</a:t>
            </a:r>
            <a:r>
              <a:rPr lang="en-US" altLang="ja-JP" sz="3600" dirty="0"/>
              <a:t>Web</a:t>
            </a:r>
            <a:r>
              <a:rPr lang="ja-JP" altLang="en-US" sz="3600" dirty="0"/>
              <a:t>サービスの障害発生についても同様に調査する．</a:t>
            </a:r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 </a:t>
            </a:r>
            <a:r>
              <a:rPr lang="en-US" altLang="ja-JP" sz="3600" dirty="0"/>
              <a:t>4 </a:t>
            </a:r>
            <a:r>
              <a:rPr lang="ja-JP" altLang="en-US" sz="3600" dirty="0"/>
              <a:t>つの </a:t>
            </a:r>
            <a:r>
              <a:rPr lang="en-US" altLang="ja-JP" sz="3600" dirty="0"/>
              <a:t>Web </a:t>
            </a:r>
            <a:r>
              <a:rPr lang="ja-JP" altLang="en-US" sz="3600" dirty="0"/>
              <a:t>サービスのデータの調査した上で，障害発生に対するリスク対策案</a:t>
            </a:r>
            <a:r>
              <a:rPr lang="ja-JP" altLang="en-US" sz="3600" dirty="0" smtClean="0"/>
              <a:t>を</a:t>
            </a:r>
            <a:r>
              <a:rPr lang="ja-JP" altLang="en-US" sz="3600" dirty="0"/>
              <a:t>検討</a:t>
            </a:r>
            <a:r>
              <a:rPr lang="ja-JP" altLang="en-US" sz="3600" dirty="0" smtClean="0"/>
              <a:t>する</a:t>
            </a:r>
            <a:r>
              <a:rPr lang="ja-JP" altLang="en-US" sz="3600" dirty="0"/>
              <a:t>．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741893" y="26140971"/>
            <a:ext cx="4289349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今後の計画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754978" y="9621533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10926850" y="9649496"/>
            <a:ext cx="402601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進捗状況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3480340" y="15896016"/>
            <a:ext cx="4852391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/>
              <a:t>1</a:t>
            </a:r>
            <a:r>
              <a:rPr lang="ja-JP" altLang="en-US" sz="2139" dirty="0"/>
              <a:t>　各障害の発生から復旧までの時間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3798415" y="21415695"/>
            <a:ext cx="4216242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/>
              <a:t>2 </a:t>
            </a:r>
            <a:r>
              <a:rPr lang="ja-JP" altLang="en-US" sz="2139" dirty="0"/>
              <a:t>　各障害発生時のツイート数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249045" y="4729736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5400" dirty="0">
                <a:solidFill>
                  <a:srgbClr val="FF0000"/>
                </a:solidFill>
              </a:rPr>
              <a:t>障害発生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40122" y="10967778"/>
            <a:ext cx="8508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ソフトウェア開発プロジェクトにおいて使用する代表的な </a:t>
            </a:r>
            <a:r>
              <a:rPr lang="en-US" altLang="ja-JP" sz="3600" dirty="0"/>
              <a:t>Web </a:t>
            </a:r>
            <a:r>
              <a:rPr lang="ja-JP" altLang="en-US" sz="3600" dirty="0"/>
              <a:t>サービスである </a:t>
            </a:r>
            <a:r>
              <a:rPr lang="en-US" altLang="ja-JP" sz="3600" dirty="0"/>
              <a:t>GitHub </a:t>
            </a:r>
            <a:r>
              <a:rPr lang="ja-JP" altLang="en-US" sz="3600" dirty="0"/>
              <a:t>の障害発生時の状況について調査する．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0542615" y="22059252"/>
            <a:ext cx="99992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現在の進捗からわかったこと</a:t>
            </a:r>
            <a:endParaRPr lang="en-US" altLang="ja-JP" sz="40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3600" dirty="0"/>
              <a:t>曜日や時間帯等によって取得したツイートの数に幅があり，障害発生時間が長ければツイート数が多いというわけではなかった．</a:t>
            </a:r>
            <a:endParaRPr lang="en-US" altLang="ja-JP" sz="3600" dirty="0"/>
          </a:p>
          <a:p>
            <a:pPr marL="1048005" indent="-1048005">
              <a:buFont typeface="+mj-lt"/>
              <a:buAutoNum type="arabicPeriod"/>
            </a:pPr>
            <a:r>
              <a:rPr lang="en-US" altLang="ja-JP" sz="3600" dirty="0"/>
              <a:t>GitHub Status</a:t>
            </a:r>
            <a:r>
              <a:rPr lang="ja-JP" altLang="en-US" sz="3600" dirty="0"/>
              <a:t>を参照して取得するツイート時間を決定していたが，障害の発生・復旧報告のツイートの方が平均約 </a:t>
            </a:r>
            <a:r>
              <a:rPr lang="en-US" altLang="ja-JP" sz="3600" dirty="0"/>
              <a:t>7.7 </a:t>
            </a:r>
            <a:r>
              <a:rPr lang="ja-JP" altLang="en-US" sz="3600" dirty="0"/>
              <a:t>分ほど速かった．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4329" y="10891004"/>
            <a:ext cx="7784420" cy="467187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9009" y="16783012"/>
            <a:ext cx="7675055" cy="46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352</Words>
  <Application>Microsoft Office PowerPoint</Application>
  <PresentationFormat>ユーザー設定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岩瀬翔</cp:lastModifiedBy>
  <cp:revision>77</cp:revision>
  <cp:lastPrinted>2016-12-14T13:02:49Z</cp:lastPrinted>
  <dcterms:created xsi:type="dcterms:W3CDTF">2012-12-05T03:44:33Z</dcterms:created>
  <dcterms:modified xsi:type="dcterms:W3CDTF">2016-12-15T09:35:51Z</dcterms:modified>
</cp:coreProperties>
</file>