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"/>
  </p:notesMasterIdLst>
  <p:sldIdLst>
    <p:sldId id="258" r:id="rId3"/>
    <p:sldId id="259" r:id="rId4"/>
  </p:sldIdLst>
  <p:sldSz cx="21386800" cy="30279975"/>
  <p:notesSz cx="6858000" cy="9144000"/>
  <p:defaultTextStyle>
    <a:defPPr>
      <a:defRPr lang="ja-JP"/>
    </a:defPPr>
    <a:lvl1pPr marL="0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949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897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852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3801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9749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5704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1653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7601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503" autoAdjust="0"/>
  </p:normalViewPr>
  <p:slideViewPr>
    <p:cSldViewPr>
      <p:cViewPr>
        <p:scale>
          <a:sx n="30" d="100"/>
          <a:sy n="30" d="100"/>
        </p:scale>
        <p:origin x="-288" y="79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1"/>
  <mc:AlternateContent xmlns:mc="http://schemas.openxmlformats.org/markup-compatibility/2006">
    <mc:Choice xmlns:c14="http://schemas.microsoft.com/office/drawing/2007/8/2/chart" Requires="c14">
      <c14:style val="129"/>
    </mc:Choice>
    <mc:Fallback>
      <c:style val="2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37680827865191"/>
          <c:y val="3.5539595489301322E-2"/>
          <c:w val="0.86967425653548436"/>
          <c:h val="0.8865536758601780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玩具主要9分野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2007年</c:v>
                </c:pt>
                <c:pt idx="1">
                  <c:v>2008年</c:v>
                </c:pt>
                <c:pt idx="2">
                  <c:v>2009年</c:v>
                </c:pt>
                <c:pt idx="3">
                  <c:v>2010年</c:v>
                </c:pt>
                <c:pt idx="4">
                  <c:v>2011年</c:v>
                </c:pt>
                <c:pt idx="5">
                  <c:v>2012年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8882</c:v>
                </c:pt>
                <c:pt idx="1">
                  <c:v>8312</c:v>
                </c:pt>
                <c:pt idx="2">
                  <c:v>7682</c:v>
                </c:pt>
                <c:pt idx="3">
                  <c:v>7547</c:v>
                </c:pt>
                <c:pt idx="4">
                  <c:v>7241</c:v>
                </c:pt>
                <c:pt idx="5">
                  <c:v>7035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940608"/>
        <c:axId val="122729216"/>
      </c:lineChart>
      <c:catAx>
        <c:axId val="12194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3200"/>
            </a:pPr>
            <a:endParaRPr lang="ja-JP"/>
          </a:p>
        </c:txPr>
        <c:crossAx val="122729216"/>
        <c:crosses val="autoZero"/>
        <c:auto val="1"/>
        <c:lblAlgn val="ctr"/>
        <c:lblOffset val="100"/>
        <c:noMultiLvlLbl val="0"/>
      </c:catAx>
      <c:valAx>
        <c:axId val="122729216"/>
        <c:scaling>
          <c:orientation val="minMax"/>
        </c:scaling>
        <c:delete val="0"/>
        <c:axPos val="l"/>
        <c:majorGridlines/>
        <c:numFmt formatCode="#,##0" sourceLinked="1"/>
        <c:majorTickMark val="none"/>
        <c:minorTickMark val="none"/>
        <c:tickLblPos val="nextTo"/>
        <c:txPr>
          <a:bodyPr/>
          <a:lstStyle/>
          <a:p>
            <a:pPr>
              <a:defRPr sz="3200"/>
            </a:pPr>
            <a:endParaRPr lang="ja-JP"/>
          </a:p>
        </c:txPr>
        <c:crossAx val="121940608"/>
        <c:crosses val="autoZero"/>
        <c:crossBetween val="between"/>
      </c:valAx>
      <c:spPr>
        <a:solidFill>
          <a:schemeClr val="bg2">
            <a:lumMod val="60000"/>
            <a:lumOff val="40000"/>
          </a:schemeClr>
        </a:solidFill>
      </c:spPr>
    </c:plotArea>
    <c:plotVisOnly val="1"/>
    <c:dispBlanksAs val="gap"/>
    <c:showDLblsOverMax val="0"/>
  </c:chart>
  <c:spPr>
    <a:solidFill>
      <a:schemeClr val="bg2">
        <a:lumMod val="60000"/>
        <a:lumOff val="40000"/>
      </a:schemeClr>
    </a:solidFill>
  </c:spPr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2B9E4-AD94-4C09-808B-64E752EC4239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E0C12-4A29-4172-9813-3238FDCCF2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87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2pPr>
    <a:lvl3pPr marL="914271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3pPr>
    <a:lvl4pPr marL="1371403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4pPr>
    <a:lvl5pPr marL="1828536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5pPr>
    <a:lvl6pPr marL="2285671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2742806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3199942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3657077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217738" y="685800"/>
            <a:ext cx="2422525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1219A-658C-4ECD-AB31-1DE57FE2D86A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59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0982" y="14602900"/>
            <a:ext cx="16646293" cy="6490568"/>
          </a:xfrm>
        </p:spPr>
        <p:txBody>
          <a:bodyPr anchor="b"/>
          <a:lstStyle>
            <a:lvl1pPr>
              <a:defRPr sz="129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0982" y="21093460"/>
            <a:ext cx="16646293" cy="3803409"/>
          </a:xfrm>
        </p:spPr>
        <p:txBody>
          <a:bodyPr anchor="t">
            <a:normAutofit/>
          </a:bodyPr>
          <a:lstStyle>
            <a:lvl1pPr marL="0" indent="0" algn="l">
              <a:buNone/>
              <a:defRPr sz="6500">
                <a:solidFill>
                  <a:schemeClr val="tx2">
                    <a:lumMod val="25000"/>
                  </a:schemeClr>
                </a:solidFill>
              </a:defRPr>
            </a:lvl1pPr>
            <a:lvl2pPr marL="1475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1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7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2013/12/11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14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0974" y="7980002"/>
            <a:ext cx="16660093" cy="1788822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2013/12/11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3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75974" y="2983513"/>
            <a:ext cx="3445096" cy="2289466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0974" y="2983513"/>
            <a:ext cx="12788009" cy="2289465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2013/12/11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75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0976" y="14602897"/>
            <a:ext cx="16646293" cy="6490568"/>
          </a:xfrm>
        </p:spPr>
        <p:txBody>
          <a:bodyPr anchor="b"/>
          <a:lstStyle>
            <a:lvl1pPr>
              <a:defRPr sz="129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0976" y="21093460"/>
            <a:ext cx="16646293" cy="3803409"/>
          </a:xfrm>
        </p:spPr>
        <p:txBody>
          <a:bodyPr anchor="t">
            <a:normAutofit/>
          </a:bodyPr>
          <a:lstStyle>
            <a:lvl1pPr marL="0" indent="0" algn="l">
              <a:buNone/>
              <a:defRPr sz="6500">
                <a:solidFill>
                  <a:schemeClr val="tx2">
                    <a:lumMod val="2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2013/12/11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54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8118889" indent="-738081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5051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71212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7374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2013/12/11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1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4" y="14608303"/>
            <a:ext cx="16646290" cy="6485160"/>
          </a:xfrm>
        </p:spPr>
        <p:txBody>
          <a:bodyPr anchor="b"/>
          <a:lstStyle>
            <a:lvl1pPr algn="r">
              <a:defRPr sz="103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0974" y="21093463"/>
            <a:ext cx="16646290" cy="3798905"/>
          </a:xfrm>
        </p:spPr>
        <p:txBody>
          <a:bodyPr anchor="t">
            <a:normAutofit/>
          </a:bodyPr>
          <a:lstStyle>
            <a:lvl1pPr marL="0" indent="0" algn="r">
              <a:buNone/>
              <a:defRPr sz="5800">
                <a:solidFill>
                  <a:schemeClr val="tx2">
                    <a:lumMod val="2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2013/12/11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14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4" y="2983513"/>
            <a:ext cx="16660093" cy="408181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0974" y="7990547"/>
            <a:ext cx="8118932" cy="17887620"/>
          </a:xfrm>
        </p:spPr>
        <p:txBody>
          <a:bodyPr>
            <a:normAutofit/>
          </a:bodyPr>
          <a:lstStyle>
            <a:lvl5pPr>
              <a:defRPr/>
            </a:lvl5pPr>
            <a:lvl6pPr marL="8118889" indent="-738081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5051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71212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7374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06897" y="7990545"/>
            <a:ext cx="8114173" cy="17887624"/>
          </a:xfrm>
        </p:spPr>
        <p:txBody>
          <a:bodyPr>
            <a:normAutofit/>
          </a:bodyPr>
          <a:lstStyle>
            <a:lvl5pPr>
              <a:defRPr/>
            </a:lvl5pPr>
            <a:lvl6pPr marL="8118889" indent="-738081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5051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71212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7374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2013/12/11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65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3348" y="8004578"/>
            <a:ext cx="7326557" cy="2544356"/>
          </a:xfrm>
        </p:spPr>
        <p:txBody>
          <a:bodyPr anchor="b">
            <a:noAutofit/>
          </a:bodyPr>
          <a:lstStyle>
            <a:lvl1pPr marL="0" indent="0">
              <a:buNone/>
              <a:defRPr sz="7700" b="0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0974" y="10548935"/>
            <a:ext cx="8118932" cy="15329231"/>
          </a:xfrm>
        </p:spPr>
        <p:txBody>
          <a:bodyPr>
            <a:normAutofit/>
          </a:bodyPr>
          <a:lstStyle>
            <a:lvl5pPr>
              <a:defRPr/>
            </a:lvl5pPr>
            <a:lvl6pPr marL="8118889" indent="-738081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5051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71212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7374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97894" y="8004578"/>
            <a:ext cx="7327926" cy="2544356"/>
          </a:xfrm>
        </p:spPr>
        <p:txBody>
          <a:bodyPr anchor="b">
            <a:noAutofit/>
          </a:bodyPr>
          <a:lstStyle>
            <a:lvl1pPr marL="0" indent="0">
              <a:buNone/>
              <a:defRPr sz="7700" b="0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06897" y="10548935"/>
            <a:ext cx="8118926" cy="15329231"/>
          </a:xfrm>
        </p:spPr>
        <p:txBody>
          <a:bodyPr>
            <a:normAutofit/>
          </a:bodyPr>
          <a:lstStyle>
            <a:lvl5pPr>
              <a:defRPr/>
            </a:lvl5pPr>
            <a:lvl6pPr marL="8118889" indent="-738081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5051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71212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7374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2013/12/11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12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2013/12/11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46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2013/12/11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65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1" y="1969599"/>
            <a:ext cx="6222966" cy="5235906"/>
          </a:xfrm>
        </p:spPr>
        <p:txBody>
          <a:bodyPr anchor="b"/>
          <a:lstStyle>
            <a:lvl1pPr algn="l">
              <a:defRPr sz="77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0931" y="1969601"/>
            <a:ext cx="10010139" cy="23908567"/>
          </a:xfrm>
        </p:spPr>
        <p:txBody>
          <a:bodyPr>
            <a:normAutofit/>
          </a:bodyPr>
          <a:lstStyle>
            <a:lvl5pPr>
              <a:defRPr/>
            </a:lvl5pPr>
            <a:lvl6pPr marL="8118889" indent="-738081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5051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71212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7374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0971" y="7205513"/>
            <a:ext cx="6222966" cy="18672648"/>
          </a:xfrm>
        </p:spPr>
        <p:txBody>
          <a:bodyPr anchor="t">
            <a:normAutofit/>
          </a:bodyPr>
          <a:lstStyle>
            <a:lvl1pPr marL="0" indent="0">
              <a:buNone/>
              <a:defRPr sz="39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2013/12/11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06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8117727" indent="-737978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3675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69624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5579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2013/12/11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4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4" y="6124249"/>
            <a:ext cx="8142577" cy="4915327"/>
          </a:xfrm>
        </p:spPr>
        <p:txBody>
          <a:bodyPr anchor="b">
            <a:normAutofit/>
          </a:bodyPr>
          <a:lstStyle>
            <a:lvl1pPr algn="l">
              <a:defRPr sz="77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0974" y="11039571"/>
            <a:ext cx="8142577" cy="11171536"/>
          </a:xfrm>
        </p:spPr>
        <p:txBody>
          <a:bodyPr anchor="t">
            <a:normAutofit/>
          </a:bodyPr>
          <a:lstStyle>
            <a:lvl1pPr marL="0" indent="0">
              <a:buNone/>
              <a:defRPr sz="39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2013/12/11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2815352" y="6344143"/>
            <a:ext cx="2541561" cy="479787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2323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3215988" y="6233454"/>
            <a:ext cx="1942132" cy="36662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2323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2293632" y="8364542"/>
            <a:ext cx="1408862" cy="265960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2323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2686475" y="7997450"/>
            <a:ext cx="1145092" cy="216166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2323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036663" y="9198908"/>
            <a:ext cx="600162" cy="113296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2323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342283" y="4384707"/>
            <a:ext cx="600162" cy="113296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2323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833834" y="8364542"/>
            <a:ext cx="461787" cy="87174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2323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381365" y="4682816"/>
            <a:ext cx="461787" cy="87174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2323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11406293" y="7065327"/>
            <a:ext cx="8020050" cy="15139988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75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0974" y="7980002"/>
            <a:ext cx="16660093" cy="1788822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2013/12/11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21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75974" y="2983506"/>
            <a:ext cx="3445096" cy="2289466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0974" y="2983510"/>
            <a:ext cx="12788009" cy="2289465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2013/12/11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06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4" y="14608303"/>
            <a:ext cx="16646290" cy="6485160"/>
          </a:xfrm>
        </p:spPr>
        <p:txBody>
          <a:bodyPr anchor="b"/>
          <a:lstStyle>
            <a:lvl1pPr algn="r">
              <a:defRPr sz="103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0974" y="21093463"/>
            <a:ext cx="16646290" cy="3798905"/>
          </a:xfrm>
        </p:spPr>
        <p:txBody>
          <a:bodyPr anchor="t">
            <a:normAutofit/>
          </a:bodyPr>
          <a:lstStyle>
            <a:lvl1pPr marL="0" indent="0" algn="r">
              <a:buNone/>
              <a:defRPr sz="5800">
                <a:solidFill>
                  <a:schemeClr val="tx2">
                    <a:lumMod val="25000"/>
                  </a:schemeClr>
                </a:solidFill>
              </a:defRPr>
            </a:lvl1pPr>
            <a:lvl2pPr marL="14759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897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85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380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974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570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165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760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2013/12/11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03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4" y="2983520"/>
            <a:ext cx="16660093" cy="408181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0974" y="7990547"/>
            <a:ext cx="8118932" cy="17887620"/>
          </a:xfrm>
        </p:spPr>
        <p:txBody>
          <a:bodyPr>
            <a:normAutofit/>
          </a:bodyPr>
          <a:lstStyle>
            <a:lvl5pPr>
              <a:defRPr/>
            </a:lvl5pPr>
            <a:lvl6pPr marL="8117727" indent="-737978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3675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69624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5579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06897" y="7990545"/>
            <a:ext cx="8114173" cy="17887624"/>
          </a:xfrm>
        </p:spPr>
        <p:txBody>
          <a:bodyPr>
            <a:normAutofit/>
          </a:bodyPr>
          <a:lstStyle>
            <a:lvl5pPr>
              <a:defRPr/>
            </a:lvl5pPr>
            <a:lvl6pPr marL="8117727" indent="-737978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3675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69624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5579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2013/12/11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3354" y="8004581"/>
            <a:ext cx="7326557" cy="2544356"/>
          </a:xfrm>
        </p:spPr>
        <p:txBody>
          <a:bodyPr anchor="b">
            <a:noAutofit/>
          </a:bodyPr>
          <a:lstStyle>
            <a:lvl1pPr marL="0" indent="0">
              <a:buNone/>
              <a:defRPr sz="7700" b="0"/>
            </a:lvl1pPr>
            <a:lvl2pPr marL="1475949" indent="0">
              <a:buNone/>
              <a:defRPr sz="6500" b="1"/>
            </a:lvl2pPr>
            <a:lvl3pPr marL="2951897" indent="0">
              <a:buNone/>
              <a:defRPr sz="5800" b="1"/>
            </a:lvl3pPr>
            <a:lvl4pPr marL="4427852" indent="0">
              <a:buNone/>
              <a:defRPr sz="5200" b="1"/>
            </a:lvl4pPr>
            <a:lvl5pPr marL="5903801" indent="0">
              <a:buNone/>
              <a:defRPr sz="5200" b="1"/>
            </a:lvl5pPr>
            <a:lvl6pPr marL="7379749" indent="0">
              <a:buNone/>
              <a:defRPr sz="5200" b="1"/>
            </a:lvl6pPr>
            <a:lvl7pPr marL="8855704" indent="0">
              <a:buNone/>
              <a:defRPr sz="5200" b="1"/>
            </a:lvl7pPr>
            <a:lvl8pPr marL="10331653" indent="0">
              <a:buNone/>
              <a:defRPr sz="5200" b="1"/>
            </a:lvl8pPr>
            <a:lvl9pPr marL="11807601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0974" y="10548935"/>
            <a:ext cx="8118932" cy="15329231"/>
          </a:xfrm>
        </p:spPr>
        <p:txBody>
          <a:bodyPr>
            <a:normAutofit/>
          </a:bodyPr>
          <a:lstStyle>
            <a:lvl5pPr>
              <a:defRPr/>
            </a:lvl5pPr>
            <a:lvl6pPr marL="8117727" indent="-737978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3675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69624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5579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97894" y="8004581"/>
            <a:ext cx="7327926" cy="2544356"/>
          </a:xfrm>
        </p:spPr>
        <p:txBody>
          <a:bodyPr anchor="b">
            <a:noAutofit/>
          </a:bodyPr>
          <a:lstStyle>
            <a:lvl1pPr marL="0" indent="0">
              <a:buNone/>
              <a:defRPr sz="7700" b="0"/>
            </a:lvl1pPr>
            <a:lvl2pPr marL="1475949" indent="0">
              <a:buNone/>
              <a:defRPr sz="6500" b="1"/>
            </a:lvl2pPr>
            <a:lvl3pPr marL="2951897" indent="0">
              <a:buNone/>
              <a:defRPr sz="5800" b="1"/>
            </a:lvl3pPr>
            <a:lvl4pPr marL="4427852" indent="0">
              <a:buNone/>
              <a:defRPr sz="5200" b="1"/>
            </a:lvl4pPr>
            <a:lvl5pPr marL="5903801" indent="0">
              <a:buNone/>
              <a:defRPr sz="5200" b="1"/>
            </a:lvl5pPr>
            <a:lvl6pPr marL="7379749" indent="0">
              <a:buNone/>
              <a:defRPr sz="5200" b="1"/>
            </a:lvl6pPr>
            <a:lvl7pPr marL="8855704" indent="0">
              <a:buNone/>
              <a:defRPr sz="5200" b="1"/>
            </a:lvl7pPr>
            <a:lvl8pPr marL="10331653" indent="0">
              <a:buNone/>
              <a:defRPr sz="5200" b="1"/>
            </a:lvl8pPr>
            <a:lvl9pPr marL="11807601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06897" y="10548935"/>
            <a:ext cx="8118926" cy="15329231"/>
          </a:xfrm>
        </p:spPr>
        <p:txBody>
          <a:bodyPr>
            <a:normAutofit/>
          </a:bodyPr>
          <a:lstStyle>
            <a:lvl5pPr>
              <a:defRPr/>
            </a:lvl5pPr>
            <a:lvl6pPr marL="8117727" indent="-737978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3675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69624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5579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2013/12/11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99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2013/12/11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31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2013/12/11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21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1" y="1969599"/>
            <a:ext cx="6222966" cy="5235906"/>
          </a:xfrm>
        </p:spPr>
        <p:txBody>
          <a:bodyPr anchor="b"/>
          <a:lstStyle>
            <a:lvl1pPr algn="l">
              <a:defRPr sz="77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0931" y="1969607"/>
            <a:ext cx="10010139" cy="23908567"/>
          </a:xfrm>
        </p:spPr>
        <p:txBody>
          <a:bodyPr>
            <a:normAutofit/>
          </a:bodyPr>
          <a:lstStyle>
            <a:lvl5pPr>
              <a:defRPr/>
            </a:lvl5pPr>
            <a:lvl6pPr marL="8117727" indent="-737978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3675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69624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5579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0971" y="7205513"/>
            <a:ext cx="6222966" cy="18672648"/>
          </a:xfrm>
        </p:spPr>
        <p:txBody>
          <a:bodyPr anchor="t">
            <a:normAutofit/>
          </a:bodyPr>
          <a:lstStyle>
            <a:lvl1pPr marL="0" indent="0">
              <a:buNone/>
              <a:defRPr sz="3900"/>
            </a:lvl1pPr>
            <a:lvl2pPr marL="1475949" indent="0">
              <a:buNone/>
              <a:defRPr sz="3900"/>
            </a:lvl2pPr>
            <a:lvl3pPr marL="2951897" indent="0">
              <a:buNone/>
              <a:defRPr sz="3200"/>
            </a:lvl3pPr>
            <a:lvl4pPr marL="4427852" indent="0">
              <a:buNone/>
              <a:defRPr sz="2900"/>
            </a:lvl4pPr>
            <a:lvl5pPr marL="5903801" indent="0">
              <a:buNone/>
              <a:defRPr sz="2900"/>
            </a:lvl5pPr>
            <a:lvl6pPr marL="7379749" indent="0">
              <a:buNone/>
              <a:defRPr sz="2900"/>
            </a:lvl6pPr>
            <a:lvl7pPr marL="8855704" indent="0">
              <a:buNone/>
              <a:defRPr sz="2900"/>
            </a:lvl7pPr>
            <a:lvl8pPr marL="10331653" indent="0">
              <a:buNone/>
              <a:defRPr sz="2900"/>
            </a:lvl8pPr>
            <a:lvl9pPr marL="11807601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2013/12/11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2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4" y="6124256"/>
            <a:ext cx="8142577" cy="4915327"/>
          </a:xfrm>
        </p:spPr>
        <p:txBody>
          <a:bodyPr anchor="b">
            <a:normAutofit/>
          </a:bodyPr>
          <a:lstStyle>
            <a:lvl1pPr algn="l">
              <a:defRPr sz="77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0974" y="11039571"/>
            <a:ext cx="8142577" cy="11171536"/>
          </a:xfrm>
        </p:spPr>
        <p:txBody>
          <a:bodyPr anchor="t">
            <a:normAutofit/>
          </a:bodyPr>
          <a:lstStyle>
            <a:lvl1pPr marL="0" indent="0">
              <a:buNone/>
              <a:defRPr sz="3900"/>
            </a:lvl1pPr>
            <a:lvl2pPr marL="1475949" indent="0">
              <a:buNone/>
              <a:defRPr sz="3900"/>
            </a:lvl2pPr>
            <a:lvl3pPr marL="2951897" indent="0">
              <a:buNone/>
              <a:defRPr sz="3200"/>
            </a:lvl3pPr>
            <a:lvl4pPr marL="4427852" indent="0">
              <a:buNone/>
              <a:defRPr sz="2900"/>
            </a:lvl4pPr>
            <a:lvl5pPr marL="5903801" indent="0">
              <a:buNone/>
              <a:defRPr sz="2900"/>
            </a:lvl5pPr>
            <a:lvl6pPr marL="7379749" indent="0">
              <a:buNone/>
              <a:defRPr sz="2900"/>
            </a:lvl6pPr>
            <a:lvl7pPr marL="8855704" indent="0">
              <a:buNone/>
              <a:defRPr sz="2900"/>
            </a:lvl7pPr>
            <a:lvl8pPr marL="10331653" indent="0">
              <a:buNone/>
              <a:defRPr sz="2900"/>
            </a:lvl8pPr>
            <a:lvl9pPr marL="11807601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2013/12/11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2815352" y="6344143"/>
            <a:ext cx="2541561" cy="479787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190" tIns="147597" rIns="295190" bIns="147597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3215988" y="6233461"/>
            <a:ext cx="1942132" cy="36662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190" tIns="147597" rIns="295190" bIns="147597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2293632" y="8364542"/>
            <a:ext cx="1408862" cy="265960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190" tIns="147597" rIns="295190" bIns="147597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2686481" y="7997450"/>
            <a:ext cx="1145092" cy="216166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190" tIns="147597" rIns="295190" bIns="147597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036663" y="9198908"/>
            <a:ext cx="600162" cy="113296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190" tIns="147597" rIns="295190" bIns="147597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342283" y="4384710"/>
            <a:ext cx="600162" cy="113296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190" tIns="147597" rIns="295190" bIns="147597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833841" y="8364542"/>
            <a:ext cx="461787" cy="87174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190" tIns="147597" rIns="295190" bIns="147597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381371" y="4682816"/>
            <a:ext cx="461787" cy="87174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190" tIns="147597" rIns="295190" bIns="147597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11406293" y="7065327"/>
            <a:ext cx="8020050" cy="15139988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7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15338828" y="292819"/>
            <a:ext cx="6023833" cy="30010939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5949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5949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5949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5949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5949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75949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0979" y="2983520"/>
            <a:ext cx="16664848" cy="4081813"/>
          </a:xfrm>
          <a:prstGeom prst="rect">
            <a:avLst/>
          </a:prstGeom>
        </p:spPr>
        <p:txBody>
          <a:bodyPr vert="horz" lIns="295190" tIns="147597" rIns="295190" bIns="147597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0974" y="7980002"/>
            <a:ext cx="16664845" cy="17888220"/>
          </a:xfrm>
          <a:prstGeom prst="rect">
            <a:avLst/>
          </a:prstGeom>
        </p:spPr>
        <p:txBody>
          <a:bodyPr vert="horz" lIns="295190" tIns="147597" rIns="295190" bIns="147597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56233" y="26278907"/>
            <a:ext cx="4990253" cy="1612127"/>
          </a:xfrm>
          <a:prstGeom prst="rect">
            <a:avLst/>
          </a:prstGeom>
        </p:spPr>
        <p:txBody>
          <a:bodyPr vert="horz" lIns="295190" tIns="147597" rIns="295190" bIns="147597" rtlCol="0" anchor="b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2013/12/11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2108" y="26278907"/>
            <a:ext cx="12294132" cy="1612127"/>
          </a:xfrm>
          <a:prstGeom prst="rect">
            <a:avLst/>
          </a:prstGeom>
        </p:spPr>
        <p:txBody>
          <a:bodyPr vert="horz" lIns="295190" tIns="147597" rIns="295190" bIns="147597" rtlCol="0" anchor="b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39393" y="26278907"/>
            <a:ext cx="1422715" cy="1612127"/>
          </a:xfrm>
          <a:prstGeom prst="rect">
            <a:avLst/>
          </a:prstGeom>
        </p:spPr>
        <p:txBody>
          <a:bodyPr vert="horz" lIns="295190" tIns="147597" rIns="295190" bIns="147597" rtlCol="0" anchor="b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46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75949" rtl="0" eaLnBrk="1" latinLnBrk="0" hangingPunct="1">
        <a:spcBef>
          <a:spcPct val="0"/>
        </a:spcBef>
        <a:buNone/>
        <a:defRPr kumimoji="1" sz="103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1106963" indent="-1106963" algn="l" defTabSz="1475949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420" indent="-922469" algn="l" defTabSz="1475949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875" indent="-737978" algn="l" defTabSz="1475949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823" indent="-737978" algn="l" defTabSz="1475949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778" indent="-737978" algn="l" defTabSz="1475949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727" indent="-737978" algn="l" defTabSz="1475949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3675" indent="-737978" algn="l" defTabSz="1475949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9624" indent="-737978" algn="l" defTabSz="1475949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5579" indent="-737978" algn="l" defTabSz="1475949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949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897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852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801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749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704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1653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7601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15338822" y="292819"/>
            <a:ext cx="6023833" cy="30010939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6162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6162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6162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6162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6162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7616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2952323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2952323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0976" y="2983513"/>
            <a:ext cx="16664848" cy="4081813"/>
          </a:xfrm>
          <a:prstGeom prst="rect">
            <a:avLst/>
          </a:prstGeom>
        </p:spPr>
        <p:txBody>
          <a:bodyPr vert="horz" lIns="295232" tIns="147616" rIns="295232" bIns="147616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0974" y="7980002"/>
            <a:ext cx="16664845" cy="17888220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56233" y="26278901"/>
            <a:ext cx="4990253" cy="1612127"/>
          </a:xfrm>
          <a:prstGeom prst="rect">
            <a:avLst/>
          </a:prstGeom>
        </p:spPr>
        <p:txBody>
          <a:bodyPr vert="horz" lIns="295232" tIns="147616" rIns="295232" bIns="147616" rtlCol="0" anchor="b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2323"/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2952323"/>
              <a:t>2013/12/11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2102" y="26278901"/>
            <a:ext cx="12294132" cy="1612127"/>
          </a:xfrm>
          <a:prstGeom prst="rect">
            <a:avLst/>
          </a:prstGeom>
        </p:spPr>
        <p:txBody>
          <a:bodyPr vert="horz" lIns="295232" tIns="147616" rIns="295232" bIns="147616" rtlCol="0" anchor="b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2323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39387" y="26278901"/>
            <a:ext cx="1422715" cy="1612127"/>
          </a:xfrm>
          <a:prstGeom prst="rect">
            <a:avLst/>
          </a:prstGeom>
        </p:spPr>
        <p:txBody>
          <a:bodyPr vert="horz" lIns="295232" tIns="147616" rIns="295232" bIns="147616" rtlCol="0" anchor="b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2323"/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2952323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63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76162" rtl="0" eaLnBrk="1" latinLnBrk="0" hangingPunct="1">
        <a:spcBef>
          <a:spcPct val="0"/>
        </a:spcBef>
        <a:buNone/>
        <a:defRPr kumimoji="1" sz="103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1107121" indent="-1107121" algn="l" defTabSz="1476162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1476162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1476162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1476162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1476162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290173" y="5840388"/>
            <a:ext cx="18189224" cy="143070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295168" tIns="147587" rIns="295168" bIns="147587" rtlCol="0" anchor="ctr"/>
          <a:lstStyle/>
          <a:p>
            <a:pPr algn="ctr" defTabSz="2951687"/>
            <a:endParaRPr lang="ja-JP" altLang="en-US">
              <a:solidFill>
                <a:prstClr val="white"/>
              </a:solidFill>
            </a:endParaRPr>
          </a:p>
        </p:txBody>
      </p:sp>
      <p:graphicFrame>
        <p:nvGraphicFramePr>
          <p:cNvPr id="9" name="グラフ 8"/>
          <p:cNvGraphicFramePr/>
          <p:nvPr>
            <p:extLst>
              <p:ext uri="{D42A27DB-BD31-4B8C-83A1-F6EECF244321}">
                <p14:modId xmlns:p14="http://schemas.microsoft.com/office/powerpoint/2010/main" val="1072376142"/>
              </p:ext>
            </p:extLst>
          </p:nvPr>
        </p:nvGraphicFramePr>
        <p:xfrm>
          <a:off x="2340473" y="8157416"/>
          <a:ext cx="15692410" cy="10522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37394" y="4409671"/>
            <a:ext cx="20820028" cy="2622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5200" dirty="0"/>
              <a:t>プロジェクトマネジメントコース　</a:t>
            </a:r>
            <a:r>
              <a:rPr lang="en-US" altLang="ja-JP" sz="5200" dirty="0"/>
              <a:t>1142104</a:t>
            </a:r>
            <a:r>
              <a:rPr lang="ja-JP" altLang="en-US" sz="5200" dirty="0"/>
              <a:t>　松本 併太</a:t>
            </a:r>
            <a:endParaRPr lang="en-US" altLang="ja-JP" sz="5200" dirty="0"/>
          </a:p>
          <a:p>
            <a:pPr marL="0" indent="0">
              <a:buNone/>
            </a:pPr>
            <a:endParaRPr kumimoji="1" lang="ja-JP" altLang="en-US" i="0" dirty="0"/>
          </a:p>
        </p:txBody>
      </p:sp>
      <p:sp>
        <p:nvSpPr>
          <p:cNvPr id="5" name="円/楕円 4"/>
          <p:cNvSpPr/>
          <p:nvPr/>
        </p:nvSpPr>
        <p:spPr>
          <a:xfrm>
            <a:off x="812836" y="5614293"/>
            <a:ext cx="4042049" cy="19241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295168" tIns="147587" rIns="295168" bIns="147587" rtlCol="0" anchor="ctr"/>
          <a:lstStyle/>
          <a:p>
            <a:pPr algn="ctr" defTabSz="2951687"/>
            <a:r>
              <a:rPr lang="ja-JP" altLang="en-US" b="1" dirty="0">
                <a:solidFill>
                  <a:prstClr val="black"/>
                </a:solidFill>
              </a:rPr>
              <a:t>背景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40832" y="6417308"/>
            <a:ext cx="11901589" cy="1121107"/>
          </a:xfrm>
          <a:prstGeom prst="rect">
            <a:avLst/>
          </a:prstGeom>
          <a:noFill/>
        </p:spPr>
        <p:txBody>
          <a:bodyPr wrap="square" lIns="295168" tIns="147587" rIns="295168" bIns="147587" rtlCol="0">
            <a:spAutoFit/>
          </a:bodyPr>
          <a:lstStyle/>
          <a:p>
            <a:pPr defTabSz="2951687"/>
            <a:r>
              <a:rPr lang="zh-TW" altLang="en-US" sz="5200" b="1" dirty="0">
                <a:solidFill>
                  <a:prstClr val="white"/>
                </a:solidFill>
              </a:rPr>
              <a:t>玩具主要</a:t>
            </a:r>
            <a:r>
              <a:rPr lang="en-US" altLang="zh-TW" sz="5200" b="1" dirty="0">
                <a:solidFill>
                  <a:prstClr val="white"/>
                </a:solidFill>
              </a:rPr>
              <a:t>9</a:t>
            </a:r>
            <a:r>
              <a:rPr lang="zh-TW" altLang="en-US" sz="5200" b="1" dirty="0">
                <a:solidFill>
                  <a:prstClr val="white"/>
                </a:solidFill>
              </a:rPr>
              <a:t>分野別市場規模推移</a:t>
            </a:r>
            <a:endParaRPr lang="ja-JP" altLang="en-US" sz="5200" b="1" dirty="0">
              <a:solidFill>
                <a:prstClr val="white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15101" y="7538416"/>
            <a:ext cx="4940282" cy="728944"/>
          </a:xfrm>
          <a:prstGeom prst="rect">
            <a:avLst/>
          </a:prstGeom>
          <a:noFill/>
        </p:spPr>
        <p:txBody>
          <a:bodyPr wrap="square" lIns="295168" tIns="147587" rIns="295168" bIns="147587" rtlCol="0">
            <a:spAutoFit/>
          </a:bodyPr>
          <a:lstStyle/>
          <a:p>
            <a:pPr defTabSz="2951687"/>
            <a:r>
              <a:rPr lang="en-US" altLang="ja-JP" sz="2800" dirty="0" smtClean="0">
                <a:solidFill>
                  <a:prstClr val="white"/>
                </a:solidFill>
              </a:rPr>
              <a:t>(</a:t>
            </a:r>
            <a:r>
              <a:rPr lang="ja-JP" altLang="en-US" sz="2800" dirty="0" smtClean="0">
                <a:solidFill>
                  <a:prstClr val="white"/>
                </a:solidFill>
              </a:rPr>
              <a:t>単位</a:t>
            </a:r>
            <a:r>
              <a:rPr lang="en-US" altLang="ja-JP" sz="2800" dirty="0" smtClean="0">
                <a:solidFill>
                  <a:prstClr val="white"/>
                </a:solidFill>
              </a:rPr>
              <a:t>:</a:t>
            </a:r>
            <a:r>
              <a:rPr lang="ja-JP" altLang="en-US" sz="2800" dirty="0" smtClean="0">
                <a:solidFill>
                  <a:prstClr val="white"/>
                </a:solidFill>
              </a:rPr>
              <a:t>億</a:t>
            </a:r>
            <a:r>
              <a:rPr lang="ja-JP" altLang="en-US" sz="2800" dirty="0">
                <a:solidFill>
                  <a:prstClr val="white"/>
                </a:solidFill>
              </a:rPr>
              <a:t>円</a:t>
            </a:r>
            <a:r>
              <a:rPr lang="en-US" altLang="ja-JP" sz="2800" dirty="0">
                <a:solidFill>
                  <a:prstClr val="white"/>
                </a:solidFill>
              </a:rPr>
              <a:t>)</a:t>
            </a:r>
            <a:endParaRPr lang="ja-JP" altLang="en-US" sz="2800" dirty="0">
              <a:solidFill>
                <a:prstClr val="white"/>
              </a:solidFill>
            </a:endParaRPr>
          </a:p>
        </p:txBody>
      </p:sp>
      <p:sp>
        <p:nvSpPr>
          <p:cNvPr id="4" name="横巻き 3"/>
          <p:cNvSpPr/>
          <p:nvPr/>
        </p:nvSpPr>
        <p:spPr>
          <a:xfrm>
            <a:off x="841060" y="589090"/>
            <a:ext cx="18638337" cy="4053675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95168" tIns="147587" rIns="295168" bIns="147587" spcCol="0" rtlCol="0" anchor="ctr"/>
          <a:lstStyle/>
          <a:p>
            <a:pPr algn="ctr" defTabSz="2951687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457973" y="21364019"/>
            <a:ext cx="18189224" cy="8337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295168" tIns="147587" rIns="295168" bIns="147587" rtlCol="0" anchor="ctr"/>
          <a:lstStyle/>
          <a:p>
            <a:pPr algn="ctr" defTabSz="2951687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20392" y="1458467"/>
            <a:ext cx="17641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/>
              <a:t>玩具</a:t>
            </a:r>
            <a:r>
              <a:rPr lang="ja-JP" altLang="en-US" sz="7200" dirty="0" smtClean="0"/>
              <a:t>開発プロジェクトのための</a:t>
            </a:r>
            <a:endParaRPr lang="en-US" altLang="ja-JP" sz="7200" dirty="0" smtClean="0"/>
          </a:p>
          <a:p>
            <a:pPr algn="ctr"/>
            <a:r>
              <a:rPr lang="ja-JP" altLang="en-US" sz="7200" dirty="0" smtClean="0"/>
              <a:t>データマイニング手法</a:t>
            </a:r>
            <a:endParaRPr lang="en-US" altLang="ja-JP" sz="72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552277" y="18679511"/>
            <a:ext cx="4940282" cy="728944"/>
          </a:xfrm>
          <a:prstGeom prst="rect">
            <a:avLst/>
          </a:prstGeom>
          <a:noFill/>
        </p:spPr>
        <p:txBody>
          <a:bodyPr wrap="square" lIns="295168" tIns="147587" rIns="295168" bIns="147587" rtlCol="0">
            <a:spAutoFit/>
          </a:bodyPr>
          <a:lstStyle/>
          <a:p>
            <a:pPr defTabSz="2951687"/>
            <a:r>
              <a:rPr lang="en-US" altLang="ja-JP" sz="2800" dirty="0" smtClean="0">
                <a:solidFill>
                  <a:prstClr val="white"/>
                </a:solidFill>
              </a:rPr>
              <a:t>(</a:t>
            </a:r>
            <a:r>
              <a:rPr lang="ja-JP" altLang="en-US" sz="2800" dirty="0" smtClean="0">
                <a:solidFill>
                  <a:prstClr val="white"/>
                </a:solidFill>
              </a:rPr>
              <a:t>年度）</a:t>
            </a:r>
            <a:endParaRPr lang="ja-JP" altLang="en-US" sz="2800" dirty="0">
              <a:solidFill>
                <a:prstClr val="white"/>
              </a:solidFill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923913" y="12115651"/>
            <a:ext cx="14113569" cy="5688632"/>
            <a:chOff x="4284686" y="11354233"/>
            <a:chExt cx="14113569" cy="5688632"/>
          </a:xfrm>
        </p:grpSpPr>
        <p:sp>
          <p:nvSpPr>
            <p:cNvPr id="10" name="爆発 1 9"/>
            <p:cNvSpPr/>
            <p:nvPr/>
          </p:nvSpPr>
          <p:spPr>
            <a:xfrm>
              <a:off x="4284686" y="11354233"/>
              <a:ext cx="14113569" cy="5688632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6482791" y="13457051"/>
              <a:ext cx="11550091" cy="1482996"/>
            </a:xfrm>
            <a:prstGeom prst="rect">
              <a:avLst/>
            </a:prstGeom>
            <a:noFill/>
          </p:spPr>
          <p:txBody>
            <a:bodyPr wrap="square" lIns="295168" tIns="147587" rIns="295168" bIns="147587" rtlCol="0">
              <a:spAutoFit/>
            </a:bodyPr>
            <a:lstStyle/>
            <a:p>
              <a:pPr defTabSz="2951687"/>
              <a:r>
                <a:rPr lang="ja-JP" altLang="en-US" sz="7700" b="1" dirty="0" smtClean="0">
                  <a:solidFill>
                    <a:schemeClr val="bg1"/>
                  </a:solidFill>
                </a:rPr>
                <a:t>年々縮小</a:t>
              </a:r>
              <a:r>
                <a:rPr lang="ja-JP" altLang="en-US" sz="7700" b="1" dirty="0">
                  <a:solidFill>
                    <a:schemeClr val="bg1"/>
                  </a:solidFill>
                </a:rPr>
                <a:t>している！</a:t>
              </a:r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10305799" y="19043983"/>
            <a:ext cx="5973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出典</a:t>
            </a:r>
            <a:r>
              <a:rPr lang="en-US" altLang="ja-JP" sz="3200" dirty="0" smtClean="0"/>
              <a:t>:</a:t>
            </a:r>
            <a:r>
              <a:rPr lang="zh-CN" altLang="en-US" sz="3200" dirty="0" smtClean="0"/>
              <a:t>株式</a:t>
            </a:r>
            <a:r>
              <a:rPr lang="zh-CN" altLang="en-US" sz="3200" dirty="0"/>
              <a:t>会社矢野経済研究所</a:t>
            </a:r>
            <a:endParaRPr kumimoji="1" lang="ja-JP" altLang="en-US" sz="3200" dirty="0"/>
          </a:p>
        </p:txBody>
      </p:sp>
      <p:sp>
        <p:nvSpPr>
          <p:cNvPr id="17" name="円/楕円 16"/>
          <p:cNvSpPr/>
          <p:nvPr/>
        </p:nvSpPr>
        <p:spPr>
          <a:xfrm>
            <a:off x="841060" y="20199197"/>
            <a:ext cx="3443627" cy="19241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295168" tIns="147587" rIns="295168" bIns="147587" rtlCol="0" anchor="ctr"/>
          <a:lstStyle/>
          <a:p>
            <a:pPr algn="ctr" defTabSz="2951687"/>
            <a:r>
              <a:rPr lang="ja-JP" altLang="en-US" b="1" dirty="0">
                <a:solidFill>
                  <a:prstClr val="black"/>
                </a:solidFill>
              </a:rPr>
              <a:t>目的</a:t>
            </a:r>
          </a:p>
        </p:txBody>
      </p:sp>
      <p:grpSp>
        <p:nvGrpSpPr>
          <p:cNvPr id="29" name="グループ化 28"/>
          <p:cNvGrpSpPr/>
          <p:nvPr/>
        </p:nvGrpSpPr>
        <p:grpSpPr>
          <a:xfrm>
            <a:off x="5508566" y="26343674"/>
            <a:ext cx="10088038" cy="3096344"/>
            <a:chOff x="5250792" y="26343674"/>
            <a:chExt cx="10088038" cy="3096344"/>
          </a:xfrm>
        </p:grpSpPr>
        <p:sp>
          <p:nvSpPr>
            <p:cNvPr id="25" name="円/楕円 24"/>
            <p:cNvSpPr/>
            <p:nvPr/>
          </p:nvSpPr>
          <p:spPr>
            <a:xfrm>
              <a:off x="5250792" y="26343674"/>
              <a:ext cx="9805096" cy="3096344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5430737" y="27245955"/>
              <a:ext cx="99080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200" b="1" dirty="0" smtClean="0">
                  <a:solidFill>
                    <a:srgbClr val="FFFF00"/>
                  </a:solidFill>
                </a:rPr>
                <a:t>玩具開発をサポート！</a:t>
              </a:r>
              <a:endParaRPr kumimoji="1" lang="ja-JP" altLang="en-US" sz="72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8" name="下矢印 27"/>
          <p:cNvSpPr/>
          <p:nvPr/>
        </p:nvSpPr>
        <p:spPr>
          <a:xfrm>
            <a:off x="9436461" y="24878635"/>
            <a:ext cx="2232248" cy="1308631"/>
          </a:xfrm>
          <a:prstGeom prst="down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/>
          <p:cNvGrpSpPr/>
          <p:nvPr/>
        </p:nvGrpSpPr>
        <p:grpSpPr>
          <a:xfrm>
            <a:off x="2647480" y="22123320"/>
            <a:ext cx="15642031" cy="2520280"/>
            <a:chOff x="2647480" y="22123320"/>
            <a:chExt cx="15642031" cy="2520280"/>
          </a:xfrm>
        </p:grpSpPr>
        <p:sp>
          <p:nvSpPr>
            <p:cNvPr id="27" name="1 つの角を丸めた四角形 26"/>
            <p:cNvSpPr/>
            <p:nvPr/>
          </p:nvSpPr>
          <p:spPr>
            <a:xfrm>
              <a:off x="3239839" y="22123320"/>
              <a:ext cx="15049672" cy="2520280"/>
            </a:xfrm>
            <a:prstGeom prst="snip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2647480" y="22321631"/>
              <a:ext cx="1547460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600" dirty="0" smtClean="0"/>
                <a:t>玩具のヒットの仕方を調べるための</a:t>
              </a:r>
              <a:endParaRPr kumimoji="1" lang="en-US" altLang="ja-JP" sz="6600" dirty="0" smtClean="0"/>
            </a:p>
            <a:p>
              <a:pPr algn="ctr"/>
              <a:r>
                <a:rPr kumimoji="1" lang="ja-JP" altLang="en-US" sz="6600" dirty="0" smtClean="0"/>
                <a:t>データマイニング手法を開発</a:t>
              </a:r>
              <a:endParaRPr kumimoji="1" lang="ja-JP" altLang="en-US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20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角丸四角形 29"/>
          <p:cNvSpPr/>
          <p:nvPr/>
        </p:nvSpPr>
        <p:spPr>
          <a:xfrm>
            <a:off x="1346345" y="19244443"/>
            <a:ext cx="9299158" cy="10009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295210" tIns="147606" rIns="295210" bIns="147606" rtlCol="0" anchor="ctr"/>
          <a:lstStyle/>
          <a:p>
            <a:pPr algn="ctr" defTabSz="2952110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1367075" y="19388459"/>
            <a:ext cx="8614128" cy="1000911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10" tIns="147606" rIns="295210" bIns="147606" rtlCol="0" anchor="ctr"/>
          <a:lstStyle/>
          <a:p>
            <a:pPr algn="ctr" defTabSz="2952110"/>
            <a:endParaRPr lang="ja-JP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コンテンツ プレースホルダー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622606"/>
              </p:ext>
            </p:extLst>
          </p:nvPr>
        </p:nvGraphicFramePr>
        <p:xfrm>
          <a:off x="11861647" y="19926038"/>
          <a:ext cx="7624983" cy="914079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031518"/>
                <a:gridCol w="4593465"/>
              </a:tblGrid>
              <a:tr h="55743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日程</a:t>
                      </a:r>
                      <a:endParaRPr kumimoji="1" lang="ja-JP" altLang="en-US" sz="3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1" marR="91441" marT="49529" marB="4952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内容</a:t>
                      </a:r>
                      <a:endParaRPr kumimoji="1" lang="ja-JP" altLang="en-US" sz="3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1" marR="91441" marT="49529" marB="49529"/>
                </a:tc>
              </a:tr>
              <a:tr h="1609053">
                <a:tc>
                  <a:txBody>
                    <a:bodyPr/>
                    <a:lstStyle/>
                    <a:p>
                      <a:r>
                        <a:rPr kumimoji="1" lang="en-US" altLang="ja-JP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2013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年</a:t>
                      </a:r>
                      <a:r>
                        <a:rPr kumimoji="1" lang="en-US" altLang="ja-JP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12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月～</a:t>
                      </a:r>
                      <a:endParaRPr kumimoji="1" lang="en-US" altLang="ja-JP" sz="32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2014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年</a:t>
                      </a:r>
                      <a:r>
                        <a:rPr kumimoji="1" lang="en-US" altLang="ja-JP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月</a:t>
                      </a:r>
                      <a:endParaRPr kumimoji="1" lang="ja-JP" altLang="en-US" sz="3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1" marR="91441" marT="49529" marB="49529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調査項目の決定</a:t>
                      </a:r>
                    </a:p>
                  </a:txBody>
                  <a:tcPr marL="91441" marR="91441" marT="49529" marB="49529"/>
                </a:tc>
              </a:tr>
              <a:tr h="1609053">
                <a:tc>
                  <a:txBody>
                    <a:bodyPr/>
                    <a:lstStyle/>
                    <a:p>
                      <a:r>
                        <a:rPr kumimoji="1" lang="en-US" altLang="ja-JP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2014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年</a:t>
                      </a:r>
                      <a:r>
                        <a:rPr kumimoji="1" lang="en-US" altLang="ja-JP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月～</a:t>
                      </a:r>
                      <a:endParaRPr kumimoji="1" lang="en-US" altLang="ja-JP" sz="32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2014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年</a:t>
                      </a:r>
                      <a:r>
                        <a:rPr kumimoji="1" lang="en-US" altLang="ja-JP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4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月</a:t>
                      </a:r>
                    </a:p>
                  </a:txBody>
                  <a:tcPr marL="91441" marR="91441" marT="49529" marB="49529"/>
                </a:tc>
                <a:tc>
                  <a:txBody>
                    <a:bodyPr/>
                    <a:lstStyle/>
                    <a:p>
                      <a:r>
                        <a:rPr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様々なデータマイニング手法で分析</a:t>
                      </a:r>
                    </a:p>
                    <a:p>
                      <a:endParaRPr lang="ja-JP" altLang="en-US" sz="32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1" marR="91441" marT="49529" marB="49529"/>
                </a:tc>
              </a:tr>
              <a:tr h="1609053">
                <a:tc>
                  <a:txBody>
                    <a:bodyPr/>
                    <a:lstStyle/>
                    <a:p>
                      <a:pPr marL="0" marR="0" lvl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2014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年</a:t>
                      </a: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月～</a:t>
                      </a:r>
                      <a:endParaRPr kumimoji="1" lang="en-US" altLang="ja-JP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2014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年</a:t>
                      </a: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月</a:t>
                      </a:r>
                    </a:p>
                  </a:txBody>
                  <a:tcPr marL="91441" marR="91441" marT="49529" marB="49529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結果からヒットの仕方を把握できるようなものを考察</a:t>
                      </a:r>
                      <a:endParaRPr kumimoji="1" lang="ja-JP" altLang="en-US" sz="3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1" marR="91441" marT="49529" marB="49529"/>
                </a:tc>
              </a:tr>
              <a:tr h="2626637">
                <a:tc>
                  <a:txBody>
                    <a:bodyPr/>
                    <a:lstStyle/>
                    <a:p>
                      <a:pPr marL="0" marR="0" lvl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2014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年</a:t>
                      </a: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月～</a:t>
                      </a:r>
                      <a:endParaRPr kumimoji="1" lang="en-US" altLang="ja-JP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2014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年</a:t>
                      </a: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月</a:t>
                      </a:r>
                    </a:p>
                  </a:txBody>
                  <a:tcPr marL="91441" marR="91441" marT="49529" marB="49529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結果をもとに次世代ヒットする玩具はどのようなもの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か予測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　</a:t>
                      </a:r>
                      <a:endParaRPr kumimoji="1" lang="en-US" altLang="ja-JP" sz="32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論文執筆</a:t>
                      </a:r>
                    </a:p>
                  </a:txBody>
                  <a:tcPr marL="91441" marR="91441" marT="49529" marB="49529"/>
                </a:tc>
              </a:tr>
              <a:tr h="1100261">
                <a:tc>
                  <a:txBody>
                    <a:bodyPr/>
                    <a:lstStyle/>
                    <a:p>
                      <a:pPr marL="0" marR="0" lvl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2014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年</a:t>
                      </a: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月～</a:t>
                      </a:r>
                      <a:endParaRPr kumimoji="1" lang="en-US" altLang="ja-JP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41" marR="91441" marT="49529" marB="49529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発表準備</a:t>
                      </a:r>
                    </a:p>
                  </a:txBody>
                  <a:tcPr marL="91441" marR="91441" marT="49529" marB="49529"/>
                </a:tc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>
          <a:xfrm>
            <a:off x="1346345" y="1556508"/>
            <a:ext cx="17964663" cy="64381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295210" tIns="147606" rIns="295210" bIns="147606" rtlCol="0" anchor="ctr"/>
          <a:lstStyle/>
          <a:p>
            <a:pPr defTabSz="2952110"/>
            <a:endParaRPr lang="en-US" altLang="ja-JP" sz="4500" dirty="0">
              <a:solidFill>
                <a:prstClr val="white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88277" y="594446"/>
            <a:ext cx="4042049" cy="19241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295210" tIns="147606" rIns="295210" bIns="147606" rtlCol="0" anchor="ctr"/>
          <a:lstStyle/>
          <a:p>
            <a:pPr algn="ctr" defTabSz="2952110"/>
            <a:r>
              <a:rPr lang="ja-JP" altLang="en-US" b="1" dirty="0">
                <a:solidFill>
                  <a:prstClr val="black"/>
                </a:solidFill>
              </a:rPr>
              <a:t>方法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346344" y="8940249"/>
            <a:ext cx="19068135" cy="87200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295210" tIns="147606" rIns="295210" bIns="147606" rtlCol="0" anchor="ctr"/>
          <a:lstStyle/>
          <a:p>
            <a:pPr algn="ctr" defTabSz="2952110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588278" y="8463346"/>
            <a:ext cx="5164840" cy="19241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295210" tIns="147606" rIns="295210" bIns="147606" rtlCol="0" anchor="ctr"/>
          <a:lstStyle/>
          <a:p>
            <a:pPr algn="ctr" defTabSz="2952110"/>
            <a:r>
              <a:rPr lang="ja-JP" altLang="en-US" b="1" dirty="0">
                <a:solidFill>
                  <a:prstClr val="black"/>
                </a:solidFill>
              </a:rPr>
              <a:t>進捗状況</a:t>
            </a:r>
          </a:p>
        </p:txBody>
      </p:sp>
      <p:sp>
        <p:nvSpPr>
          <p:cNvPr id="10" name="円/楕円 9"/>
          <p:cNvSpPr/>
          <p:nvPr/>
        </p:nvSpPr>
        <p:spPr>
          <a:xfrm>
            <a:off x="12196942" y="17948299"/>
            <a:ext cx="6276964" cy="170809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295210" tIns="147606" rIns="295210" bIns="147606" rtlCol="0" anchor="ctr"/>
          <a:lstStyle/>
          <a:p>
            <a:pPr algn="ctr" defTabSz="2952110"/>
            <a:r>
              <a:rPr lang="ja-JP" altLang="en-US" b="1" dirty="0">
                <a:solidFill>
                  <a:prstClr val="black"/>
                </a:solidFill>
              </a:rPr>
              <a:t>今後の計画</a:t>
            </a:r>
          </a:p>
        </p:txBody>
      </p:sp>
      <p:sp>
        <p:nvSpPr>
          <p:cNvPr id="11" name="円/楕円 10"/>
          <p:cNvSpPr/>
          <p:nvPr/>
        </p:nvSpPr>
        <p:spPr>
          <a:xfrm>
            <a:off x="812836" y="18426397"/>
            <a:ext cx="4715724" cy="19241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295210" tIns="147606" rIns="295210" bIns="147606" rtlCol="0" anchor="ctr"/>
          <a:lstStyle/>
          <a:p>
            <a:pPr algn="ctr" defTabSz="2952110"/>
            <a:r>
              <a:rPr lang="en-US" altLang="ja-JP" b="1" dirty="0">
                <a:solidFill>
                  <a:prstClr val="black"/>
                </a:solidFill>
              </a:rPr>
              <a:t>PM</a:t>
            </a:r>
            <a:r>
              <a:rPr lang="ja-JP" altLang="en-US" b="1" dirty="0">
                <a:solidFill>
                  <a:prstClr val="black"/>
                </a:solidFill>
              </a:rPr>
              <a:t>との関連性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79635" y="3330675"/>
            <a:ext cx="198401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/>
              <a:t>①現在の玩具状況を把握する．</a:t>
            </a:r>
          </a:p>
          <a:p>
            <a:r>
              <a:rPr lang="ja-JP" altLang="en-US" sz="4400" b="1" dirty="0"/>
              <a:t>②主要</a:t>
            </a:r>
            <a:r>
              <a:rPr lang="en-US" altLang="ja-JP" sz="4400" b="1" dirty="0"/>
              <a:t>10</a:t>
            </a:r>
            <a:r>
              <a:rPr lang="ja-JP" altLang="en-US" sz="4400" b="1" dirty="0"/>
              <a:t>分野でヒットした商品，ヒットしていない商品を調査する．</a:t>
            </a:r>
          </a:p>
          <a:p>
            <a:r>
              <a:rPr lang="ja-JP" altLang="en-US" sz="4400" b="1" dirty="0" smtClean="0"/>
              <a:t>③</a:t>
            </a:r>
            <a:r>
              <a:rPr lang="ja-JP" altLang="en-US" sz="4400" b="1" dirty="0"/>
              <a:t>様々</a:t>
            </a:r>
            <a:r>
              <a:rPr lang="ja-JP" altLang="en-US" sz="4400" b="1" dirty="0" smtClean="0"/>
              <a:t>なデータマイニング手法で分析する．</a:t>
            </a:r>
            <a:endParaRPr lang="ja-JP" altLang="en-US" sz="4400" b="1" dirty="0"/>
          </a:p>
          <a:p>
            <a:r>
              <a:rPr lang="ja-JP" altLang="en-US" sz="4400" b="1" dirty="0"/>
              <a:t>④結果からヒットの仕方を把握できるようなものを見つける</a:t>
            </a:r>
            <a:r>
              <a:rPr lang="ja-JP" altLang="en-US" sz="4400" b="1" dirty="0" smtClean="0"/>
              <a:t>．</a:t>
            </a:r>
            <a:endParaRPr lang="ja-JP" altLang="en-US" sz="4400" b="1" dirty="0"/>
          </a:p>
          <a:p>
            <a:r>
              <a:rPr lang="ja-JP" altLang="en-US" sz="4400" b="1" dirty="0"/>
              <a:t>⑤</a:t>
            </a:r>
            <a:r>
              <a:rPr lang="ja-JP" altLang="en-US" sz="4400" b="1" dirty="0" smtClean="0"/>
              <a:t>次</a:t>
            </a:r>
            <a:r>
              <a:rPr lang="ja-JP" altLang="en-US" sz="4400" b="1" dirty="0"/>
              <a:t>世代ヒットする玩具はどのようなもの</a:t>
            </a:r>
            <a:r>
              <a:rPr lang="ja-JP" altLang="en-US" sz="4400" b="1" dirty="0" smtClean="0"/>
              <a:t>か</a:t>
            </a:r>
            <a:r>
              <a:rPr lang="ja-JP" altLang="en-US" sz="4400" b="1" dirty="0"/>
              <a:t>予測</a:t>
            </a:r>
            <a:r>
              <a:rPr lang="ja-JP" altLang="en-US" sz="4400" b="1" dirty="0" smtClean="0"/>
              <a:t>する</a:t>
            </a:r>
            <a:r>
              <a:rPr lang="ja-JP" altLang="en-US" sz="4400" b="1" dirty="0"/>
              <a:t>．</a:t>
            </a:r>
          </a:p>
        </p:txBody>
      </p:sp>
      <p:cxnSp>
        <p:nvCxnSpPr>
          <p:cNvPr id="33" name="直線矢印コネクタ 32"/>
          <p:cNvCxnSpPr>
            <a:stCxn id="53" idx="3"/>
            <a:endCxn id="37" idx="1"/>
          </p:cNvCxnSpPr>
          <p:nvPr/>
        </p:nvCxnSpPr>
        <p:spPr>
          <a:xfrm>
            <a:off x="5631606" y="12103021"/>
            <a:ext cx="2469406" cy="1747325"/>
          </a:xfrm>
          <a:prstGeom prst="straightConnector1">
            <a:avLst/>
          </a:prstGeom>
          <a:ln w="1714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66" idx="3"/>
            <a:endCxn id="37" idx="1"/>
          </p:cNvCxnSpPr>
          <p:nvPr/>
        </p:nvCxnSpPr>
        <p:spPr>
          <a:xfrm flipV="1">
            <a:off x="5631606" y="13850346"/>
            <a:ext cx="2469406" cy="1829525"/>
          </a:xfrm>
          <a:prstGeom prst="straightConnector1">
            <a:avLst/>
          </a:prstGeom>
          <a:ln w="1714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548414"/>
              </p:ext>
            </p:extLst>
          </p:nvPr>
        </p:nvGraphicFramePr>
        <p:xfrm>
          <a:off x="8101012" y="11899626"/>
          <a:ext cx="3816524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31"/>
                <a:gridCol w="954131"/>
                <a:gridCol w="954131"/>
                <a:gridCol w="954131"/>
              </a:tblGrid>
              <a:tr h="88209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88209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88209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88209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直線矢印コネクタ 43"/>
          <p:cNvCxnSpPr>
            <a:stCxn id="37" idx="3"/>
            <a:endCxn id="1026" idx="1"/>
          </p:cNvCxnSpPr>
          <p:nvPr/>
        </p:nvCxnSpPr>
        <p:spPr>
          <a:xfrm>
            <a:off x="11917536" y="13850346"/>
            <a:ext cx="2057067" cy="0"/>
          </a:xfrm>
          <a:prstGeom prst="straightConnector1">
            <a:avLst/>
          </a:prstGeom>
          <a:ln w="1714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角丸四角形 52"/>
          <p:cNvSpPr/>
          <p:nvPr/>
        </p:nvSpPr>
        <p:spPr>
          <a:xfrm>
            <a:off x="1778949" y="10555025"/>
            <a:ext cx="3852657" cy="3095991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1778949" y="14131875"/>
            <a:ext cx="3852657" cy="309599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777387" y="11164301"/>
            <a:ext cx="39614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28</a:t>
            </a:r>
            <a:r>
              <a:rPr lang="ja-JP" altLang="en-US" dirty="0"/>
              <a:t>種のヒット商品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017145" y="14741152"/>
            <a:ext cx="334643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17</a:t>
            </a:r>
            <a:r>
              <a:rPr kumimoji="1" lang="ja-JP" altLang="en-US" dirty="0" smtClean="0"/>
              <a:t>項目の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評価基準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603" y="10854725"/>
            <a:ext cx="6000170" cy="599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1346345" y="25542266"/>
            <a:ext cx="929915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プロジェクトの新規性を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見出す方法のひとつとなる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604100" y="21260665"/>
            <a:ext cx="872457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データマイニングを利用してヒットの要因を把握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5936851" y="23440347"/>
            <a:ext cx="29537" cy="1905335"/>
          </a:xfrm>
          <a:prstGeom prst="straightConnector1">
            <a:avLst/>
          </a:prstGeom>
          <a:ln w="2540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247</Words>
  <Application>Microsoft Office PowerPoint</Application>
  <PresentationFormat>ユーザー設定</PresentationFormat>
  <Paragraphs>46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4" baseType="lpstr">
      <vt:lpstr>Winter</vt:lpstr>
      <vt:lpstr>1_Winter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matsumoto</cp:lastModifiedBy>
  <cp:revision>28</cp:revision>
  <dcterms:created xsi:type="dcterms:W3CDTF">2012-09-17T17:26:59Z</dcterms:created>
  <dcterms:modified xsi:type="dcterms:W3CDTF">2013-12-12T02:20:49Z</dcterms:modified>
</cp:coreProperties>
</file>