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21386800" cy="30279975"/>
  <p:notesSz cx="6858000" cy="9144000"/>
  <p:defaultTextStyle>
    <a:defPPr>
      <a:defRPr lang="ja-JP"/>
    </a:defPPr>
    <a:lvl1pPr marL="0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1pPr>
    <a:lvl2pPr marL="480106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2pPr>
    <a:lvl3pPr marL="960211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3pPr>
    <a:lvl4pPr marL="1440317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4pPr>
    <a:lvl5pPr marL="1920423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5pPr>
    <a:lvl6pPr marL="2400529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6pPr>
    <a:lvl7pPr marL="2880634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7pPr>
    <a:lvl8pPr marL="3360740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8pPr>
    <a:lvl9pPr marL="3840846" algn="l" defTabSz="960211" rtl="0" eaLnBrk="1" latinLnBrk="0" hangingPunct="1">
      <a:defRPr kumimoji="1" sz="18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E4BDED33-F6BE-4DDF-AC32-E18FB04CBEC0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A51"/>
    <a:srgbClr val="515151"/>
    <a:srgbClr val="D79346"/>
    <a:srgbClr val="646464"/>
    <a:srgbClr val="4B4B4B"/>
    <a:srgbClr val="FFE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95" autoAdjust="0"/>
    <p:restoredTop sz="96730" autoAdjust="0"/>
  </p:normalViewPr>
  <p:slideViewPr>
    <p:cSldViewPr snapToGrid="0">
      <p:cViewPr varScale="1">
        <p:scale>
          <a:sx n="29" d="100"/>
          <a:sy n="29" d="100"/>
        </p:scale>
        <p:origin x="36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4955545"/>
            <a:ext cx="18178780" cy="10541917"/>
          </a:xfrm>
        </p:spPr>
        <p:txBody>
          <a:bodyPr anchor="b"/>
          <a:lstStyle>
            <a:lvl1pPr algn="ctr">
              <a:defRPr sz="1403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5613"/>
            </a:lvl1pPr>
            <a:lvl2pPr marL="1069345" indent="0" algn="ctr">
              <a:buNone/>
              <a:defRPr sz="4678"/>
            </a:lvl2pPr>
            <a:lvl3pPr marL="2138690" indent="0" algn="ctr">
              <a:buNone/>
              <a:defRPr sz="4210"/>
            </a:lvl3pPr>
            <a:lvl4pPr marL="3208035" indent="0" algn="ctr">
              <a:buNone/>
              <a:defRPr sz="3742"/>
            </a:lvl4pPr>
            <a:lvl5pPr marL="4277380" indent="0" algn="ctr">
              <a:buNone/>
              <a:defRPr sz="3742"/>
            </a:lvl5pPr>
            <a:lvl6pPr marL="5346725" indent="0" algn="ctr">
              <a:buNone/>
              <a:defRPr sz="3742"/>
            </a:lvl6pPr>
            <a:lvl7pPr marL="6416070" indent="0" algn="ctr">
              <a:buNone/>
              <a:defRPr sz="3742"/>
            </a:lvl7pPr>
            <a:lvl8pPr marL="7485416" indent="0" algn="ctr">
              <a:buNone/>
              <a:defRPr sz="3742"/>
            </a:lvl8pPr>
            <a:lvl9pPr marL="8554761" indent="0" algn="ctr">
              <a:buNone/>
              <a:defRPr sz="3742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56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09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4930" y="1612128"/>
            <a:ext cx="4611529" cy="2566087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344" y="1612128"/>
            <a:ext cx="13567251" cy="2566087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5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82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205" y="7548975"/>
            <a:ext cx="18446115" cy="12595626"/>
          </a:xfrm>
        </p:spPr>
        <p:txBody>
          <a:bodyPr anchor="b"/>
          <a:lstStyle>
            <a:lvl1pPr>
              <a:defRPr sz="14033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205" y="20263761"/>
            <a:ext cx="18446115" cy="6623742"/>
          </a:xfrm>
        </p:spPr>
        <p:txBody>
          <a:bodyPr/>
          <a:lstStyle>
            <a:lvl1pPr marL="0" indent="0">
              <a:buNone/>
              <a:defRPr sz="5613">
                <a:solidFill>
                  <a:schemeClr val="tx1"/>
                </a:solidFill>
              </a:defRPr>
            </a:lvl1pPr>
            <a:lvl2pPr marL="1069345" indent="0">
              <a:buNone/>
              <a:defRPr sz="4678">
                <a:solidFill>
                  <a:schemeClr val="tx1">
                    <a:tint val="75000"/>
                  </a:schemeClr>
                </a:solidFill>
              </a:defRPr>
            </a:lvl2pPr>
            <a:lvl3pPr marL="213869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3pPr>
            <a:lvl4pPr marL="32080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738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672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607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5416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476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82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58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128" y="1612135"/>
            <a:ext cx="18446115" cy="5852729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131" y="7422802"/>
            <a:ext cx="9047617" cy="3637800"/>
          </a:xfrm>
        </p:spPr>
        <p:txBody>
          <a:bodyPr anchor="b"/>
          <a:lstStyle>
            <a:lvl1pPr marL="0" indent="0">
              <a:buNone/>
              <a:defRPr sz="5613" b="1"/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131" y="11060602"/>
            <a:ext cx="9047617" cy="162684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068" y="7422802"/>
            <a:ext cx="9092176" cy="3637800"/>
          </a:xfrm>
        </p:spPr>
        <p:txBody>
          <a:bodyPr anchor="b"/>
          <a:lstStyle>
            <a:lvl1pPr marL="0" indent="0">
              <a:buNone/>
              <a:defRPr sz="5613" b="1"/>
            </a:lvl1pPr>
            <a:lvl2pPr marL="1069345" indent="0">
              <a:buNone/>
              <a:defRPr sz="4678" b="1"/>
            </a:lvl2pPr>
            <a:lvl3pPr marL="2138690" indent="0">
              <a:buNone/>
              <a:defRPr sz="4210" b="1"/>
            </a:lvl3pPr>
            <a:lvl4pPr marL="3208035" indent="0">
              <a:buNone/>
              <a:defRPr sz="3742" b="1"/>
            </a:lvl4pPr>
            <a:lvl5pPr marL="4277380" indent="0">
              <a:buNone/>
              <a:defRPr sz="3742" b="1"/>
            </a:lvl5pPr>
            <a:lvl6pPr marL="5346725" indent="0">
              <a:buNone/>
              <a:defRPr sz="3742" b="1"/>
            </a:lvl6pPr>
            <a:lvl7pPr marL="6416070" indent="0">
              <a:buNone/>
              <a:defRPr sz="3742" b="1"/>
            </a:lvl7pPr>
            <a:lvl8pPr marL="7485416" indent="0">
              <a:buNone/>
              <a:defRPr sz="3742" b="1"/>
            </a:lvl8pPr>
            <a:lvl9pPr marL="8554761" indent="0">
              <a:buNone/>
              <a:defRPr sz="3742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068" y="11060602"/>
            <a:ext cx="9092176" cy="1626848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33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99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11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128" y="2018665"/>
            <a:ext cx="6897800" cy="7065328"/>
          </a:xfrm>
        </p:spPr>
        <p:txBody>
          <a:bodyPr anchor="b"/>
          <a:lstStyle>
            <a:lvl1pPr>
              <a:defRPr sz="748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2175" y="4359762"/>
            <a:ext cx="10827068" cy="21518408"/>
          </a:xfrm>
        </p:spPr>
        <p:txBody>
          <a:bodyPr/>
          <a:lstStyle>
            <a:lvl1pPr>
              <a:defRPr sz="7484"/>
            </a:lvl1pPr>
            <a:lvl2pPr>
              <a:defRPr sz="6549"/>
            </a:lvl2pPr>
            <a:lvl3pPr>
              <a:defRPr sz="5613"/>
            </a:lvl3pPr>
            <a:lvl4pPr>
              <a:defRPr sz="4678"/>
            </a:lvl4pPr>
            <a:lvl5pPr>
              <a:defRPr sz="4678"/>
            </a:lvl5pPr>
            <a:lvl6pPr>
              <a:defRPr sz="4678"/>
            </a:lvl6pPr>
            <a:lvl7pPr>
              <a:defRPr sz="4678"/>
            </a:lvl7pPr>
            <a:lvl8pPr>
              <a:defRPr sz="4678"/>
            </a:lvl8pPr>
            <a:lvl9pPr>
              <a:defRPr sz="467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128" y="9083992"/>
            <a:ext cx="6897800" cy="16829220"/>
          </a:xfrm>
        </p:spPr>
        <p:txBody>
          <a:bodyPr/>
          <a:lstStyle>
            <a:lvl1pPr marL="0" indent="0">
              <a:buNone/>
              <a:defRPr sz="3742"/>
            </a:lvl1pPr>
            <a:lvl2pPr marL="1069345" indent="0">
              <a:buNone/>
              <a:defRPr sz="3274"/>
            </a:lvl2pPr>
            <a:lvl3pPr marL="2138690" indent="0">
              <a:buNone/>
              <a:defRPr sz="2807"/>
            </a:lvl3pPr>
            <a:lvl4pPr marL="3208035" indent="0">
              <a:buNone/>
              <a:defRPr sz="2339"/>
            </a:lvl4pPr>
            <a:lvl5pPr marL="4277380" indent="0">
              <a:buNone/>
              <a:defRPr sz="2339"/>
            </a:lvl5pPr>
            <a:lvl6pPr marL="5346725" indent="0">
              <a:buNone/>
              <a:defRPr sz="2339"/>
            </a:lvl6pPr>
            <a:lvl7pPr marL="6416070" indent="0">
              <a:buNone/>
              <a:defRPr sz="2339"/>
            </a:lvl7pPr>
            <a:lvl8pPr marL="7485416" indent="0">
              <a:buNone/>
              <a:defRPr sz="2339"/>
            </a:lvl8pPr>
            <a:lvl9pPr marL="8554761" indent="0">
              <a:buNone/>
              <a:defRPr sz="233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34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128" y="2018665"/>
            <a:ext cx="6897800" cy="7065328"/>
          </a:xfrm>
        </p:spPr>
        <p:txBody>
          <a:bodyPr anchor="b"/>
          <a:lstStyle>
            <a:lvl1pPr>
              <a:defRPr sz="7484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2175" y="4359762"/>
            <a:ext cx="10827068" cy="21518408"/>
          </a:xfrm>
        </p:spPr>
        <p:txBody>
          <a:bodyPr anchor="t"/>
          <a:lstStyle>
            <a:lvl1pPr marL="0" indent="0">
              <a:buNone/>
              <a:defRPr sz="7484"/>
            </a:lvl1pPr>
            <a:lvl2pPr marL="1069345" indent="0">
              <a:buNone/>
              <a:defRPr sz="6549"/>
            </a:lvl2pPr>
            <a:lvl3pPr marL="2138690" indent="0">
              <a:buNone/>
              <a:defRPr sz="5613"/>
            </a:lvl3pPr>
            <a:lvl4pPr marL="3208035" indent="0">
              <a:buNone/>
              <a:defRPr sz="4678"/>
            </a:lvl4pPr>
            <a:lvl5pPr marL="4277380" indent="0">
              <a:buNone/>
              <a:defRPr sz="4678"/>
            </a:lvl5pPr>
            <a:lvl6pPr marL="5346725" indent="0">
              <a:buNone/>
              <a:defRPr sz="4678"/>
            </a:lvl6pPr>
            <a:lvl7pPr marL="6416070" indent="0">
              <a:buNone/>
              <a:defRPr sz="4678"/>
            </a:lvl7pPr>
            <a:lvl8pPr marL="7485416" indent="0">
              <a:buNone/>
              <a:defRPr sz="4678"/>
            </a:lvl8pPr>
            <a:lvl9pPr marL="8554761" indent="0">
              <a:buNone/>
              <a:defRPr sz="467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128" y="9083992"/>
            <a:ext cx="6897800" cy="16829220"/>
          </a:xfrm>
        </p:spPr>
        <p:txBody>
          <a:bodyPr/>
          <a:lstStyle>
            <a:lvl1pPr marL="0" indent="0">
              <a:buNone/>
              <a:defRPr sz="3742"/>
            </a:lvl1pPr>
            <a:lvl2pPr marL="1069345" indent="0">
              <a:buNone/>
              <a:defRPr sz="3274"/>
            </a:lvl2pPr>
            <a:lvl3pPr marL="2138690" indent="0">
              <a:buNone/>
              <a:defRPr sz="2807"/>
            </a:lvl3pPr>
            <a:lvl4pPr marL="3208035" indent="0">
              <a:buNone/>
              <a:defRPr sz="2339"/>
            </a:lvl4pPr>
            <a:lvl5pPr marL="4277380" indent="0">
              <a:buNone/>
              <a:defRPr sz="2339"/>
            </a:lvl5pPr>
            <a:lvl6pPr marL="5346725" indent="0">
              <a:buNone/>
              <a:defRPr sz="2339"/>
            </a:lvl6pPr>
            <a:lvl7pPr marL="6416070" indent="0">
              <a:buNone/>
              <a:defRPr sz="2339"/>
            </a:lvl7pPr>
            <a:lvl8pPr marL="7485416" indent="0">
              <a:buNone/>
              <a:defRPr sz="2339"/>
            </a:lvl8pPr>
            <a:lvl9pPr marL="8554761" indent="0">
              <a:buNone/>
              <a:defRPr sz="233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F5CDE-9CD6-4091-AE13-B1A6AD99E2FB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20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343" y="1612135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343" y="28065058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F5CDE-9CD6-4091-AE13-B1A6AD99E2FB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378" y="28065058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4428" y="28065058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80944-54FC-4941-B1CD-61F9970E47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53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138690" rtl="0" eaLnBrk="1" latinLnBrk="0" hangingPunct="1">
        <a:lnSpc>
          <a:spcPct val="90000"/>
        </a:lnSpc>
        <a:spcBef>
          <a:spcPct val="0"/>
        </a:spcBef>
        <a:buNone/>
        <a:defRPr kumimoji="1" sz="102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673" indent="-534673" algn="l" defTabSz="2138690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kumimoji="1" sz="6549" kern="1200">
          <a:solidFill>
            <a:schemeClr val="tx1"/>
          </a:solidFill>
          <a:latin typeface="+mn-lt"/>
          <a:ea typeface="+mn-ea"/>
          <a:cs typeface="+mn-cs"/>
        </a:defRPr>
      </a:lvl1pPr>
      <a:lvl2pPr marL="1604018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673363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678" kern="1200">
          <a:solidFill>
            <a:schemeClr val="tx1"/>
          </a:solidFill>
          <a:latin typeface="+mn-lt"/>
          <a:ea typeface="+mn-ea"/>
          <a:cs typeface="+mn-cs"/>
        </a:defRPr>
      </a:lvl3pPr>
      <a:lvl4pPr marL="3742708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812053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881398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950743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8020088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9089433" indent="-534673" algn="l" defTabSz="213869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34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69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03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38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6725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070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5416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4761" algn="l" defTabSz="2138690" rtl="0" eaLnBrk="1" latinLnBrk="0" hangingPunct="1"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テキスト ボックス 220"/>
          <p:cNvSpPr txBox="1"/>
          <p:nvPr/>
        </p:nvSpPr>
        <p:spPr>
          <a:xfrm>
            <a:off x="3940784" y="15517967"/>
            <a:ext cx="16167700" cy="2246769"/>
          </a:xfrm>
          <a:prstGeom prst="rect">
            <a:avLst/>
          </a:prstGeom>
          <a:solidFill>
            <a:schemeClr val="bg1"/>
          </a:solidFill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6000" dirty="0" err="1" smtClean="0"/>
              <a:t>TensorFlow</a:t>
            </a:r>
            <a:endParaRPr kumimoji="1" lang="en-US" altLang="ja-JP" sz="6000" dirty="0" smtClean="0"/>
          </a:p>
          <a:p>
            <a:r>
              <a:rPr kumimoji="1" lang="en-US" altLang="ja-JP" sz="4000" dirty="0" smtClean="0"/>
              <a:t>Google</a:t>
            </a:r>
            <a:r>
              <a:rPr kumimoji="1" lang="ja-JP" altLang="en-US" sz="4000" dirty="0" smtClean="0"/>
              <a:t>が開発しオープンソースとして公開したディープラーニングのフレームワーク</a:t>
            </a:r>
            <a:endParaRPr kumimoji="1" lang="en-US" altLang="ja-JP" sz="40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-69481" y="674363"/>
            <a:ext cx="213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/>
              <a:t>プレイ画像をもとにしたディープラーニングによるゲームエンジン推定</a:t>
            </a:r>
            <a:endParaRPr kumimoji="1" lang="ja-JP" altLang="en-US" sz="48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89" y="15143025"/>
            <a:ext cx="2794533" cy="2794533"/>
          </a:xfrm>
          <a:prstGeom prst="rect">
            <a:avLst/>
          </a:prstGeom>
          <a:ln>
            <a:noFill/>
          </a:ln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9" name="テキスト ボックス 8"/>
          <p:cNvSpPr txBox="1"/>
          <p:nvPr/>
        </p:nvSpPr>
        <p:spPr>
          <a:xfrm>
            <a:off x="179704" y="6223764"/>
            <a:ext cx="20747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/>
              <a:t>ニューロン（</a:t>
            </a:r>
            <a:r>
              <a:rPr lang="ja-JP" altLang="en-US" sz="4400" smtClean="0"/>
              <a:t>神経細胞）を</a:t>
            </a:r>
            <a:r>
              <a:rPr lang="ja-JP" altLang="en-US" sz="4400" dirty="0" smtClean="0"/>
              <a:t>数学的にモデル化したもの</a:t>
            </a:r>
            <a:endParaRPr kumimoji="1" lang="en-US" altLang="ja-JP" sz="4400" dirty="0" smtClean="0"/>
          </a:p>
        </p:txBody>
      </p:sp>
      <p:sp>
        <p:nvSpPr>
          <p:cNvPr id="50" name="円形吹き出し 49"/>
          <p:cNvSpPr/>
          <p:nvPr/>
        </p:nvSpPr>
        <p:spPr>
          <a:xfrm>
            <a:off x="14079583" y="17202958"/>
            <a:ext cx="6899934" cy="2924611"/>
          </a:xfrm>
          <a:prstGeom prst="wedgeEllipseCallout">
            <a:avLst>
              <a:gd name="adj1" fmla="val -72653"/>
              <a:gd name="adj2" fmla="val 40213"/>
            </a:avLst>
          </a:prstGeom>
          <a:pattFill prst="pct75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16136" y="9836460"/>
            <a:ext cx="4375862" cy="1015663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 smtClean="0"/>
              <a:t>研究目的</a:t>
            </a:r>
            <a:endParaRPr kumimoji="1" lang="en-US" altLang="ja-JP" sz="60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32487" y="3574313"/>
            <a:ext cx="207470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 smtClean="0"/>
              <a:t>使用ゲームエンジン情報が少ないの</a:t>
            </a:r>
            <a:r>
              <a:rPr lang="ja-JP" altLang="en-US" sz="4400" dirty="0"/>
              <a:t>で</a:t>
            </a:r>
            <a:r>
              <a:rPr lang="ja-JP" altLang="en-US" sz="4400" dirty="0" smtClean="0"/>
              <a:t>ディープラーニングを使用することによってゲームエンジンを解析できるのではないかと考えた</a:t>
            </a:r>
            <a:endParaRPr kumimoji="1" lang="ja-JP" altLang="en-US" sz="4400" dirty="0"/>
          </a:p>
        </p:txBody>
      </p:sp>
      <p:cxnSp>
        <p:nvCxnSpPr>
          <p:cNvPr id="148" name="直線矢印コネクタ 147"/>
          <p:cNvCxnSpPr>
            <a:stCxn id="23" idx="6"/>
          </p:cNvCxnSpPr>
          <p:nvPr/>
        </p:nvCxnSpPr>
        <p:spPr>
          <a:xfrm>
            <a:off x="17095154" y="7367935"/>
            <a:ext cx="1133940" cy="0"/>
          </a:xfrm>
          <a:prstGeom prst="straightConnector1">
            <a:avLst/>
          </a:prstGeom>
          <a:ln w="50800" cap="sq">
            <a:solidFill>
              <a:srgbClr val="6464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テキスト ボックス 159"/>
          <p:cNvSpPr txBox="1"/>
          <p:nvPr/>
        </p:nvSpPr>
        <p:spPr>
          <a:xfrm>
            <a:off x="385397" y="13628671"/>
            <a:ext cx="3357014" cy="769441"/>
          </a:xfrm>
          <a:prstGeom prst="rect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/>
              <a:t>画像</a:t>
            </a:r>
            <a:r>
              <a:rPr lang="ja-JP" altLang="en-US" sz="4400" dirty="0"/>
              <a:t>データ</a:t>
            </a:r>
          </a:p>
        </p:txBody>
      </p:sp>
      <p:sp>
        <p:nvSpPr>
          <p:cNvPr id="164" name="楕円 163"/>
          <p:cNvSpPr/>
          <p:nvPr/>
        </p:nvSpPr>
        <p:spPr>
          <a:xfrm>
            <a:off x="5851701" y="9014679"/>
            <a:ext cx="3558265" cy="1855249"/>
          </a:xfrm>
          <a:prstGeom prst="ellipse">
            <a:avLst/>
          </a:prstGeom>
          <a:pattFill prst="pct9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判別不可能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pic>
        <p:nvPicPr>
          <p:cNvPr id="165" name="図 1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90" y="11100530"/>
            <a:ext cx="2182034" cy="2182034"/>
          </a:xfrm>
          <a:prstGeom prst="rect">
            <a:avLst/>
          </a:prstGeom>
        </p:spPr>
      </p:pic>
      <p:sp>
        <p:nvSpPr>
          <p:cNvPr id="166" name="テキスト ボックス 165"/>
          <p:cNvSpPr txBox="1"/>
          <p:nvPr/>
        </p:nvSpPr>
        <p:spPr>
          <a:xfrm>
            <a:off x="232486" y="2281751"/>
            <a:ext cx="4692584" cy="1015663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6000" dirty="0">
                <a:solidFill>
                  <a:prstClr val="black"/>
                </a:solidFill>
              </a:rPr>
              <a:t>研究背景</a:t>
            </a:r>
            <a:endParaRPr lang="en-US" altLang="ja-JP" sz="6000" dirty="0">
              <a:solidFill>
                <a:prstClr val="black"/>
              </a:solidFill>
            </a:endParaRPr>
          </a:p>
        </p:txBody>
      </p:sp>
      <p:sp>
        <p:nvSpPr>
          <p:cNvPr id="167" name="テキスト ボックス 166"/>
          <p:cNvSpPr txBox="1"/>
          <p:nvPr/>
        </p:nvSpPr>
        <p:spPr>
          <a:xfrm>
            <a:off x="232486" y="5089157"/>
            <a:ext cx="12856107" cy="1015663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6000" dirty="0" smtClean="0">
                <a:solidFill>
                  <a:prstClr val="black"/>
                </a:solidFill>
              </a:rPr>
              <a:t>ディープラーニング（深層学習）</a:t>
            </a:r>
            <a:endParaRPr lang="en-US" altLang="ja-JP" sz="6000" dirty="0">
              <a:solidFill>
                <a:prstClr val="black"/>
              </a:solidFill>
            </a:endParaRPr>
          </a:p>
        </p:txBody>
      </p:sp>
      <p:pic>
        <p:nvPicPr>
          <p:cNvPr id="168" name="図 16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417" y="11067195"/>
            <a:ext cx="1947355" cy="1947355"/>
          </a:xfrm>
          <a:prstGeom prst="rect">
            <a:avLst/>
          </a:prstGeom>
        </p:spPr>
      </p:pic>
      <p:sp>
        <p:nvSpPr>
          <p:cNvPr id="171" name="テキスト ボックス 170"/>
          <p:cNvSpPr txBox="1"/>
          <p:nvPr/>
        </p:nvSpPr>
        <p:spPr>
          <a:xfrm>
            <a:off x="14686463" y="13425012"/>
            <a:ext cx="5967685" cy="769441"/>
          </a:xfrm>
          <a:prstGeom prst="rect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/>
              <a:t>ディープラーニング</a:t>
            </a:r>
            <a:endParaRPr lang="ja-JP" altLang="en-US" sz="4400" dirty="0"/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11825130" y="2000324"/>
            <a:ext cx="8151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000" dirty="0" smtClean="0"/>
              <a:t>矢吹研究室 </a:t>
            </a:r>
            <a:r>
              <a:rPr kumimoji="1" lang="en-US" altLang="ja-JP" sz="4000" dirty="0" smtClean="0"/>
              <a:t>1442045</a:t>
            </a:r>
            <a:r>
              <a:rPr lang="ja-JP" altLang="en-US" sz="4000" dirty="0" smtClean="0"/>
              <a:t> 川辺明俊</a:t>
            </a:r>
            <a:endParaRPr kumimoji="1" lang="ja-JP" altLang="en-US" sz="4000" dirty="0"/>
          </a:p>
        </p:txBody>
      </p:sp>
      <p:sp>
        <p:nvSpPr>
          <p:cNvPr id="178" name="テキスト ボックス 177"/>
          <p:cNvSpPr txBox="1"/>
          <p:nvPr/>
        </p:nvSpPr>
        <p:spPr>
          <a:xfrm>
            <a:off x="698680" y="18463210"/>
            <a:ext cx="4375862" cy="1015663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dirty="0" smtClean="0"/>
              <a:t>研究</a:t>
            </a:r>
            <a:r>
              <a:rPr lang="ja-JP" altLang="en-US" sz="6000" dirty="0"/>
              <a:t>方法</a:t>
            </a:r>
            <a:endParaRPr kumimoji="1" lang="en-US" altLang="ja-JP" sz="6000" dirty="0" smtClean="0"/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8610390" y="18470991"/>
            <a:ext cx="4375862" cy="1015663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 smtClean="0"/>
              <a:t>進捗状況</a:t>
            </a:r>
            <a:endParaRPr kumimoji="1" lang="en-US" altLang="ja-JP" sz="6000" dirty="0" smtClean="0"/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698680" y="26245351"/>
            <a:ext cx="4375862" cy="1015663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 smtClean="0"/>
              <a:t>今後の計画</a:t>
            </a:r>
            <a:endParaRPr kumimoji="1" lang="en-US" altLang="ja-JP" sz="6000" dirty="0" smtClean="0"/>
          </a:p>
        </p:txBody>
      </p:sp>
      <p:sp>
        <p:nvSpPr>
          <p:cNvPr id="181" name="テキスト ボックス 180"/>
          <p:cNvSpPr txBox="1"/>
          <p:nvPr/>
        </p:nvSpPr>
        <p:spPr>
          <a:xfrm>
            <a:off x="2149027" y="19956125"/>
            <a:ext cx="6347925" cy="1323439"/>
          </a:xfrm>
          <a:prstGeom prst="rect">
            <a:avLst/>
          </a:prstGeom>
          <a:noFill/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 smtClean="0"/>
              <a:t>ゲームエンジンの画像を集める</a:t>
            </a:r>
            <a:endParaRPr kumimoji="1" lang="en-US" altLang="ja-JP" sz="4000" dirty="0" smtClean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2153420" y="21824122"/>
            <a:ext cx="6343532" cy="1323439"/>
          </a:xfrm>
          <a:prstGeom prst="rect">
            <a:avLst/>
          </a:prstGeom>
          <a:noFill/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収集した画像にゲームエンジン情報のラベル付け</a:t>
            </a:r>
            <a:endParaRPr kumimoji="1" lang="en-US" altLang="ja-JP" sz="4000" dirty="0" smtClean="0"/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2149027" y="23786391"/>
            <a:ext cx="6347925" cy="1938992"/>
          </a:xfrm>
          <a:prstGeom prst="rect">
            <a:avLst/>
          </a:prstGeom>
          <a:noFill/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 err="1" smtClean="0"/>
              <a:t>TensorFlow</a:t>
            </a:r>
            <a:r>
              <a:rPr lang="ja-JP" altLang="en-US" sz="4000" dirty="0" smtClean="0"/>
              <a:t>を利用して</a:t>
            </a:r>
            <a:endParaRPr lang="en-US" altLang="ja-JP" sz="4000" dirty="0" smtClean="0"/>
          </a:p>
          <a:p>
            <a:r>
              <a:rPr lang="ja-JP" altLang="en-US" sz="4000" dirty="0" smtClean="0"/>
              <a:t>ゲームエンジン画像を学習させる</a:t>
            </a:r>
            <a:endParaRPr kumimoji="1" lang="en-US" altLang="ja-JP" sz="4000" dirty="0" smtClean="0"/>
          </a:p>
        </p:txBody>
      </p:sp>
      <p:sp>
        <p:nvSpPr>
          <p:cNvPr id="184" name="左矢印 183"/>
          <p:cNvSpPr/>
          <p:nvPr/>
        </p:nvSpPr>
        <p:spPr>
          <a:xfrm>
            <a:off x="3242996" y="11462322"/>
            <a:ext cx="1974660" cy="1247224"/>
          </a:xfrm>
          <a:prstGeom prst="leftArrow">
            <a:avLst/>
          </a:prstGeom>
          <a:pattFill prst="pct7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7" name="図 186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0082" y="11234462"/>
            <a:ext cx="1531015" cy="2029677"/>
          </a:xfrm>
          <a:prstGeom prst="rect">
            <a:avLst/>
          </a:prstGeom>
        </p:spPr>
      </p:pic>
      <p:sp>
        <p:nvSpPr>
          <p:cNvPr id="188" name="左矢印 187"/>
          <p:cNvSpPr/>
          <p:nvPr/>
        </p:nvSpPr>
        <p:spPr>
          <a:xfrm>
            <a:off x="13949330" y="11534600"/>
            <a:ext cx="1974660" cy="1247224"/>
          </a:xfrm>
          <a:prstGeom prst="leftArrow">
            <a:avLst/>
          </a:prstGeom>
          <a:pattFill prst="pct7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9" name="図 1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870" y="11040637"/>
            <a:ext cx="2182034" cy="2182034"/>
          </a:xfrm>
          <a:prstGeom prst="rect">
            <a:avLst/>
          </a:prstGeom>
        </p:spPr>
      </p:pic>
      <p:sp>
        <p:nvSpPr>
          <p:cNvPr id="190" name="テキスト ボックス 189"/>
          <p:cNvSpPr txBox="1"/>
          <p:nvPr/>
        </p:nvSpPr>
        <p:spPr>
          <a:xfrm>
            <a:off x="10541529" y="13425012"/>
            <a:ext cx="3357014" cy="769441"/>
          </a:xfrm>
          <a:prstGeom prst="rect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/>
              <a:t>画像</a:t>
            </a:r>
            <a:r>
              <a:rPr lang="ja-JP" altLang="en-US" sz="4400" dirty="0"/>
              <a:t>データ</a:t>
            </a:r>
          </a:p>
        </p:txBody>
      </p:sp>
      <p:sp>
        <p:nvSpPr>
          <p:cNvPr id="200" name="テキスト ボックス 199"/>
          <p:cNvSpPr txBox="1"/>
          <p:nvPr/>
        </p:nvSpPr>
        <p:spPr>
          <a:xfrm>
            <a:off x="5253376" y="13628672"/>
            <a:ext cx="3357014" cy="769441"/>
          </a:xfrm>
          <a:prstGeom prst="rect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 smtClean="0"/>
              <a:t>人間</a:t>
            </a:r>
            <a:endParaRPr lang="ja-JP" altLang="en-US" sz="4400" dirty="0"/>
          </a:p>
        </p:txBody>
      </p:sp>
      <p:sp>
        <p:nvSpPr>
          <p:cNvPr id="201" name="正方形/長方形 200"/>
          <p:cNvSpPr/>
          <p:nvPr/>
        </p:nvSpPr>
        <p:spPr>
          <a:xfrm>
            <a:off x="216136" y="10869928"/>
            <a:ext cx="8741887" cy="3880098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正方形/長方形 201"/>
          <p:cNvSpPr/>
          <p:nvPr/>
        </p:nvSpPr>
        <p:spPr>
          <a:xfrm>
            <a:off x="10228267" y="10836594"/>
            <a:ext cx="10556177" cy="3946869"/>
          </a:xfrm>
          <a:prstGeom prst="rect">
            <a:avLst/>
          </a:prstGeom>
          <a:noFill/>
          <a:ln w="50800"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楕円 204"/>
          <p:cNvSpPr/>
          <p:nvPr/>
        </p:nvSpPr>
        <p:spPr>
          <a:xfrm>
            <a:off x="7845507" y="10494928"/>
            <a:ext cx="1180962" cy="839326"/>
          </a:xfrm>
          <a:prstGeom prst="ellipse">
            <a:avLst/>
          </a:prstGeom>
          <a:pattFill prst="pct9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206" name="楕円 205"/>
          <p:cNvSpPr/>
          <p:nvPr/>
        </p:nvSpPr>
        <p:spPr>
          <a:xfrm>
            <a:off x="7710703" y="11044640"/>
            <a:ext cx="553283" cy="553215"/>
          </a:xfrm>
          <a:prstGeom prst="ellipse">
            <a:avLst/>
          </a:prstGeom>
          <a:pattFill prst="pct9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204" name="楕円 203"/>
          <p:cNvSpPr/>
          <p:nvPr/>
        </p:nvSpPr>
        <p:spPr>
          <a:xfrm>
            <a:off x="17490649" y="9008199"/>
            <a:ext cx="3558265" cy="1855249"/>
          </a:xfrm>
          <a:prstGeom prst="ellipse">
            <a:avLst/>
          </a:prstGeom>
          <a:pattFill prst="pct9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>
                <a:solidFill>
                  <a:schemeClr val="tx1"/>
                </a:solidFill>
              </a:rPr>
              <a:t>判別可能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192" name="グループ化 191"/>
          <p:cNvGrpSpPr/>
          <p:nvPr/>
        </p:nvGrpSpPr>
        <p:grpSpPr>
          <a:xfrm>
            <a:off x="2333045" y="6532990"/>
            <a:ext cx="15946032" cy="4267703"/>
            <a:chOff x="685544" y="6316132"/>
            <a:chExt cx="19756624" cy="5808514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544" y="6942615"/>
              <a:ext cx="4567695" cy="4567695"/>
            </a:xfrm>
            <a:prstGeom prst="rect">
              <a:avLst/>
            </a:prstGeom>
          </p:spPr>
        </p:pic>
        <p:sp>
          <p:nvSpPr>
            <p:cNvPr id="21" name="右矢印 20"/>
            <p:cNvSpPr/>
            <p:nvPr/>
          </p:nvSpPr>
          <p:spPr>
            <a:xfrm>
              <a:off x="6221255" y="8635264"/>
              <a:ext cx="4352647" cy="826798"/>
            </a:xfrm>
            <a:prstGeom prst="rightArrow">
              <a:avLst/>
            </a:prstGeom>
            <a:solidFill>
              <a:srgbClr val="646464"/>
            </a:solidFill>
            <a:ln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ローチャート: 結合子 21"/>
            <p:cNvSpPr/>
            <p:nvPr/>
          </p:nvSpPr>
          <p:spPr>
            <a:xfrm>
              <a:off x="15578086" y="7584911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ローチャート: 結合子 22"/>
            <p:cNvSpPr/>
            <p:nvPr/>
          </p:nvSpPr>
          <p:spPr>
            <a:xfrm>
              <a:off x="18331860" y="7127826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ローチャート: 結合子 23"/>
            <p:cNvSpPr/>
            <p:nvPr/>
          </p:nvSpPr>
          <p:spPr>
            <a:xfrm>
              <a:off x="18336790" y="8904927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フローチャート: 結合子 24"/>
            <p:cNvSpPr/>
            <p:nvPr/>
          </p:nvSpPr>
          <p:spPr>
            <a:xfrm>
              <a:off x="15578086" y="8823671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ローチャート: 結合子 26"/>
            <p:cNvSpPr/>
            <p:nvPr/>
          </p:nvSpPr>
          <p:spPr>
            <a:xfrm>
              <a:off x="15545157" y="11475247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結合子 27"/>
            <p:cNvSpPr/>
            <p:nvPr/>
          </p:nvSpPr>
          <p:spPr>
            <a:xfrm>
              <a:off x="15545157" y="6316132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結合子 28"/>
            <p:cNvSpPr/>
            <p:nvPr/>
          </p:nvSpPr>
          <p:spPr>
            <a:xfrm>
              <a:off x="18331860" y="10693821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結合子 29"/>
            <p:cNvSpPr/>
            <p:nvPr/>
          </p:nvSpPr>
          <p:spPr>
            <a:xfrm>
              <a:off x="15545157" y="10206468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結合子 33"/>
            <p:cNvSpPr/>
            <p:nvPr/>
          </p:nvSpPr>
          <p:spPr>
            <a:xfrm>
              <a:off x="12864722" y="7085797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結合子 34"/>
            <p:cNvSpPr/>
            <p:nvPr/>
          </p:nvSpPr>
          <p:spPr>
            <a:xfrm>
              <a:off x="12869652" y="8862898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結合子 35"/>
            <p:cNvSpPr/>
            <p:nvPr/>
          </p:nvSpPr>
          <p:spPr>
            <a:xfrm>
              <a:off x="12864722" y="10639998"/>
              <a:ext cx="643466" cy="649399"/>
            </a:xfrm>
            <a:prstGeom prst="flowChartConnector">
              <a:avLst/>
            </a:prstGeom>
            <a:noFill/>
            <a:ln w="76200">
              <a:solidFill>
                <a:srgbClr val="64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" name="直線矢印コネクタ 38"/>
            <p:cNvCxnSpPr>
              <a:stCxn id="34" idx="6"/>
              <a:endCxn id="28" idx="2"/>
            </p:cNvCxnSpPr>
            <p:nvPr/>
          </p:nvCxnSpPr>
          <p:spPr>
            <a:xfrm flipV="1">
              <a:off x="13508188" y="6640832"/>
              <a:ext cx="2036969" cy="769665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/>
            <p:cNvCxnSpPr>
              <a:stCxn id="34" idx="6"/>
              <a:endCxn id="22" idx="2"/>
            </p:cNvCxnSpPr>
            <p:nvPr/>
          </p:nvCxnSpPr>
          <p:spPr>
            <a:xfrm>
              <a:off x="13508188" y="7410497"/>
              <a:ext cx="2069898" cy="499114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矢印コネクタ 43"/>
            <p:cNvCxnSpPr>
              <a:stCxn id="34" idx="6"/>
              <a:endCxn id="25" idx="2"/>
            </p:cNvCxnSpPr>
            <p:nvPr/>
          </p:nvCxnSpPr>
          <p:spPr>
            <a:xfrm>
              <a:off x="13508188" y="7410497"/>
              <a:ext cx="2069898" cy="1737874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34" idx="6"/>
              <a:endCxn id="30" idx="2"/>
            </p:cNvCxnSpPr>
            <p:nvPr/>
          </p:nvCxnSpPr>
          <p:spPr>
            <a:xfrm>
              <a:off x="13508188" y="7410497"/>
              <a:ext cx="2036969" cy="312067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矢印コネクタ 45"/>
            <p:cNvCxnSpPr>
              <a:stCxn id="34" idx="6"/>
              <a:endCxn id="27" idx="2"/>
            </p:cNvCxnSpPr>
            <p:nvPr/>
          </p:nvCxnSpPr>
          <p:spPr>
            <a:xfrm>
              <a:off x="13508188" y="7410497"/>
              <a:ext cx="2036969" cy="4389450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/>
            <p:cNvCxnSpPr>
              <a:endCxn id="35" idx="2"/>
            </p:cNvCxnSpPr>
            <p:nvPr/>
          </p:nvCxnSpPr>
          <p:spPr>
            <a:xfrm>
              <a:off x="11140847" y="9187596"/>
              <a:ext cx="1728805" cy="2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/>
            <p:cNvCxnSpPr>
              <a:endCxn id="34" idx="2"/>
            </p:cNvCxnSpPr>
            <p:nvPr/>
          </p:nvCxnSpPr>
          <p:spPr>
            <a:xfrm>
              <a:off x="11140847" y="7410496"/>
              <a:ext cx="1723875" cy="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/>
            <p:cNvCxnSpPr>
              <a:endCxn id="36" idx="2"/>
            </p:cNvCxnSpPr>
            <p:nvPr/>
          </p:nvCxnSpPr>
          <p:spPr>
            <a:xfrm>
              <a:off x="11140847" y="10964697"/>
              <a:ext cx="1723875" cy="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/>
            <p:cNvCxnSpPr>
              <a:stCxn id="35" idx="6"/>
              <a:endCxn id="25" idx="2"/>
            </p:cNvCxnSpPr>
            <p:nvPr/>
          </p:nvCxnSpPr>
          <p:spPr>
            <a:xfrm flipV="1">
              <a:off x="13513118" y="9148371"/>
              <a:ext cx="2064968" cy="39227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/>
            <p:cNvCxnSpPr>
              <a:stCxn id="35" idx="6"/>
              <a:endCxn id="30" idx="2"/>
            </p:cNvCxnSpPr>
            <p:nvPr/>
          </p:nvCxnSpPr>
          <p:spPr>
            <a:xfrm>
              <a:off x="13513118" y="9187598"/>
              <a:ext cx="2032039" cy="1343570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矢印コネクタ 73"/>
            <p:cNvCxnSpPr>
              <a:stCxn id="35" idx="6"/>
              <a:endCxn id="22" idx="2"/>
            </p:cNvCxnSpPr>
            <p:nvPr/>
          </p:nvCxnSpPr>
          <p:spPr>
            <a:xfrm flipV="1">
              <a:off x="13513118" y="7909611"/>
              <a:ext cx="2064968" cy="1277987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矢印コネクタ 74"/>
            <p:cNvCxnSpPr>
              <a:stCxn id="36" idx="6"/>
              <a:endCxn id="28" idx="2"/>
            </p:cNvCxnSpPr>
            <p:nvPr/>
          </p:nvCxnSpPr>
          <p:spPr>
            <a:xfrm flipV="1">
              <a:off x="13508188" y="6640832"/>
              <a:ext cx="2036969" cy="4323866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/>
            <p:cNvCxnSpPr>
              <a:stCxn id="35" idx="6"/>
              <a:endCxn id="27" idx="2"/>
            </p:cNvCxnSpPr>
            <p:nvPr/>
          </p:nvCxnSpPr>
          <p:spPr>
            <a:xfrm>
              <a:off x="13513118" y="9187598"/>
              <a:ext cx="2032039" cy="2612349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76"/>
            <p:cNvCxnSpPr>
              <a:stCxn id="28" idx="6"/>
              <a:endCxn id="23" idx="2"/>
            </p:cNvCxnSpPr>
            <p:nvPr/>
          </p:nvCxnSpPr>
          <p:spPr>
            <a:xfrm>
              <a:off x="16188623" y="6640832"/>
              <a:ext cx="2143237" cy="811694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/>
            <p:cNvCxnSpPr>
              <a:stCxn id="35" idx="6"/>
              <a:endCxn id="28" idx="2"/>
            </p:cNvCxnSpPr>
            <p:nvPr/>
          </p:nvCxnSpPr>
          <p:spPr>
            <a:xfrm flipV="1">
              <a:off x="13513118" y="6640832"/>
              <a:ext cx="2032039" cy="2546766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矢印コネクタ 92"/>
            <p:cNvCxnSpPr>
              <a:stCxn id="28" idx="6"/>
              <a:endCxn id="24" idx="2"/>
            </p:cNvCxnSpPr>
            <p:nvPr/>
          </p:nvCxnSpPr>
          <p:spPr>
            <a:xfrm>
              <a:off x="16188623" y="6640832"/>
              <a:ext cx="2148167" cy="2588795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矢印コネクタ 93"/>
            <p:cNvCxnSpPr>
              <a:stCxn id="28" idx="6"/>
              <a:endCxn id="29" idx="2"/>
            </p:cNvCxnSpPr>
            <p:nvPr/>
          </p:nvCxnSpPr>
          <p:spPr>
            <a:xfrm>
              <a:off x="16188623" y="6640832"/>
              <a:ext cx="2143237" cy="4377689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/>
            <p:cNvCxnSpPr>
              <a:stCxn id="22" idx="6"/>
              <a:endCxn id="24" idx="2"/>
            </p:cNvCxnSpPr>
            <p:nvPr/>
          </p:nvCxnSpPr>
          <p:spPr>
            <a:xfrm>
              <a:off x="16221552" y="7909611"/>
              <a:ext cx="2115238" cy="1320016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矢印コネクタ 95"/>
            <p:cNvCxnSpPr>
              <a:stCxn id="22" idx="6"/>
              <a:endCxn id="23" idx="2"/>
            </p:cNvCxnSpPr>
            <p:nvPr/>
          </p:nvCxnSpPr>
          <p:spPr>
            <a:xfrm flipV="1">
              <a:off x="16221552" y="7452526"/>
              <a:ext cx="2110308" cy="457085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/>
            <p:cNvCxnSpPr>
              <a:stCxn id="25" idx="6"/>
              <a:endCxn id="23" idx="2"/>
            </p:cNvCxnSpPr>
            <p:nvPr/>
          </p:nvCxnSpPr>
          <p:spPr>
            <a:xfrm flipV="1">
              <a:off x="16221552" y="7452526"/>
              <a:ext cx="2110308" cy="1695845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/>
            <p:cNvCxnSpPr>
              <a:stCxn id="22" idx="6"/>
              <a:endCxn id="29" idx="2"/>
            </p:cNvCxnSpPr>
            <p:nvPr/>
          </p:nvCxnSpPr>
          <p:spPr>
            <a:xfrm>
              <a:off x="16221552" y="7909611"/>
              <a:ext cx="2110308" cy="3108910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/>
            <p:cNvCxnSpPr>
              <a:stCxn id="25" idx="6"/>
              <a:endCxn id="24" idx="2"/>
            </p:cNvCxnSpPr>
            <p:nvPr/>
          </p:nvCxnSpPr>
          <p:spPr>
            <a:xfrm>
              <a:off x="16221552" y="9148371"/>
              <a:ext cx="2115238" cy="81256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/>
            <p:cNvCxnSpPr>
              <a:stCxn id="25" idx="6"/>
              <a:endCxn id="29" idx="2"/>
            </p:cNvCxnSpPr>
            <p:nvPr/>
          </p:nvCxnSpPr>
          <p:spPr>
            <a:xfrm>
              <a:off x="16221552" y="9148371"/>
              <a:ext cx="2110308" cy="1870150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矢印コネクタ 100"/>
            <p:cNvCxnSpPr>
              <a:stCxn id="30" idx="6"/>
              <a:endCxn id="24" idx="2"/>
            </p:cNvCxnSpPr>
            <p:nvPr/>
          </p:nvCxnSpPr>
          <p:spPr>
            <a:xfrm flipV="1">
              <a:off x="16188623" y="9229627"/>
              <a:ext cx="2148167" cy="130154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矢印コネクタ 101"/>
            <p:cNvCxnSpPr>
              <a:stCxn id="30" idx="6"/>
              <a:endCxn id="23" idx="2"/>
            </p:cNvCxnSpPr>
            <p:nvPr/>
          </p:nvCxnSpPr>
          <p:spPr>
            <a:xfrm flipV="1">
              <a:off x="16188623" y="7452526"/>
              <a:ext cx="2143237" cy="3078642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矢印コネクタ 102"/>
            <p:cNvCxnSpPr>
              <a:stCxn id="30" idx="6"/>
              <a:endCxn id="29" idx="2"/>
            </p:cNvCxnSpPr>
            <p:nvPr/>
          </p:nvCxnSpPr>
          <p:spPr>
            <a:xfrm>
              <a:off x="16188623" y="10531168"/>
              <a:ext cx="2143237" cy="487353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矢印コネクタ 103"/>
            <p:cNvCxnSpPr>
              <a:stCxn id="27" idx="6"/>
              <a:endCxn id="23" idx="2"/>
            </p:cNvCxnSpPr>
            <p:nvPr/>
          </p:nvCxnSpPr>
          <p:spPr>
            <a:xfrm flipV="1">
              <a:off x="16188623" y="7452526"/>
              <a:ext cx="2143237" cy="434742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矢印コネクタ 104"/>
            <p:cNvCxnSpPr>
              <a:stCxn id="27" idx="6"/>
              <a:endCxn id="24" idx="2"/>
            </p:cNvCxnSpPr>
            <p:nvPr/>
          </p:nvCxnSpPr>
          <p:spPr>
            <a:xfrm flipV="1">
              <a:off x="16188623" y="9229627"/>
              <a:ext cx="2148167" cy="2570320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矢印コネクタ 105"/>
            <p:cNvCxnSpPr>
              <a:stCxn id="27" idx="6"/>
              <a:endCxn id="29" idx="2"/>
            </p:cNvCxnSpPr>
            <p:nvPr/>
          </p:nvCxnSpPr>
          <p:spPr>
            <a:xfrm flipV="1">
              <a:off x="16188623" y="11018521"/>
              <a:ext cx="2143237" cy="781426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矢印コネクタ 106"/>
            <p:cNvCxnSpPr>
              <a:stCxn id="36" idx="6"/>
              <a:endCxn id="27" idx="2"/>
            </p:cNvCxnSpPr>
            <p:nvPr/>
          </p:nvCxnSpPr>
          <p:spPr>
            <a:xfrm>
              <a:off x="13508188" y="10964698"/>
              <a:ext cx="2036969" cy="835249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矢印コネクタ 107"/>
            <p:cNvCxnSpPr>
              <a:stCxn id="36" idx="6"/>
              <a:endCxn id="30" idx="2"/>
            </p:cNvCxnSpPr>
            <p:nvPr/>
          </p:nvCxnSpPr>
          <p:spPr>
            <a:xfrm flipV="1">
              <a:off x="13508188" y="10531168"/>
              <a:ext cx="2036969" cy="433530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/>
            <p:cNvCxnSpPr>
              <a:stCxn id="36" idx="6"/>
              <a:endCxn id="25" idx="2"/>
            </p:cNvCxnSpPr>
            <p:nvPr/>
          </p:nvCxnSpPr>
          <p:spPr>
            <a:xfrm flipV="1">
              <a:off x="13508188" y="9148371"/>
              <a:ext cx="2069898" cy="1816327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矢印コネクタ 109"/>
            <p:cNvCxnSpPr>
              <a:stCxn id="36" idx="6"/>
              <a:endCxn id="22" idx="2"/>
            </p:cNvCxnSpPr>
            <p:nvPr/>
          </p:nvCxnSpPr>
          <p:spPr>
            <a:xfrm flipV="1">
              <a:off x="13508188" y="7909611"/>
              <a:ext cx="2069898" cy="3055087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矢印コネクタ 146"/>
            <p:cNvCxnSpPr>
              <a:stCxn id="29" idx="6"/>
            </p:cNvCxnSpPr>
            <p:nvPr/>
          </p:nvCxnSpPr>
          <p:spPr>
            <a:xfrm flipV="1">
              <a:off x="18975326" y="11018520"/>
              <a:ext cx="1426411" cy="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矢印コネクタ 148"/>
            <p:cNvCxnSpPr>
              <a:stCxn id="24" idx="6"/>
            </p:cNvCxnSpPr>
            <p:nvPr/>
          </p:nvCxnSpPr>
          <p:spPr>
            <a:xfrm flipV="1">
              <a:off x="18980256" y="9229626"/>
              <a:ext cx="1461912" cy="1"/>
            </a:xfrm>
            <a:prstGeom prst="straightConnector1">
              <a:avLst/>
            </a:prstGeom>
            <a:ln w="50800" cap="sq">
              <a:solidFill>
                <a:srgbClr val="64646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楕円 209"/>
          <p:cNvSpPr/>
          <p:nvPr/>
        </p:nvSpPr>
        <p:spPr>
          <a:xfrm>
            <a:off x="19289292" y="10349357"/>
            <a:ext cx="1180962" cy="839326"/>
          </a:xfrm>
          <a:prstGeom prst="ellipse">
            <a:avLst/>
          </a:prstGeom>
          <a:pattFill prst="pct9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211" name="楕円 210"/>
          <p:cNvSpPr/>
          <p:nvPr/>
        </p:nvSpPr>
        <p:spPr>
          <a:xfrm>
            <a:off x="19326490" y="10943732"/>
            <a:ext cx="553283" cy="553215"/>
          </a:xfrm>
          <a:prstGeom prst="ellipse">
            <a:avLst/>
          </a:prstGeom>
          <a:pattFill prst="pct90">
            <a:fgClr>
              <a:srgbClr val="E4BA51"/>
            </a:fgClr>
            <a:bgClr>
              <a:schemeClr val="bg1"/>
            </a:bgClr>
          </a:pattFill>
          <a:ln>
            <a:solidFill>
              <a:srgbClr val="E4BA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/>
          </a:p>
        </p:txBody>
      </p:sp>
      <p:sp>
        <p:nvSpPr>
          <p:cNvPr id="212" name="テキスト ボックス 211"/>
          <p:cNvSpPr txBox="1"/>
          <p:nvPr/>
        </p:nvSpPr>
        <p:spPr>
          <a:xfrm>
            <a:off x="687889" y="27612613"/>
            <a:ext cx="20163057" cy="1446550"/>
          </a:xfrm>
          <a:prstGeom prst="rect">
            <a:avLst/>
          </a:prstGeom>
          <a:noFill/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/>
              <a:t>1</a:t>
            </a:r>
            <a:r>
              <a:rPr kumimoji="1" lang="ja-JP" altLang="en-US" sz="4400" dirty="0" err="1" smtClean="0"/>
              <a:t>．</a:t>
            </a:r>
            <a:r>
              <a:rPr kumimoji="1" lang="ja-JP" altLang="en-US" sz="4400" dirty="0" smtClean="0"/>
              <a:t>学習データ量を増加させていき画像データ正解率の精度を上げていく</a:t>
            </a:r>
            <a:endParaRPr kumimoji="1" lang="en-US" altLang="ja-JP" sz="4400" dirty="0" smtClean="0"/>
          </a:p>
          <a:p>
            <a:r>
              <a:rPr kumimoji="1" lang="en-US" altLang="ja-JP" sz="4400" dirty="0" smtClean="0"/>
              <a:t>2</a:t>
            </a:r>
            <a:r>
              <a:rPr lang="ja-JP" altLang="en-US" sz="4400" dirty="0" err="1"/>
              <a:t>．</a:t>
            </a:r>
            <a:r>
              <a:rPr lang="ja-JP" altLang="en-US" sz="4400" dirty="0"/>
              <a:t>識別率が高くなったら</a:t>
            </a:r>
            <a:r>
              <a:rPr lang="ja-JP" altLang="en-US" sz="4400" dirty="0" smtClean="0"/>
              <a:t>，情報不明のゲームエンジンを解析する</a:t>
            </a:r>
            <a:endParaRPr kumimoji="1" lang="en-US" altLang="ja-JP" sz="4400" dirty="0" smtClean="0"/>
          </a:p>
        </p:txBody>
      </p:sp>
      <p:sp>
        <p:nvSpPr>
          <p:cNvPr id="213" name="テキスト ボックス 212"/>
          <p:cNvSpPr txBox="1"/>
          <p:nvPr/>
        </p:nvSpPr>
        <p:spPr>
          <a:xfrm>
            <a:off x="10570793" y="21069913"/>
            <a:ext cx="10280154" cy="2554545"/>
          </a:xfrm>
          <a:prstGeom prst="rect">
            <a:avLst/>
          </a:prstGeom>
          <a:noFill/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6</a:t>
            </a:r>
            <a:r>
              <a:rPr kumimoji="1" lang="ja-JP" altLang="en-US" sz="4000" dirty="0" smtClean="0"/>
              <a:t>つゲームエンジン</a:t>
            </a:r>
            <a:r>
              <a:rPr lang="ja-JP" altLang="en-US" sz="4000" dirty="0" smtClean="0"/>
              <a:t>（</a:t>
            </a:r>
            <a:r>
              <a:rPr lang="en-US" altLang="ja-JP" sz="4000" dirty="0" err="1" smtClean="0"/>
              <a:t>CryENGINE</a:t>
            </a:r>
            <a:r>
              <a:rPr lang="ja-JP" altLang="en-US" sz="4000" dirty="0" err="1" smtClean="0"/>
              <a:t>，</a:t>
            </a:r>
            <a:r>
              <a:rPr lang="en-US" altLang="ja-JP" sz="4000" dirty="0" smtClean="0"/>
              <a:t>FOX</a:t>
            </a:r>
            <a:r>
              <a:rPr lang="ja-JP" altLang="en-US" sz="4000" dirty="0" smtClean="0"/>
              <a:t> </a:t>
            </a:r>
            <a:r>
              <a:rPr lang="en-US" altLang="ja-JP" sz="4000" dirty="0" smtClean="0"/>
              <a:t>ENGINE</a:t>
            </a:r>
            <a:r>
              <a:rPr lang="ja-JP" altLang="en-US" sz="4000" dirty="0" err="1" smtClean="0"/>
              <a:t>，</a:t>
            </a:r>
            <a:r>
              <a:rPr lang="en-US" altLang="ja-JP" sz="4000" dirty="0" smtClean="0"/>
              <a:t>Frostbite</a:t>
            </a:r>
            <a:r>
              <a:rPr lang="ja-JP" altLang="en-US" sz="4000" dirty="0" err="1" smtClean="0"/>
              <a:t>，</a:t>
            </a:r>
            <a:r>
              <a:rPr lang="en-US" altLang="ja-JP" sz="4000" dirty="0" err="1" smtClean="0"/>
              <a:t>PhyreEngine</a:t>
            </a:r>
            <a:r>
              <a:rPr lang="ja-JP" altLang="en-US" sz="4000" dirty="0" err="1" smtClean="0"/>
              <a:t>，</a:t>
            </a:r>
            <a:r>
              <a:rPr lang="en-US" altLang="ja-JP" sz="4000" dirty="0" smtClean="0"/>
              <a:t>Unity</a:t>
            </a:r>
            <a:r>
              <a:rPr lang="ja-JP" altLang="en-US" sz="4000" dirty="0" err="1" smtClean="0"/>
              <a:t>，</a:t>
            </a:r>
            <a:r>
              <a:rPr lang="en-US" altLang="ja-JP" sz="4000" dirty="0" smtClean="0"/>
              <a:t>UNREAL ENGINE</a:t>
            </a:r>
            <a:r>
              <a:rPr lang="ja-JP" altLang="en-US" sz="4000" dirty="0" smtClean="0"/>
              <a:t>）</a:t>
            </a:r>
            <a:r>
              <a:rPr kumimoji="1" lang="ja-JP" altLang="en-US" sz="4000" dirty="0" smtClean="0"/>
              <a:t>の画像を各</a:t>
            </a:r>
            <a:r>
              <a:rPr kumimoji="1" lang="en-US" altLang="ja-JP" sz="4000" dirty="0" smtClean="0"/>
              <a:t>1000</a:t>
            </a:r>
            <a:r>
              <a:rPr kumimoji="1" lang="ja-JP" altLang="en-US" sz="4000" dirty="0" smtClean="0"/>
              <a:t>枚を収集した</a:t>
            </a:r>
            <a:endParaRPr kumimoji="1" lang="en-US" altLang="ja-JP" sz="4000" dirty="0" smtClean="0"/>
          </a:p>
        </p:txBody>
      </p:sp>
      <p:sp>
        <p:nvSpPr>
          <p:cNvPr id="214" name="テキスト ボックス 213"/>
          <p:cNvSpPr txBox="1"/>
          <p:nvPr/>
        </p:nvSpPr>
        <p:spPr>
          <a:xfrm>
            <a:off x="10525075" y="24126504"/>
            <a:ext cx="10325872" cy="1938992"/>
          </a:xfrm>
          <a:prstGeom prst="rect">
            <a:avLst/>
          </a:prstGeom>
          <a:noFill/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4000" dirty="0" err="1" smtClean="0"/>
              <a:t>TensorFlow</a:t>
            </a:r>
            <a:r>
              <a:rPr lang="ja-JP" altLang="en-US" sz="4000" dirty="0" smtClean="0"/>
              <a:t>と</a:t>
            </a:r>
            <a:r>
              <a:rPr kumimoji="1" lang="en-US" altLang="ja-JP" sz="4000" dirty="0" err="1" smtClean="0"/>
              <a:t>OpenCV</a:t>
            </a:r>
            <a:r>
              <a:rPr lang="ja-JP" altLang="en-US" sz="4000" dirty="0" smtClean="0"/>
              <a:t>（ここでは画像サイズのリサイズで使用する）</a:t>
            </a:r>
            <a:r>
              <a:rPr kumimoji="1" lang="ja-JP" altLang="en-US" sz="4000" dirty="0" smtClean="0"/>
              <a:t>を同時に動作するように</a:t>
            </a:r>
            <a:r>
              <a:rPr lang="ja-JP" altLang="en-US" sz="4000" dirty="0" smtClean="0"/>
              <a:t>し</a:t>
            </a:r>
            <a:r>
              <a:rPr lang="ja-JP" altLang="en-US" sz="4000" dirty="0"/>
              <a:t>た</a:t>
            </a:r>
            <a:endParaRPr kumimoji="1" lang="en-US" altLang="ja-JP" sz="4000" dirty="0" smtClean="0"/>
          </a:p>
        </p:txBody>
      </p:sp>
      <p:sp>
        <p:nvSpPr>
          <p:cNvPr id="4" name="楕円 3"/>
          <p:cNvSpPr/>
          <p:nvPr/>
        </p:nvSpPr>
        <p:spPr>
          <a:xfrm>
            <a:off x="963882" y="19887390"/>
            <a:ext cx="900744" cy="906665"/>
          </a:xfrm>
          <a:prstGeom prst="ellipse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 smtClean="0">
                <a:solidFill>
                  <a:schemeClr val="tx1"/>
                </a:solidFill>
              </a:rPr>
              <a:t>1</a:t>
            </a:r>
            <a:endParaRPr kumimoji="1"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114" name="楕円 113"/>
          <p:cNvSpPr/>
          <p:nvPr/>
        </p:nvSpPr>
        <p:spPr>
          <a:xfrm>
            <a:off x="963882" y="21908269"/>
            <a:ext cx="900744" cy="906665"/>
          </a:xfrm>
          <a:prstGeom prst="ellipse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solidFill>
                  <a:schemeClr val="tx1"/>
                </a:solidFill>
              </a:rPr>
              <a:t>2</a:t>
            </a:r>
            <a:endParaRPr kumimoji="1"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115" name="楕円 114"/>
          <p:cNvSpPr/>
          <p:nvPr/>
        </p:nvSpPr>
        <p:spPr>
          <a:xfrm>
            <a:off x="963882" y="23608158"/>
            <a:ext cx="900744" cy="906665"/>
          </a:xfrm>
          <a:prstGeom prst="ellipse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solidFill>
                  <a:schemeClr val="tx1"/>
                </a:solidFill>
              </a:rPr>
              <a:t>3</a:t>
            </a:r>
            <a:endParaRPr kumimoji="1"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116" name="楕円 115"/>
          <p:cNvSpPr/>
          <p:nvPr/>
        </p:nvSpPr>
        <p:spPr>
          <a:xfrm>
            <a:off x="9409065" y="19739576"/>
            <a:ext cx="900744" cy="906665"/>
          </a:xfrm>
          <a:prstGeom prst="ellipse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 smtClean="0">
                <a:solidFill>
                  <a:schemeClr val="tx1"/>
                </a:solidFill>
              </a:rPr>
              <a:t>1</a:t>
            </a:r>
            <a:endParaRPr kumimoji="1"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117" name="楕円 116"/>
          <p:cNvSpPr/>
          <p:nvPr/>
        </p:nvSpPr>
        <p:spPr>
          <a:xfrm>
            <a:off x="9409065" y="21060781"/>
            <a:ext cx="900744" cy="906665"/>
          </a:xfrm>
          <a:prstGeom prst="ellipse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solidFill>
                  <a:schemeClr val="tx1"/>
                </a:solidFill>
              </a:rPr>
              <a:t>2</a:t>
            </a:r>
            <a:endParaRPr kumimoji="1" lang="ja-JP" altLang="en-US" sz="6000" dirty="0">
              <a:solidFill>
                <a:schemeClr val="tx1"/>
              </a:solidFill>
            </a:endParaRPr>
          </a:p>
        </p:txBody>
      </p:sp>
      <p:sp>
        <p:nvSpPr>
          <p:cNvPr id="118" name="楕円 117"/>
          <p:cNvSpPr/>
          <p:nvPr/>
        </p:nvSpPr>
        <p:spPr>
          <a:xfrm>
            <a:off x="9409065" y="23856706"/>
            <a:ext cx="900744" cy="906665"/>
          </a:xfrm>
          <a:prstGeom prst="ellipse">
            <a:avLst/>
          </a:prstGeom>
          <a:pattFill prst="pct60">
            <a:fgClr>
              <a:srgbClr val="E4BA5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solidFill>
                  <a:schemeClr val="tx1"/>
                </a:solidFill>
              </a:rPr>
              <a:t>3</a:t>
            </a:r>
            <a:endParaRPr kumimoji="1" lang="ja-JP" altLang="en-US" sz="6000" dirty="0">
              <a:solidFill>
                <a:schemeClr val="tx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944" y="17865577"/>
            <a:ext cx="6057900" cy="151447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4202055" y="19454997"/>
            <a:ext cx="6942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（</a:t>
            </a:r>
            <a:r>
              <a:rPr kumimoji="1" lang="en-US" altLang="ja-JP" sz="2800" dirty="0" smtClean="0"/>
              <a:t>28×28</a:t>
            </a:r>
            <a:r>
              <a:rPr kumimoji="1" lang="ja-JP" altLang="en-US" sz="2800" dirty="0" smtClean="0"/>
              <a:t>ピクセルの画像）</a:t>
            </a:r>
            <a:endParaRPr kumimoji="1" lang="ja-JP" altLang="en-US" sz="2800" dirty="0"/>
          </a:p>
        </p:txBody>
      </p:sp>
      <p:sp>
        <p:nvSpPr>
          <p:cNvPr id="215" name="テキスト ボックス 214"/>
          <p:cNvSpPr txBox="1"/>
          <p:nvPr/>
        </p:nvSpPr>
        <p:spPr>
          <a:xfrm>
            <a:off x="10521836" y="19975721"/>
            <a:ext cx="10253643" cy="707886"/>
          </a:xfrm>
          <a:prstGeom prst="rect">
            <a:avLst/>
          </a:prstGeom>
          <a:solidFill>
            <a:schemeClr val="bg1"/>
          </a:solidFill>
          <a:ln w="25400">
            <a:solidFill>
              <a:srgbClr val="E4BA5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MNIST</a:t>
            </a:r>
            <a:r>
              <a:rPr lang="ja-JP" altLang="en-US" sz="4000" dirty="0" smtClean="0"/>
              <a:t>データの画像学習した</a:t>
            </a:r>
            <a:endParaRPr kumimoji="1"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422206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2491</TotalTime>
  <Words>210</Words>
  <Application>Microsoft Office PowerPoint</Application>
  <PresentationFormat>ユーザー設定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川辺明俊</dc:creator>
  <cp:lastModifiedBy>川辺明俊</cp:lastModifiedBy>
  <cp:revision>71</cp:revision>
  <dcterms:created xsi:type="dcterms:W3CDTF">2016-12-08T19:40:25Z</dcterms:created>
  <dcterms:modified xsi:type="dcterms:W3CDTF">2016-12-15T07:38:06Z</dcterms:modified>
</cp:coreProperties>
</file>