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6" r:id="rId10"/>
    <p:sldId id="264" r:id="rId11"/>
    <p:sldId id="270" r:id="rId12"/>
    <p:sldId id="265" r:id="rId13"/>
    <p:sldId id="268" r:id="rId14"/>
    <p:sldId id="269" r:id="rId15"/>
    <p:sldId id="267" r:id="rId16"/>
    <p:sldId id="271"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59296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132348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360896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355185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3885491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145308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421689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336542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8545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226545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5996166-0103-4A6A-964B-B0004AA8894B}" type="datetimeFigureOut">
              <a:rPr kumimoji="1" lang="ja-JP" altLang="en-US" smtClean="0"/>
              <a:t>2016/1/25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197189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96166-0103-4A6A-964B-B0004AA8894B}" type="datetimeFigureOut">
              <a:rPr kumimoji="1" lang="ja-JP" altLang="en-US" smtClean="0"/>
              <a:t>2016/1/25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094FF-BA1B-4D79-A955-C3CFEB187160}" type="slidenum">
              <a:rPr kumimoji="1" lang="ja-JP" altLang="en-US" smtClean="0"/>
              <a:t>‹#›</a:t>
            </a:fld>
            <a:endParaRPr kumimoji="1" lang="ja-JP" altLang="en-US"/>
          </a:p>
        </p:txBody>
      </p:sp>
    </p:spTree>
    <p:extLst>
      <p:ext uri="{BB962C8B-B14F-4D97-AF65-F5344CB8AC3E}">
        <p14:creationId xmlns:p14="http://schemas.microsoft.com/office/powerpoint/2010/main" val="6766331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effectLst/>
              </a:rPr>
              <a:t>集合知の成功事例としての株価変動についての調査</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en-US" altLang="ja-JP" dirty="0" smtClean="0"/>
              <a:t>PM</a:t>
            </a:r>
            <a:r>
              <a:rPr kumimoji="1" lang="ja-JP" altLang="en-US" dirty="0" smtClean="0"/>
              <a:t>学科</a:t>
            </a:r>
            <a:endParaRPr kumimoji="1" lang="en-US" altLang="ja-JP" dirty="0" smtClean="0"/>
          </a:p>
          <a:p>
            <a:r>
              <a:rPr kumimoji="1" lang="ja-JP" altLang="en-US" dirty="0" smtClean="0"/>
              <a:t>矢吹研究室</a:t>
            </a:r>
            <a:endParaRPr kumimoji="1" lang="en-US" altLang="ja-JP" dirty="0" smtClean="0"/>
          </a:p>
          <a:p>
            <a:r>
              <a:rPr kumimoji="1" lang="en-US" altLang="ja-JP" dirty="0" smtClean="0"/>
              <a:t>1242109</a:t>
            </a:r>
          </a:p>
          <a:p>
            <a:r>
              <a:rPr lang="ja-JP" altLang="en-US" dirty="0" smtClean="0"/>
              <a:t>三宅</a:t>
            </a:r>
            <a:r>
              <a:rPr lang="ja-JP" altLang="en-US" dirty="0"/>
              <a:t>琢己</a:t>
            </a:r>
            <a:endParaRPr kumimoji="1" lang="en-US" altLang="ja-JP" dirty="0" smtClean="0"/>
          </a:p>
          <a:p>
            <a:endParaRPr kumimoji="1" lang="ja-JP" altLang="en-US" dirty="0"/>
          </a:p>
        </p:txBody>
      </p:sp>
    </p:spTree>
    <p:extLst>
      <p:ext uri="{BB962C8B-B14F-4D97-AF65-F5344CB8AC3E}">
        <p14:creationId xmlns:p14="http://schemas.microsoft.com/office/powerpoint/2010/main" val="4084425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a:t>
            </a:r>
            <a:r>
              <a:rPr kumimoji="1" lang="ja-JP" altLang="en-US" dirty="0" smtClean="0"/>
              <a:t>研究結果</a:t>
            </a:r>
            <a:endParaRPr kumimoji="1" lang="ja-JP" altLang="en-US" dirty="0"/>
          </a:p>
        </p:txBody>
      </p:sp>
      <p:sp>
        <p:nvSpPr>
          <p:cNvPr id="8" name="正方形/長方形 7"/>
          <p:cNvSpPr/>
          <p:nvPr/>
        </p:nvSpPr>
        <p:spPr>
          <a:xfrm>
            <a:off x="1598893" y="4690804"/>
            <a:ext cx="2706742" cy="2118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9" name="正方形/長方形 8"/>
          <p:cNvSpPr/>
          <p:nvPr/>
        </p:nvSpPr>
        <p:spPr>
          <a:xfrm>
            <a:off x="1877959" y="4115607"/>
            <a:ext cx="7185829" cy="2204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smtClean="0">
                <a:solidFill>
                  <a:schemeClr val="tx1"/>
                </a:solidFill>
              </a:rPr>
              <a:t>すべて発覚したのが</a:t>
            </a:r>
            <a:endParaRPr kumimoji="1" lang="en-US" altLang="ja-JP" sz="2800" b="1" dirty="0" smtClean="0">
              <a:solidFill>
                <a:schemeClr val="tx1"/>
              </a:solidFill>
            </a:endParaRPr>
          </a:p>
          <a:p>
            <a:r>
              <a:rPr kumimoji="1" lang="en-US" altLang="ja-JP" sz="2800" b="1" dirty="0" smtClean="0">
                <a:solidFill>
                  <a:schemeClr val="tx1"/>
                </a:solidFill>
              </a:rPr>
              <a:t>2015</a:t>
            </a:r>
            <a:r>
              <a:rPr kumimoji="1" lang="ja-JP" altLang="en-US" sz="2800" b="1" dirty="0" smtClean="0">
                <a:solidFill>
                  <a:schemeClr val="tx1"/>
                </a:solidFill>
              </a:rPr>
              <a:t>年</a:t>
            </a:r>
            <a:r>
              <a:rPr kumimoji="1" lang="en-US" altLang="ja-JP" sz="2800" b="1" dirty="0" smtClean="0">
                <a:solidFill>
                  <a:schemeClr val="tx1"/>
                </a:solidFill>
              </a:rPr>
              <a:t>10</a:t>
            </a:r>
            <a:r>
              <a:rPr kumimoji="1" lang="ja-JP" altLang="en-US" sz="2800" b="1" dirty="0" smtClean="0">
                <a:solidFill>
                  <a:schemeClr val="tx1"/>
                </a:solidFill>
              </a:rPr>
              <a:t>月中なので</a:t>
            </a:r>
            <a:r>
              <a:rPr kumimoji="1" lang="en-US" altLang="ja-JP" sz="2800" b="1" dirty="0" smtClean="0">
                <a:solidFill>
                  <a:schemeClr val="tx1"/>
                </a:solidFill>
              </a:rPr>
              <a:t>10</a:t>
            </a:r>
            <a:r>
              <a:rPr kumimoji="1" lang="ja-JP" altLang="en-US" sz="2800" b="1" dirty="0" smtClean="0">
                <a:solidFill>
                  <a:schemeClr val="tx1"/>
                </a:solidFill>
              </a:rPr>
              <a:t>月</a:t>
            </a:r>
            <a:r>
              <a:rPr kumimoji="1" lang="en-US" altLang="ja-JP" sz="2800" b="1" dirty="0" smtClean="0">
                <a:solidFill>
                  <a:schemeClr val="tx1"/>
                </a:solidFill>
              </a:rPr>
              <a:t>1</a:t>
            </a:r>
            <a:r>
              <a:rPr kumimoji="1" lang="ja-JP" altLang="en-US" sz="2800" b="1" dirty="0" smtClean="0">
                <a:solidFill>
                  <a:schemeClr val="tx1"/>
                </a:solidFill>
              </a:rPr>
              <a:t>日から</a:t>
            </a:r>
            <a:r>
              <a:rPr kumimoji="1" lang="en-US" altLang="ja-JP" sz="2800" b="1" dirty="0" smtClean="0">
                <a:solidFill>
                  <a:schemeClr val="tx1"/>
                </a:solidFill>
              </a:rPr>
              <a:t>10</a:t>
            </a:r>
            <a:r>
              <a:rPr kumimoji="1" lang="ja-JP" altLang="en-US" sz="2800" b="1" dirty="0" smtClean="0">
                <a:solidFill>
                  <a:schemeClr val="tx1"/>
                </a:solidFill>
              </a:rPr>
              <a:t>月</a:t>
            </a:r>
            <a:r>
              <a:rPr kumimoji="1" lang="en-US" altLang="ja-JP" sz="2800" b="1" dirty="0" smtClean="0">
                <a:solidFill>
                  <a:schemeClr val="tx1"/>
                </a:solidFill>
              </a:rPr>
              <a:t>31</a:t>
            </a:r>
            <a:r>
              <a:rPr kumimoji="1" lang="ja-JP" altLang="en-US" sz="2800" b="1" dirty="0" smtClean="0">
                <a:solidFill>
                  <a:schemeClr val="tx1"/>
                </a:solidFill>
              </a:rPr>
              <a:t>日</a:t>
            </a:r>
            <a:endParaRPr kumimoji="1" lang="en-US" altLang="ja-JP" sz="2800" b="1" dirty="0" smtClean="0">
              <a:solidFill>
                <a:schemeClr val="tx1"/>
              </a:solidFill>
            </a:endParaRPr>
          </a:p>
          <a:p>
            <a:r>
              <a:rPr kumimoji="1" lang="ja-JP" altLang="en-US" sz="2800" b="1" dirty="0" err="1" smtClean="0">
                <a:solidFill>
                  <a:schemeClr val="tx1"/>
                </a:solidFill>
              </a:rPr>
              <a:t>までの</a:t>
            </a:r>
            <a:r>
              <a:rPr kumimoji="1" lang="ja-JP" altLang="en-US" sz="2800" b="1" dirty="0" smtClean="0">
                <a:solidFill>
                  <a:schemeClr val="tx1"/>
                </a:solidFill>
              </a:rPr>
              <a:t>データをそれぞれ取得し、取得した</a:t>
            </a:r>
            <a:r>
              <a:rPr kumimoji="1" lang="en-US" altLang="ja-JP" sz="2800" b="1" dirty="0" smtClean="0">
                <a:solidFill>
                  <a:schemeClr val="tx1"/>
                </a:solidFill>
              </a:rPr>
              <a:t>4</a:t>
            </a:r>
            <a:r>
              <a:rPr kumimoji="1" lang="ja-JP" altLang="en-US" sz="2800" b="1" dirty="0" smtClean="0">
                <a:solidFill>
                  <a:schemeClr val="tx1"/>
                </a:solidFill>
              </a:rPr>
              <a:t>社のデータをそれぞれ載せていく。</a:t>
            </a:r>
            <a:endParaRPr kumimoji="1" lang="ja-JP" altLang="en-US" sz="2800" b="1" dirty="0">
              <a:solidFill>
                <a:schemeClr val="tx1"/>
              </a:solidFill>
            </a:endParaRPr>
          </a:p>
        </p:txBody>
      </p:sp>
      <p:sp>
        <p:nvSpPr>
          <p:cNvPr id="10" name="正方形/長方形 9"/>
          <p:cNvSpPr/>
          <p:nvPr/>
        </p:nvSpPr>
        <p:spPr>
          <a:xfrm>
            <a:off x="1730403" y="1690688"/>
            <a:ext cx="7480939" cy="191218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開発</a:t>
            </a:r>
            <a:r>
              <a:rPr lang="ja-JP" altLang="en-US" sz="3200" b="1" dirty="0" smtClean="0">
                <a:solidFill>
                  <a:schemeClr val="tx1"/>
                </a:solidFill>
              </a:rPr>
              <a:t>したツールより取得した株価データとそのデータの変動の可視化をする。</a:t>
            </a:r>
            <a:endParaRPr lang="en-US" altLang="ja-JP" sz="3200" b="1" dirty="0" smtClean="0">
              <a:solidFill>
                <a:schemeClr val="tx1"/>
              </a:solidFill>
            </a:endParaRPr>
          </a:p>
        </p:txBody>
      </p:sp>
    </p:spTree>
    <p:extLst>
      <p:ext uri="{BB962C8B-B14F-4D97-AF65-F5344CB8AC3E}">
        <p14:creationId xmlns:p14="http://schemas.microsoft.com/office/powerpoint/2010/main" val="314737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0803" y="1353260"/>
            <a:ext cx="5646439" cy="4277519"/>
          </a:xfrm>
          <a:prstGeom prst="rect">
            <a:avLst/>
          </a:prstGeom>
        </p:spPr>
      </p:pic>
      <p:pic>
        <p:nvPicPr>
          <p:cNvPr id="5" name="図 4"/>
          <p:cNvPicPr>
            <a:picLocks noChangeAspect="1"/>
          </p:cNvPicPr>
          <p:nvPr/>
        </p:nvPicPr>
        <p:blipFill>
          <a:blip r:embed="rId3"/>
          <a:stretch>
            <a:fillRect/>
          </a:stretch>
        </p:blipFill>
        <p:spPr>
          <a:xfrm>
            <a:off x="6365657" y="1353260"/>
            <a:ext cx="5553627" cy="4277519"/>
          </a:xfrm>
          <a:prstGeom prst="rect">
            <a:avLst/>
          </a:prstGeom>
        </p:spPr>
      </p:pic>
      <p:sp>
        <p:nvSpPr>
          <p:cNvPr id="6" name="正方形/長方形 5"/>
          <p:cNvSpPr/>
          <p:nvPr/>
        </p:nvSpPr>
        <p:spPr>
          <a:xfrm>
            <a:off x="160803" y="202867"/>
            <a:ext cx="7185829" cy="984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smtClean="0">
                <a:solidFill>
                  <a:schemeClr val="tx1"/>
                </a:solidFill>
              </a:rPr>
              <a:t>①</a:t>
            </a:r>
            <a:r>
              <a:rPr kumimoji="1" lang="ja-JP" altLang="en-US" sz="2800" b="1" dirty="0" smtClean="0">
                <a:solidFill>
                  <a:schemeClr val="tx1"/>
                </a:solidFill>
              </a:rPr>
              <a:t>三井不動産の株価データとその可視化</a:t>
            </a:r>
            <a:endParaRPr kumimoji="1" lang="ja-JP" altLang="en-US" sz="2800" b="1" dirty="0">
              <a:solidFill>
                <a:schemeClr val="tx1"/>
              </a:solidFill>
            </a:endParaRPr>
          </a:p>
        </p:txBody>
      </p:sp>
      <p:sp>
        <p:nvSpPr>
          <p:cNvPr id="7" name="正方形/長方形 6"/>
          <p:cNvSpPr/>
          <p:nvPr/>
        </p:nvSpPr>
        <p:spPr>
          <a:xfrm>
            <a:off x="160803" y="5796923"/>
            <a:ext cx="7675765" cy="78836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effectLst/>
              </a:rPr>
              <a:t>三井不動産は</a:t>
            </a:r>
            <a:r>
              <a:rPr lang="en-US" altLang="ja-JP" sz="2400" dirty="0" smtClean="0">
                <a:solidFill>
                  <a:schemeClr val="tx1"/>
                </a:solidFill>
                <a:effectLst/>
              </a:rPr>
              <a:t>13</a:t>
            </a:r>
            <a:r>
              <a:rPr lang="ja-JP" altLang="en-US" sz="2400" dirty="0" smtClean="0">
                <a:solidFill>
                  <a:schemeClr val="tx1"/>
                </a:solidFill>
                <a:effectLst/>
              </a:rPr>
              <a:t>日から下がり始め、</a:t>
            </a:r>
            <a:r>
              <a:rPr lang="en-US" altLang="ja-JP" sz="2400" dirty="0" smtClean="0">
                <a:solidFill>
                  <a:schemeClr val="tx1"/>
                </a:solidFill>
                <a:effectLst/>
              </a:rPr>
              <a:t>14</a:t>
            </a:r>
            <a:r>
              <a:rPr lang="ja-JP" altLang="en-US" sz="2400" dirty="0" smtClean="0">
                <a:solidFill>
                  <a:schemeClr val="tx1"/>
                </a:solidFill>
                <a:effectLst/>
              </a:rPr>
              <a:t>日は</a:t>
            </a:r>
            <a:r>
              <a:rPr lang="en-US" altLang="ja-JP" sz="2400" dirty="0" smtClean="0">
                <a:solidFill>
                  <a:schemeClr val="tx1"/>
                </a:solidFill>
                <a:effectLst/>
              </a:rPr>
              <a:t>2%</a:t>
            </a:r>
            <a:r>
              <a:rPr lang="ja-JP" altLang="en-US" sz="2400" dirty="0" smtClean="0">
                <a:solidFill>
                  <a:schemeClr val="tx1"/>
                </a:solidFill>
                <a:effectLst/>
              </a:rPr>
              <a:t>下落した。</a:t>
            </a:r>
            <a:r>
              <a:rPr lang="ja-JP" altLang="en-US" sz="2400" dirty="0" smtClean="0">
                <a:solidFill>
                  <a:schemeClr val="tx1"/>
                </a:solidFill>
              </a:rPr>
              <a:t>その後上昇と下落を繰り返している。</a:t>
            </a:r>
            <a:endParaRPr lang="ja-JP" altLang="en-US" sz="2400" dirty="0" smtClean="0">
              <a:solidFill>
                <a:schemeClr val="tx1"/>
              </a:solidFill>
              <a:effectLst/>
            </a:endParaRPr>
          </a:p>
        </p:txBody>
      </p:sp>
    </p:spTree>
    <p:extLst>
      <p:ext uri="{BB962C8B-B14F-4D97-AF65-F5344CB8AC3E}">
        <p14:creationId xmlns:p14="http://schemas.microsoft.com/office/powerpoint/2010/main" val="336289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6481011" y="1281829"/>
            <a:ext cx="5518485" cy="4531022"/>
          </a:xfrm>
          <a:prstGeom prst="rect">
            <a:avLst/>
          </a:prstGeom>
        </p:spPr>
      </p:pic>
      <p:sp>
        <p:nvSpPr>
          <p:cNvPr id="6" name="正方形/長方形 5"/>
          <p:cNvSpPr/>
          <p:nvPr/>
        </p:nvSpPr>
        <p:spPr>
          <a:xfrm>
            <a:off x="228164" y="5962394"/>
            <a:ext cx="7113664" cy="81736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solidFill>
                  <a:schemeClr val="tx1"/>
                </a:solidFill>
                <a:effectLst/>
              </a:rPr>
              <a:t>旭化成は</a:t>
            </a:r>
            <a:r>
              <a:rPr lang="en-US" altLang="ja-JP" sz="2400" dirty="0" smtClean="0">
                <a:solidFill>
                  <a:schemeClr val="tx1"/>
                </a:solidFill>
                <a:effectLst/>
              </a:rPr>
              <a:t>10</a:t>
            </a:r>
            <a:r>
              <a:rPr lang="ja-JP" altLang="en-US" sz="2400" dirty="0" smtClean="0">
                <a:solidFill>
                  <a:schemeClr val="tx1"/>
                </a:solidFill>
                <a:effectLst/>
              </a:rPr>
              <a:t>月</a:t>
            </a:r>
            <a:r>
              <a:rPr lang="en-US" altLang="ja-JP" sz="2400" dirty="0" smtClean="0">
                <a:solidFill>
                  <a:schemeClr val="tx1"/>
                </a:solidFill>
                <a:effectLst/>
              </a:rPr>
              <a:t>14</a:t>
            </a:r>
            <a:r>
              <a:rPr lang="ja-JP" altLang="en-US" sz="2400" dirty="0" smtClean="0">
                <a:solidFill>
                  <a:schemeClr val="tx1"/>
                </a:solidFill>
                <a:effectLst/>
              </a:rPr>
              <a:t>日まで変動はなく、</a:t>
            </a:r>
            <a:endParaRPr lang="en-US" altLang="ja-JP" sz="2400" dirty="0" smtClean="0">
              <a:solidFill>
                <a:schemeClr val="tx1"/>
              </a:solidFill>
              <a:effectLst/>
            </a:endParaRPr>
          </a:p>
          <a:p>
            <a:r>
              <a:rPr lang="en-US" altLang="ja-JP" sz="2400" dirty="0" smtClean="0">
                <a:solidFill>
                  <a:schemeClr val="tx1"/>
                </a:solidFill>
                <a:effectLst/>
              </a:rPr>
              <a:t>15</a:t>
            </a:r>
            <a:r>
              <a:rPr lang="ja-JP" altLang="en-US" sz="2400" dirty="0" smtClean="0">
                <a:solidFill>
                  <a:schemeClr val="tx1"/>
                </a:solidFill>
                <a:effectLst/>
              </a:rPr>
              <a:t>日の始値は</a:t>
            </a:r>
            <a:r>
              <a:rPr lang="en-US" altLang="ja-JP" sz="2400" dirty="0" smtClean="0">
                <a:solidFill>
                  <a:schemeClr val="tx1"/>
                </a:solidFill>
                <a:effectLst/>
              </a:rPr>
              <a:t>14</a:t>
            </a:r>
            <a:r>
              <a:rPr lang="ja-JP" altLang="en-US" sz="2400" dirty="0" smtClean="0">
                <a:solidFill>
                  <a:schemeClr val="tx1"/>
                </a:solidFill>
                <a:effectLst/>
              </a:rPr>
              <a:t>日の終値から</a:t>
            </a:r>
            <a:r>
              <a:rPr lang="en-US" altLang="ja-JP" sz="2400" dirty="0" smtClean="0">
                <a:solidFill>
                  <a:schemeClr val="tx1"/>
                </a:solidFill>
                <a:effectLst/>
              </a:rPr>
              <a:t>11.4</a:t>
            </a:r>
            <a:r>
              <a:rPr lang="ja-JP" altLang="en-US" sz="2400" dirty="0" smtClean="0">
                <a:solidFill>
                  <a:schemeClr val="tx1"/>
                </a:solidFill>
                <a:effectLst/>
              </a:rPr>
              <a:t>パーセント下落した。</a:t>
            </a:r>
            <a:endParaRPr lang="ja-JP" altLang="en-US" sz="2400" dirty="0" smtClean="0">
              <a:solidFill>
                <a:schemeClr val="tx1"/>
              </a:solidFill>
              <a:effectLst/>
            </a:endParaRPr>
          </a:p>
        </p:txBody>
      </p:sp>
      <p:sp>
        <p:nvSpPr>
          <p:cNvPr id="8" name="正方形/長方形 7"/>
          <p:cNvSpPr/>
          <p:nvPr/>
        </p:nvSpPr>
        <p:spPr>
          <a:xfrm>
            <a:off x="508548" y="267464"/>
            <a:ext cx="7185829" cy="984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②</a:t>
            </a:r>
            <a:r>
              <a:rPr lang="ja-JP" altLang="en-US" sz="2800" b="1" dirty="0" smtClean="0">
                <a:solidFill>
                  <a:schemeClr val="tx1"/>
                </a:solidFill>
              </a:rPr>
              <a:t>旭化成</a:t>
            </a:r>
            <a:r>
              <a:rPr kumimoji="1" lang="ja-JP" altLang="en-US" sz="2800" b="1" dirty="0" smtClean="0">
                <a:solidFill>
                  <a:schemeClr val="tx1"/>
                </a:solidFill>
              </a:rPr>
              <a:t>の株価データとその可視化</a:t>
            </a:r>
            <a:endParaRPr kumimoji="1" lang="ja-JP" altLang="en-US" sz="2800" b="1" dirty="0">
              <a:solidFill>
                <a:schemeClr val="tx1"/>
              </a:solidFill>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64" y="1281829"/>
            <a:ext cx="5498868" cy="4608376"/>
          </a:xfrm>
          <a:prstGeom prst="rect">
            <a:avLst/>
          </a:prstGeom>
        </p:spPr>
      </p:pic>
    </p:spTree>
    <p:extLst>
      <p:ext uri="{BB962C8B-B14F-4D97-AF65-F5344CB8AC3E}">
        <p14:creationId xmlns:p14="http://schemas.microsoft.com/office/powerpoint/2010/main" val="377628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427040" y="1340204"/>
            <a:ext cx="5273497" cy="4337166"/>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27" y="1340204"/>
            <a:ext cx="5396535" cy="4337166"/>
          </a:xfrm>
          <a:prstGeom prst="rect">
            <a:avLst/>
          </a:prstGeom>
        </p:spPr>
      </p:pic>
      <p:sp>
        <p:nvSpPr>
          <p:cNvPr id="6" name="正方形/長方形 5"/>
          <p:cNvSpPr/>
          <p:nvPr/>
        </p:nvSpPr>
        <p:spPr>
          <a:xfrm>
            <a:off x="352927" y="5817302"/>
            <a:ext cx="11580414" cy="830997"/>
          </a:xfrm>
          <a:prstGeom prst="rect">
            <a:avLst/>
          </a:prstGeom>
          <a:ln>
            <a:solidFill>
              <a:srgbClr val="C00000"/>
            </a:solidFill>
          </a:ln>
        </p:spPr>
        <p:txBody>
          <a:bodyPr wrap="none">
            <a:spAutoFit/>
          </a:bodyPr>
          <a:lstStyle/>
          <a:p>
            <a:r>
              <a:rPr lang="ja-JP" altLang="en-US" sz="2400" dirty="0" smtClean="0">
                <a:effectLst/>
              </a:rPr>
              <a:t>三井住友建設は</a:t>
            </a:r>
            <a:r>
              <a:rPr lang="en-US" altLang="ja-JP" sz="2400" dirty="0" smtClean="0">
                <a:effectLst/>
              </a:rPr>
              <a:t>13</a:t>
            </a:r>
            <a:r>
              <a:rPr lang="ja-JP" altLang="en-US" sz="2400" dirty="0" smtClean="0">
                <a:effectLst/>
              </a:rPr>
              <a:t>日終値から</a:t>
            </a:r>
            <a:r>
              <a:rPr lang="en-US" altLang="ja-JP" sz="2400" dirty="0" smtClean="0">
                <a:effectLst/>
              </a:rPr>
              <a:t>14</a:t>
            </a:r>
            <a:r>
              <a:rPr lang="ja-JP" altLang="en-US" sz="2400" dirty="0" smtClean="0">
                <a:effectLst/>
              </a:rPr>
              <a:t>日始値は</a:t>
            </a:r>
            <a:r>
              <a:rPr lang="en-US" altLang="ja-JP" sz="2400" dirty="0" smtClean="0">
                <a:effectLst/>
              </a:rPr>
              <a:t>12</a:t>
            </a:r>
            <a:r>
              <a:rPr lang="en-US" altLang="ja-JP" sz="2400" dirty="0"/>
              <a:t>%</a:t>
            </a:r>
            <a:r>
              <a:rPr lang="ja-JP" altLang="en-US" sz="2400" dirty="0" smtClean="0">
                <a:effectLst/>
              </a:rPr>
              <a:t>下落し，</a:t>
            </a:r>
            <a:r>
              <a:rPr lang="en-US" altLang="ja-JP" sz="2400" dirty="0" smtClean="0">
                <a:effectLst/>
              </a:rPr>
              <a:t>14</a:t>
            </a:r>
            <a:r>
              <a:rPr lang="ja-JP" altLang="en-US" sz="2400" dirty="0" smtClean="0">
                <a:effectLst/>
              </a:rPr>
              <a:t>日始値と終値で</a:t>
            </a:r>
            <a:r>
              <a:rPr lang="en-US" altLang="ja-JP" sz="2400" dirty="0" smtClean="0">
                <a:effectLst/>
              </a:rPr>
              <a:t>30%</a:t>
            </a:r>
            <a:r>
              <a:rPr lang="ja-JP" altLang="en-US" sz="2400" dirty="0" smtClean="0">
                <a:effectLst/>
              </a:rPr>
              <a:t>下落した。</a:t>
            </a:r>
            <a:endParaRPr lang="en-US" altLang="ja-JP" sz="2400" dirty="0" smtClean="0">
              <a:effectLst/>
            </a:endParaRPr>
          </a:p>
          <a:p>
            <a:r>
              <a:rPr lang="ja-JP" altLang="en-US" sz="2400" dirty="0" smtClean="0">
                <a:effectLst/>
              </a:rPr>
              <a:t>その後持ち直さなかった。</a:t>
            </a:r>
            <a:endParaRPr lang="ja-JP" altLang="en-US" sz="2400" dirty="0" smtClean="0">
              <a:effectLst/>
            </a:endParaRPr>
          </a:p>
        </p:txBody>
      </p:sp>
      <p:sp>
        <p:nvSpPr>
          <p:cNvPr id="8" name="正方形/長方形 7"/>
          <p:cNvSpPr/>
          <p:nvPr/>
        </p:nvSpPr>
        <p:spPr>
          <a:xfrm>
            <a:off x="352927" y="308649"/>
            <a:ext cx="7185829" cy="683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③</a:t>
            </a:r>
            <a:r>
              <a:rPr lang="ja-JP" altLang="en-US" sz="2800" b="1" dirty="0" smtClean="0">
                <a:solidFill>
                  <a:schemeClr val="tx1"/>
                </a:solidFill>
              </a:rPr>
              <a:t>三井住友建設</a:t>
            </a:r>
            <a:r>
              <a:rPr kumimoji="1" lang="ja-JP" altLang="en-US" sz="2800" b="1" dirty="0" smtClean="0">
                <a:solidFill>
                  <a:schemeClr val="tx1"/>
                </a:solidFill>
              </a:rPr>
              <a:t>の株価データとその可視化</a:t>
            </a:r>
            <a:endParaRPr kumimoji="1" lang="ja-JP" altLang="en-US" sz="2800" b="1" dirty="0">
              <a:solidFill>
                <a:schemeClr val="tx1"/>
              </a:solidFill>
            </a:endParaRPr>
          </a:p>
        </p:txBody>
      </p:sp>
    </p:spTree>
    <p:extLst>
      <p:ext uri="{BB962C8B-B14F-4D97-AF65-F5344CB8AC3E}">
        <p14:creationId xmlns:p14="http://schemas.microsoft.com/office/powerpoint/2010/main" val="161860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398445" y="1288815"/>
            <a:ext cx="5520840" cy="4344999"/>
          </a:xfrm>
          <a:prstGeom prst="rect">
            <a:avLst/>
          </a:prstGeom>
        </p:spPr>
      </p:pic>
      <p:sp>
        <p:nvSpPr>
          <p:cNvPr id="5" name="正方形/長方形 4"/>
          <p:cNvSpPr/>
          <p:nvPr/>
        </p:nvSpPr>
        <p:spPr>
          <a:xfrm>
            <a:off x="256674" y="272250"/>
            <a:ext cx="8600923" cy="984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④</a:t>
            </a:r>
            <a:r>
              <a:rPr lang="ja-JP" altLang="en-US" sz="2800" dirty="0" smtClean="0">
                <a:solidFill>
                  <a:schemeClr val="tx1"/>
                </a:solidFill>
              </a:rPr>
              <a:t>日立</a:t>
            </a:r>
            <a:r>
              <a:rPr lang="ja-JP" altLang="en-US" sz="2800" dirty="0">
                <a:solidFill>
                  <a:schemeClr val="tx1"/>
                </a:solidFill>
              </a:rPr>
              <a:t>ハイテクノロジーズ</a:t>
            </a:r>
            <a:r>
              <a:rPr kumimoji="1" lang="ja-JP" altLang="en-US" sz="2800" b="1" dirty="0" smtClean="0">
                <a:solidFill>
                  <a:schemeClr val="tx1"/>
                </a:solidFill>
              </a:rPr>
              <a:t>の株価データとその可視化</a:t>
            </a:r>
            <a:endParaRPr kumimoji="1" lang="ja-JP" altLang="en-US" sz="2800" b="1" dirty="0">
              <a:solidFill>
                <a:schemeClr val="tx1"/>
              </a:solidFill>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74" y="1321133"/>
            <a:ext cx="5710989" cy="4280365"/>
          </a:xfrm>
          <a:prstGeom prst="rect">
            <a:avLst/>
          </a:prstGeom>
        </p:spPr>
      </p:pic>
      <p:sp>
        <p:nvSpPr>
          <p:cNvPr id="8" name="正方形/長方形 7"/>
          <p:cNvSpPr/>
          <p:nvPr/>
        </p:nvSpPr>
        <p:spPr>
          <a:xfrm>
            <a:off x="256674" y="5698448"/>
            <a:ext cx="6352675" cy="830997"/>
          </a:xfrm>
          <a:prstGeom prst="rect">
            <a:avLst/>
          </a:prstGeom>
          <a:ln>
            <a:solidFill>
              <a:srgbClr val="C00000"/>
            </a:solidFill>
          </a:ln>
        </p:spPr>
        <p:txBody>
          <a:bodyPr wrap="square">
            <a:spAutoFit/>
          </a:bodyPr>
          <a:lstStyle/>
          <a:p>
            <a:r>
              <a:rPr lang="ja-JP" altLang="en-US" sz="2400" dirty="0" smtClean="0">
                <a:effectLst/>
              </a:rPr>
              <a:t>日立ハイテクノロジーズはトレンドを乱すことなく、特に変化なしであった。</a:t>
            </a:r>
            <a:endParaRPr lang="ja-JP" altLang="en-US" sz="2400" dirty="0"/>
          </a:p>
        </p:txBody>
      </p:sp>
    </p:spTree>
    <p:extLst>
      <p:ext uri="{BB962C8B-B14F-4D97-AF65-F5344CB8AC3E}">
        <p14:creationId xmlns:p14="http://schemas.microsoft.com/office/powerpoint/2010/main" val="46690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66537" y="2002088"/>
            <a:ext cx="10515600" cy="3372017"/>
          </a:xfrm>
          <a:ln>
            <a:solidFill>
              <a:srgbClr val="C00000"/>
            </a:solidFill>
          </a:ln>
        </p:spPr>
        <p:txBody>
          <a:bodyPr>
            <a:normAutofit/>
          </a:bodyPr>
          <a:lstStyle/>
          <a:p>
            <a:pPr marL="0" indent="0">
              <a:buNone/>
            </a:pPr>
            <a:endParaRPr lang="en-US" altLang="ja-JP" sz="4000" dirty="0" smtClean="0"/>
          </a:p>
          <a:p>
            <a:pPr marL="0" indent="0">
              <a:buNone/>
            </a:pPr>
            <a:r>
              <a:rPr lang="ja-JP" altLang="en-US" sz="4000" dirty="0" smtClean="0"/>
              <a:t>株価の取得とそのデータの可視化に成功した。</a:t>
            </a:r>
            <a:endParaRPr lang="en-US" altLang="ja-JP" sz="4000" dirty="0" smtClean="0"/>
          </a:p>
          <a:p>
            <a:pPr marL="0" indent="0">
              <a:buNone/>
            </a:pPr>
            <a:endParaRPr lang="en-US" altLang="ja-JP" sz="4000" dirty="0">
              <a:effectLst/>
            </a:endParaRPr>
          </a:p>
          <a:p>
            <a:pPr marL="0" indent="0">
              <a:buNone/>
            </a:pPr>
            <a:r>
              <a:rPr lang="ja-JP" altLang="en-US" sz="4000" dirty="0" smtClean="0"/>
              <a:t>そこから考えられることを次の考察に書いていく。</a:t>
            </a:r>
            <a:endParaRPr lang="ja-JP" altLang="en-US" sz="4000" dirty="0" smtClean="0">
              <a:effectLst/>
            </a:endParaRPr>
          </a:p>
        </p:txBody>
      </p:sp>
    </p:spTree>
    <p:extLst>
      <p:ext uri="{BB962C8B-B14F-4D97-AF65-F5344CB8AC3E}">
        <p14:creationId xmlns:p14="http://schemas.microsoft.com/office/powerpoint/2010/main" val="120795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a:t>
            </a:r>
            <a:r>
              <a:rPr kumimoji="1" lang="ja-JP" altLang="en-US" dirty="0" smtClean="0"/>
              <a:t>考察</a:t>
            </a:r>
            <a:endParaRPr kumimoji="1" lang="ja-JP" altLang="en-US" dirty="0"/>
          </a:p>
        </p:txBody>
      </p:sp>
      <p:sp>
        <p:nvSpPr>
          <p:cNvPr id="3" name="コンテンツ プレースホルダー 2"/>
          <p:cNvSpPr>
            <a:spLocks noGrp="1"/>
          </p:cNvSpPr>
          <p:nvPr>
            <p:ph idx="1"/>
          </p:nvPr>
        </p:nvSpPr>
        <p:spPr>
          <a:xfrm>
            <a:off x="838200" y="1690688"/>
            <a:ext cx="10515600" cy="4351338"/>
          </a:xfrm>
        </p:spPr>
        <p:txBody>
          <a:bodyPr>
            <a:normAutofit fontScale="77500" lnSpcReduction="20000"/>
          </a:bodyPr>
          <a:lstStyle/>
          <a:p>
            <a:pPr marL="0" indent="0">
              <a:buNone/>
            </a:pPr>
            <a:endParaRPr lang="en-US" altLang="ja-JP" dirty="0" smtClean="0">
              <a:effectLst/>
            </a:endParaRPr>
          </a:p>
          <a:p>
            <a:pPr marL="0" indent="0">
              <a:buNone/>
            </a:pPr>
            <a:r>
              <a:rPr lang="ja-JP" altLang="en-US" dirty="0" smtClean="0">
                <a:effectLst/>
              </a:rPr>
              <a:t>株価のトレンドに変動があったと考えられるのは日立ハイテクノロジーズ</a:t>
            </a:r>
            <a:endParaRPr lang="en-US" altLang="ja-JP" dirty="0" smtClean="0">
              <a:effectLst/>
            </a:endParaRPr>
          </a:p>
          <a:p>
            <a:pPr marL="0" indent="0">
              <a:buNone/>
            </a:pPr>
            <a:r>
              <a:rPr lang="ja-JP" altLang="en-US" dirty="0" smtClean="0">
                <a:effectLst/>
              </a:rPr>
              <a:t>以外の</a:t>
            </a:r>
            <a:r>
              <a:rPr lang="en-US" altLang="ja-JP" dirty="0" smtClean="0">
                <a:effectLst/>
              </a:rPr>
              <a:t>3</a:t>
            </a:r>
            <a:r>
              <a:rPr lang="ja-JP" altLang="en-US" dirty="0" smtClean="0">
                <a:effectLst/>
              </a:rPr>
              <a:t>社である。</a:t>
            </a:r>
          </a:p>
          <a:p>
            <a:pPr marL="0" indent="0">
              <a:buNone/>
            </a:pPr>
            <a:endParaRPr lang="ja-JP" altLang="en-US" dirty="0" smtClean="0">
              <a:effectLst/>
            </a:endParaRPr>
          </a:p>
          <a:p>
            <a:pPr marL="0" indent="0">
              <a:buNone/>
            </a:pPr>
            <a:r>
              <a:rPr lang="ja-JP" altLang="en-US" dirty="0" smtClean="0">
                <a:effectLst/>
              </a:rPr>
              <a:t>旭化成は</a:t>
            </a:r>
            <a:r>
              <a:rPr lang="en-US" altLang="ja-JP" dirty="0" smtClean="0">
                <a:effectLst/>
              </a:rPr>
              <a:t>14</a:t>
            </a:r>
            <a:r>
              <a:rPr lang="ja-JP" altLang="en-US" dirty="0" smtClean="0">
                <a:effectLst/>
              </a:rPr>
              <a:t>日に杭打ちデータ改ざんを認めたため株価が下がるのは</a:t>
            </a:r>
            <a:endParaRPr lang="en-US" altLang="ja-JP" dirty="0" smtClean="0">
              <a:effectLst/>
            </a:endParaRPr>
          </a:p>
          <a:p>
            <a:pPr marL="0" indent="0">
              <a:buNone/>
            </a:pPr>
            <a:r>
              <a:rPr lang="ja-JP" altLang="en-US" dirty="0" smtClean="0">
                <a:effectLst/>
              </a:rPr>
              <a:t>当たり前であると考える。</a:t>
            </a:r>
          </a:p>
          <a:p>
            <a:pPr marL="0" indent="0">
              <a:buNone/>
            </a:pPr>
            <a:r>
              <a:rPr lang="ja-JP" altLang="en-US" dirty="0" smtClean="0">
                <a:effectLst/>
              </a:rPr>
              <a:t/>
            </a:r>
            <a:br>
              <a:rPr lang="ja-JP" altLang="en-US" dirty="0" smtClean="0">
                <a:effectLst/>
              </a:rPr>
            </a:br>
            <a:r>
              <a:rPr lang="ja-JP" altLang="en-US" dirty="0" smtClean="0">
                <a:effectLst/>
              </a:rPr>
              <a:t>だが三井住友建設は</a:t>
            </a:r>
            <a:r>
              <a:rPr lang="en-US" altLang="ja-JP" dirty="0" smtClean="0">
                <a:effectLst/>
              </a:rPr>
              <a:t>10</a:t>
            </a:r>
            <a:r>
              <a:rPr lang="ja-JP" altLang="en-US" dirty="0" smtClean="0">
                <a:effectLst/>
              </a:rPr>
              <a:t>月</a:t>
            </a:r>
            <a:r>
              <a:rPr lang="en-US" altLang="ja-JP" dirty="0" smtClean="0">
                <a:effectLst/>
              </a:rPr>
              <a:t>24</a:t>
            </a:r>
            <a:r>
              <a:rPr lang="ja-JP" altLang="en-US" dirty="0" smtClean="0">
                <a:effectLst/>
              </a:rPr>
              <a:t>日に短い杭を</a:t>
            </a:r>
            <a:r>
              <a:rPr lang="ja-JP" altLang="en-US" dirty="0"/>
              <a:t>発注</a:t>
            </a:r>
            <a:r>
              <a:rPr lang="ja-JP" altLang="en-US" dirty="0" smtClean="0">
                <a:effectLst/>
              </a:rPr>
              <a:t>していたことを認めたのにも</a:t>
            </a:r>
            <a:endParaRPr lang="en-US" altLang="ja-JP" dirty="0" smtClean="0">
              <a:effectLst/>
            </a:endParaRPr>
          </a:p>
          <a:p>
            <a:pPr marL="0" indent="0">
              <a:buNone/>
            </a:pPr>
            <a:r>
              <a:rPr lang="ja-JP" altLang="en-US" dirty="0" smtClean="0">
                <a:effectLst/>
              </a:rPr>
              <a:t>かかわらず、</a:t>
            </a:r>
            <a:r>
              <a:rPr lang="en-US" altLang="ja-JP" dirty="0" smtClean="0">
                <a:effectLst/>
              </a:rPr>
              <a:t>14</a:t>
            </a:r>
            <a:r>
              <a:rPr lang="ja-JP" altLang="en-US" dirty="0" smtClean="0">
                <a:effectLst/>
              </a:rPr>
              <a:t>日に大幅にトレンドが乱れ下落している。</a:t>
            </a:r>
          </a:p>
          <a:p>
            <a:pPr marL="0" indent="0">
              <a:buNone/>
            </a:pPr>
            <a:endParaRPr lang="en-US" altLang="ja-JP" dirty="0" smtClean="0">
              <a:effectLst/>
            </a:endParaRPr>
          </a:p>
          <a:p>
            <a:pPr marL="0" indent="0">
              <a:buNone/>
            </a:pPr>
            <a:r>
              <a:rPr lang="ja-JP" altLang="en-US" dirty="0" smtClean="0">
                <a:effectLst/>
              </a:rPr>
              <a:t>この結果を見る限り、株式市場は三井住友建設が主犯であると</a:t>
            </a:r>
            <a:endParaRPr lang="en-US" altLang="ja-JP" dirty="0" smtClean="0">
              <a:effectLst/>
            </a:endParaRPr>
          </a:p>
          <a:p>
            <a:pPr marL="0" indent="0">
              <a:buNone/>
            </a:pPr>
            <a:r>
              <a:rPr lang="ja-JP" altLang="en-US" dirty="0" smtClean="0">
                <a:effectLst/>
              </a:rPr>
              <a:t>言っているように感じられる。</a:t>
            </a:r>
            <a:endParaRPr kumimoji="1" lang="ja-JP" altLang="en-US" dirty="0"/>
          </a:p>
        </p:txBody>
      </p:sp>
    </p:spTree>
    <p:extLst>
      <p:ext uri="{BB962C8B-B14F-4D97-AF65-F5344CB8AC3E}">
        <p14:creationId xmlns:p14="http://schemas.microsoft.com/office/powerpoint/2010/main" val="275133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今回、株価の取得とそのデータの可視化に成功した、</a:t>
            </a:r>
            <a:endParaRPr kumimoji="1" lang="en-US" altLang="ja-JP" dirty="0" smtClean="0"/>
          </a:p>
          <a:p>
            <a:pPr marL="0" indent="0">
              <a:buNone/>
            </a:pPr>
            <a:r>
              <a:rPr lang="ja-JP" altLang="en-US" smtClean="0"/>
              <a:t>尚且つ、</a:t>
            </a:r>
            <a:r>
              <a:rPr kumimoji="1" lang="ja-JP" altLang="en-US" smtClean="0"/>
              <a:t>横浜</a:t>
            </a:r>
            <a:r>
              <a:rPr kumimoji="1" lang="ja-JP" altLang="en-US" dirty="0" smtClean="0"/>
              <a:t>マンション傾斜問題の調査においても求めていた結果が出た。</a:t>
            </a:r>
            <a:endParaRPr kumimoji="1" lang="en-US" altLang="ja-JP" dirty="0" smtClean="0"/>
          </a:p>
          <a:p>
            <a:pPr marL="0" indent="0">
              <a:buNone/>
            </a:pPr>
            <a:endParaRPr lang="en-US" altLang="ja-JP" dirty="0"/>
          </a:p>
          <a:p>
            <a:pPr marL="0" indent="0">
              <a:buNone/>
            </a:pPr>
            <a:r>
              <a:rPr kumimoji="1" lang="ja-JP" altLang="en-US" dirty="0" smtClean="0"/>
              <a:t>だがこの</a:t>
            </a:r>
            <a:r>
              <a:rPr kumimoji="1" lang="en-US" altLang="ja-JP" dirty="0" smtClean="0"/>
              <a:t>1</a:t>
            </a:r>
            <a:r>
              <a:rPr kumimoji="1" lang="ja-JP" altLang="en-US" dirty="0" smtClean="0"/>
              <a:t>件だけでは断定ができないが、」</a:t>
            </a:r>
            <a:endParaRPr kumimoji="1" lang="en-US" altLang="ja-JP" dirty="0" smtClean="0"/>
          </a:p>
          <a:p>
            <a:pPr marL="0" indent="0">
              <a:buNone/>
            </a:pPr>
            <a:r>
              <a:rPr kumimoji="1" lang="ja-JP" altLang="en-US" dirty="0" smtClean="0"/>
              <a:t>これからこのような形で数々の事故を調べていけば</a:t>
            </a:r>
            <a:endParaRPr kumimoji="1" lang="en-US" altLang="ja-JP" dirty="0" smtClean="0"/>
          </a:p>
          <a:p>
            <a:pPr marL="0" indent="0">
              <a:buNone/>
            </a:pPr>
            <a:r>
              <a:rPr lang="ja-JP" altLang="en-US" dirty="0" smtClean="0"/>
              <a:t>調査</a:t>
            </a:r>
            <a:r>
              <a:rPr lang="ja-JP" altLang="en-US" dirty="0"/>
              <a:t>結果</a:t>
            </a:r>
            <a:r>
              <a:rPr lang="ja-JP" altLang="en-US" dirty="0" smtClean="0"/>
              <a:t>が出せるところに繋がった。</a:t>
            </a:r>
            <a:endParaRPr kumimoji="1" lang="en-US" altLang="ja-JP" dirty="0" smtClean="0"/>
          </a:p>
        </p:txBody>
      </p:sp>
    </p:spTree>
    <p:extLst>
      <p:ext uri="{BB962C8B-B14F-4D97-AF65-F5344CB8AC3E}">
        <p14:creationId xmlns:p14="http://schemas.microsoft.com/office/powerpoint/2010/main" val="377132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1097691" y="4223823"/>
            <a:ext cx="10515600" cy="1324360"/>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endParaRPr lang="en-US" altLang="ja-JP" sz="2000" dirty="0"/>
          </a:p>
          <a:p>
            <a:pPr marL="0" indent="0">
              <a:buNone/>
            </a:pPr>
            <a:r>
              <a:rPr lang="ja-JP" altLang="en-US" sz="2000" dirty="0" smtClean="0"/>
              <a:t>以上の</a:t>
            </a:r>
            <a:r>
              <a:rPr lang="ja-JP" altLang="en-US" sz="2000" dirty="0" smtClean="0">
                <a:effectLst/>
              </a:rPr>
              <a:t>結果だけ見ると株式市場は原因企業を特定していたのではないかと考えられる。</a:t>
            </a:r>
            <a:endParaRPr lang="en-US" altLang="ja-JP" sz="2000" dirty="0" smtClean="0">
              <a:effectLst/>
            </a:endParaRPr>
          </a:p>
          <a:p>
            <a:pPr marL="0" indent="0">
              <a:buNone/>
            </a:pPr>
            <a:r>
              <a:rPr lang="ja-JP" altLang="en-US" sz="2000" dirty="0" smtClean="0">
                <a:effectLst/>
              </a:rPr>
              <a:t/>
            </a:r>
            <a:br>
              <a:rPr lang="ja-JP" altLang="en-US" sz="2000" dirty="0" smtClean="0">
                <a:effectLst/>
              </a:rPr>
            </a:br>
            <a:r>
              <a:rPr lang="ja-JP" altLang="en-US" sz="2000" b="1" u="sng" dirty="0" smtClean="0">
                <a:effectLst/>
              </a:rPr>
              <a:t>株式市場は賢く、原因企業を本当に特定していたのか、それとも偶然このようなことが起きたのか。</a:t>
            </a:r>
            <a:endParaRPr kumimoji="1" lang="ja-JP" altLang="en-US" sz="2000" b="1" u="sng" dirty="0"/>
          </a:p>
        </p:txBody>
      </p:sp>
      <p:sp>
        <p:nvSpPr>
          <p:cNvPr id="4" name="正方形/長方形 3"/>
          <p:cNvSpPr/>
          <p:nvPr/>
        </p:nvSpPr>
        <p:spPr>
          <a:xfrm>
            <a:off x="1097691" y="1554059"/>
            <a:ext cx="10515600" cy="230832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ja-JP" dirty="0" smtClean="0">
                <a:effectLst/>
              </a:rPr>
              <a:t>1986</a:t>
            </a:r>
            <a:r>
              <a:rPr lang="ja-JP" altLang="en-US" dirty="0" smtClean="0">
                <a:effectLst/>
              </a:rPr>
              <a:t>年スペースシャトル・チャレンジャー号爆発事故が起きた。</a:t>
            </a:r>
          </a:p>
          <a:p>
            <a:endParaRPr lang="en-US" altLang="ja-JP" dirty="0" smtClean="0">
              <a:effectLst/>
            </a:endParaRPr>
          </a:p>
          <a:p>
            <a:r>
              <a:rPr lang="ja-JP" altLang="en-US" dirty="0" smtClean="0">
                <a:effectLst/>
              </a:rPr>
              <a:t>その直後、事故に関連していた</a:t>
            </a:r>
            <a:r>
              <a:rPr lang="en-US" altLang="ja-JP" dirty="0" smtClean="0">
                <a:effectLst/>
              </a:rPr>
              <a:t>4</a:t>
            </a:r>
            <a:r>
              <a:rPr lang="ja-JP" altLang="en-US" dirty="0" smtClean="0">
                <a:effectLst/>
              </a:rPr>
              <a:t>社の株価が急落し、</a:t>
            </a:r>
            <a:endParaRPr lang="en-US" altLang="ja-JP" dirty="0" smtClean="0"/>
          </a:p>
          <a:p>
            <a:r>
              <a:rPr lang="ja-JP" altLang="en-US" dirty="0" smtClean="0">
                <a:effectLst/>
              </a:rPr>
              <a:t>そのうち</a:t>
            </a:r>
            <a:r>
              <a:rPr lang="en-US" altLang="ja-JP" dirty="0" smtClean="0">
                <a:effectLst/>
              </a:rPr>
              <a:t>3</a:t>
            </a:r>
            <a:r>
              <a:rPr lang="ja-JP" altLang="en-US" dirty="0" smtClean="0">
                <a:effectLst/>
              </a:rPr>
              <a:t>社の株価は持ち直したのだが、</a:t>
            </a:r>
            <a:r>
              <a:rPr lang="en-US" altLang="ja-JP" dirty="0" smtClean="0">
                <a:effectLst/>
              </a:rPr>
              <a:t>1</a:t>
            </a:r>
            <a:r>
              <a:rPr lang="ja-JP" altLang="en-US" dirty="0" smtClean="0">
                <a:effectLst/>
              </a:rPr>
              <a:t>社の株価だけさらに下がり、持ち直すことはなかった。</a:t>
            </a:r>
            <a:endParaRPr lang="en-US" altLang="ja-JP" dirty="0" smtClean="0">
              <a:effectLst/>
            </a:endParaRPr>
          </a:p>
          <a:p>
            <a:endParaRPr lang="ja-JP" altLang="en-US" dirty="0" smtClean="0">
              <a:effectLst/>
            </a:endParaRPr>
          </a:p>
          <a:p>
            <a:r>
              <a:rPr lang="ja-JP" altLang="en-US" dirty="0" smtClean="0">
                <a:effectLst/>
              </a:rPr>
              <a:t>この事故の原因は明らかになっていないのにも関わらず、このような株価の変動が起きた。</a:t>
            </a:r>
            <a:endParaRPr lang="en-US" altLang="ja-JP" dirty="0" smtClean="0">
              <a:effectLst/>
            </a:endParaRPr>
          </a:p>
          <a:p>
            <a:endParaRPr lang="ja-JP" altLang="en-US" dirty="0" smtClean="0">
              <a:effectLst/>
            </a:endParaRPr>
          </a:p>
          <a:p>
            <a:r>
              <a:rPr lang="ja-JP" altLang="en-US" dirty="0" smtClean="0">
                <a:effectLst/>
              </a:rPr>
              <a:t>その数か月後、その</a:t>
            </a:r>
            <a:r>
              <a:rPr lang="en-US" altLang="ja-JP" dirty="0" smtClean="0">
                <a:effectLst/>
              </a:rPr>
              <a:t>1</a:t>
            </a:r>
            <a:r>
              <a:rPr lang="ja-JP" altLang="en-US" dirty="0" smtClean="0">
                <a:effectLst/>
              </a:rPr>
              <a:t>社の部品が原因で爆発事故が起きたことを公表した。</a:t>
            </a:r>
            <a:endParaRPr lang="en-US" altLang="ja-JP" dirty="0" smtClean="0">
              <a:effectLst/>
            </a:endParaRPr>
          </a:p>
        </p:txBody>
      </p:sp>
    </p:spTree>
    <p:extLst>
      <p:ext uri="{BB962C8B-B14F-4D97-AF65-F5344CB8AC3E}">
        <p14:creationId xmlns:p14="http://schemas.microsoft.com/office/powerpoint/2010/main" val="59453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1042970" y="3336325"/>
            <a:ext cx="9735358" cy="3128643"/>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sz="2600" dirty="0" smtClean="0"/>
              <a:t>背景にある調査を行う上で、銘柄・期間を指定し、</a:t>
            </a:r>
            <a:r>
              <a:rPr kumimoji="1" lang="ja-JP" altLang="en-US" sz="2600" dirty="0" smtClean="0"/>
              <a:t>株価を取得する必要がある。</a:t>
            </a:r>
            <a:endParaRPr lang="en-US" altLang="ja-JP" sz="2600" dirty="0"/>
          </a:p>
          <a:p>
            <a:pPr marL="0" indent="0">
              <a:buNone/>
            </a:pPr>
            <a:r>
              <a:rPr kumimoji="1" lang="ja-JP" altLang="en-US" sz="2600" dirty="0" smtClean="0"/>
              <a:t>さらにはその取得した株価の変動というものを可視化もできるようにしたいと考える。</a:t>
            </a:r>
            <a:endParaRPr kumimoji="1" lang="en-US" altLang="ja-JP" sz="2600" dirty="0" smtClean="0"/>
          </a:p>
          <a:p>
            <a:pPr marL="0" indent="0">
              <a:buNone/>
            </a:pPr>
            <a:endParaRPr lang="en-US" altLang="ja-JP" sz="2600" dirty="0"/>
          </a:p>
          <a:p>
            <a:pPr marL="0" indent="0">
              <a:buNone/>
            </a:pPr>
            <a:r>
              <a:rPr kumimoji="1" lang="ja-JP" altLang="en-US" sz="2600" dirty="0" smtClean="0"/>
              <a:t>そのため、銘柄・期間を指定して株価を取得し、尚且つその取得した株価の変動データを可視化することのできるツールを開発する。</a:t>
            </a:r>
            <a:endParaRPr kumimoji="1" lang="en-US" altLang="ja-JP" sz="2600"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正方形/長方形 3"/>
          <p:cNvSpPr/>
          <p:nvPr/>
        </p:nvSpPr>
        <p:spPr>
          <a:xfrm>
            <a:off x="1042970" y="1690688"/>
            <a:ext cx="9735357" cy="1323439"/>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ja-JP" altLang="en-US" sz="4000" dirty="0"/>
              <a:t>本研究で</a:t>
            </a:r>
            <a:r>
              <a:rPr lang="ja-JP" altLang="en-US" sz="4000" dirty="0" smtClean="0"/>
              <a:t>は</a:t>
            </a:r>
            <a:endParaRPr lang="en-US" altLang="ja-JP" sz="4000" dirty="0" smtClean="0"/>
          </a:p>
          <a:p>
            <a:r>
              <a:rPr lang="ja-JP" altLang="en-US" sz="4000" dirty="0" smtClean="0"/>
              <a:t>株価</a:t>
            </a:r>
            <a:r>
              <a:rPr lang="ja-JP" altLang="en-US" sz="4000" dirty="0"/>
              <a:t>を取得</a:t>
            </a:r>
            <a:r>
              <a:rPr lang="ja-JP" altLang="en-US" sz="4000" dirty="0" smtClean="0"/>
              <a:t>するツール</a:t>
            </a:r>
            <a:r>
              <a:rPr lang="ja-JP" altLang="en-US" sz="4000" dirty="0"/>
              <a:t>の開発を目的とする。</a:t>
            </a:r>
            <a:endParaRPr lang="en-US" altLang="ja-JP" sz="4000" dirty="0"/>
          </a:p>
        </p:txBody>
      </p:sp>
    </p:spTree>
    <p:extLst>
      <p:ext uri="{BB962C8B-B14F-4D97-AF65-F5344CB8AC3E}">
        <p14:creationId xmlns:p14="http://schemas.microsoft.com/office/powerpoint/2010/main" val="189329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研究方法</a:t>
            </a:r>
            <a:endParaRPr kumimoji="1" lang="ja-JP" altLang="en-US" dirty="0"/>
          </a:p>
        </p:txBody>
      </p:sp>
      <p:sp>
        <p:nvSpPr>
          <p:cNvPr id="4" name="正方形/長方形 3"/>
          <p:cNvSpPr/>
          <p:nvPr/>
        </p:nvSpPr>
        <p:spPr>
          <a:xfrm>
            <a:off x="1693093" y="1562351"/>
            <a:ext cx="8365307" cy="16781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本研究は</a:t>
            </a:r>
            <a:r>
              <a:rPr lang="en-US" altLang="ja-JP" sz="2800" dirty="0" smtClean="0">
                <a:solidFill>
                  <a:schemeClr val="tx1"/>
                </a:solidFill>
              </a:rPr>
              <a:t>『</a:t>
            </a:r>
            <a:r>
              <a:rPr kumimoji="1" lang="en-US" altLang="ja-JP" sz="2800" dirty="0" smtClean="0">
                <a:solidFill>
                  <a:schemeClr val="tx1"/>
                </a:solidFill>
              </a:rPr>
              <a:t>Ruby</a:t>
            </a:r>
            <a:r>
              <a:rPr kumimoji="1" lang="ja-JP" altLang="en-US" sz="2800" dirty="0" smtClean="0">
                <a:solidFill>
                  <a:schemeClr val="tx1"/>
                </a:solidFill>
              </a:rPr>
              <a:t>によるクローラー開発技法</a:t>
            </a:r>
            <a:r>
              <a:rPr kumimoji="1" lang="en-US" altLang="ja-JP" sz="2800" dirty="0" smtClean="0">
                <a:solidFill>
                  <a:schemeClr val="tx1"/>
                </a:solidFill>
              </a:rPr>
              <a:t>』</a:t>
            </a:r>
          </a:p>
          <a:p>
            <a:pPr algn="ctr"/>
            <a:r>
              <a:rPr kumimoji="1" lang="ja-JP" altLang="en-US" sz="2800" dirty="0" smtClean="0">
                <a:solidFill>
                  <a:schemeClr val="tx1"/>
                </a:solidFill>
              </a:rPr>
              <a:t>という本を参考に行った。</a:t>
            </a:r>
            <a:endParaRPr kumimoji="1" lang="ja-JP" altLang="en-US" sz="2800" dirty="0">
              <a:solidFill>
                <a:schemeClr val="tx1"/>
              </a:solidFill>
            </a:endParaRPr>
          </a:p>
        </p:txBody>
      </p:sp>
      <p:sp>
        <p:nvSpPr>
          <p:cNvPr id="5" name="正方形/長方形 4"/>
          <p:cNvSpPr/>
          <p:nvPr/>
        </p:nvSpPr>
        <p:spPr>
          <a:xfrm>
            <a:off x="1693092" y="3892300"/>
            <a:ext cx="8365307" cy="2059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　　　　　　　　　　　　　　</a:t>
            </a:r>
            <a:r>
              <a:rPr lang="en-US" altLang="ja-JP" dirty="0" smtClean="0">
                <a:solidFill>
                  <a:schemeClr val="tx1"/>
                </a:solidFill>
              </a:rPr>
              <a:t>『</a:t>
            </a:r>
            <a:r>
              <a:rPr lang="en-US" altLang="ja-JP" dirty="0">
                <a:solidFill>
                  <a:schemeClr val="tx1"/>
                </a:solidFill>
              </a:rPr>
              <a:t>Ruby</a:t>
            </a:r>
            <a:r>
              <a:rPr lang="ja-JP" altLang="en-US" dirty="0">
                <a:solidFill>
                  <a:schemeClr val="tx1"/>
                </a:solidFill>
              </a:rPr>
              <a:t>によるクローラー開発技法</a:t>
            </a:r>
            <a:r>
              <a:rPr lang="en-US" altLang="ja-JP" dirty="0" smtClean="0">
                <a:solidFill>
                  <a:schemeClr val="tx1"/>
                </a:solidFill>
              </a:rPr>
              <a:t>』</a:t>
            </a:r>
          </a:p>
          <a:p>
            <a:r>
              <a:rPr lang="en-US" altLang="ja-JP" dirty="0">
                <a:solidFill>
                  <a:schemeClr val="tx1"/>
                </a:solidFill>
                <a:effectLst/>
              </a:rPr>
              <a:t> </a:t>
            </a:r>
            <a:r>
              <a:rPr lang="en-US" altLang="ja-JP" dirty="0" smtClean="0">
                <a:solidFill>
                  <a:schemeClr val="tx1"/>
                </a:solidFill>
                <a:effectLst/>
              </a:rPr>
              <a:t>                                              </a:t>
            </a:r>
            <a:r>
              <a:rPr lang="ja-JP" altLang="en-US" dirty="0" smtClean="0">
                <a:solidFill>
                  <a:schemeClr val="tx1"/>
                </a:solidFill>
                <a:effectLst/>
              </a:rPr>
              <a:t>著者：佐々木拓郎、</a:t>
            </a:r>
            <a:r>
              <a:rPr lang="ja-JP" altLang="en-US" dirty="0" err="1" smtClean="0">
                <a:solidFill>
                  <a:schemeClr val="tx1"/>
                </a:solidFill>
                <a:effectLst/>
              </a:rPr>
              <a:t>るび</a:t>
            </a:r>
            <a:r>
              <a:rPr lang="ja-JP" altLang="en-US" dirty="0" smtClean="0">
                <a:solidFill>
                  <a:schemeClr val="tx1"/>
                </a:solidFill>
                <a:effectLst/>
              </a:rPr>
              <a:t>きち</a:t>
            </a:r>
            <a:endParaRPr lang="en-US" altLang="ja-JP" dirty="0" smtClean="0">
              <a:solidFill>
                <a:schemeClr val="tx1"/>
              </a:solidFill>
              <a:effectLst/>
            </a:endParaRPr>
          </a:p>
          <a:p>
            <a:r>
              <a:rPr lang="ja-JP" altLang="en-US" dirty="0">
                <a:solidFill>
                  <a:schemeClr val="tx1"/>
                </a:solidFill>
              </a:rPr>
              <a:t> </a:t>
            </a:r>
            <a:r>
              <a:rPr lang="ja-JP" altLang="en-US" dirty="0" smtClean="0">
                <a:solidFill>
                  <a:schemeClr val="tx1"/>
                </a:solidFill>
              </a:rPr>
              <a:t>                                          </a:t>
            </a:r>
            <a:r>
              <a:rPr lang="ja-JP" altLang="en-US" dirty="0" smtClean="0">
                <a:solidFill>
                  <a:schemeClr val="tx1"/>
                </a:solidFill>
                <a:effectLst/>
              </a:rPr>
              <a:t>出版日：</a:t>
            </a:r>
            <a:r>
              <a:rPr lang="en-US" altLang="ja-JP" dirty="0" smtClean="0">
                <a:solidFill>
                  <a:schemeClr val="tx1"/>
                </a:solidFill>
                <a:effectLst/>
              </a:rPr>
              <a:t>2014</a:t>
            </a:r>
            <a:r>
              <a:rPr lang="ja-JP" altLang="en-US" dirty="0" smtClean="0">
                <a:solidFill>
                  <a:schemeClr val="tx1"/>
                </a:solidFill>
                <a:effectLst/>
              </a:rPr>
              <a:t>年</a:t>
            </a:r>
            <a:r>
              <a:rPr lang="en-US" altLang="ja-JP" dirty="0" smtClean="0">
                <a:solidFill>
                  <a:schemeClr val="tx1"/>
                </a:solidFill>
                <a:effectLst/>
              </a:rPr>
              <a:t>8</a:t>
            </a:r>
            <a:r>
              <a:rPr lang="ja-JP" altLang="en-US" dirty="0" smtClean="0">
                <a:solidFill>
                  <a:schemeClr val="tx1"/>
                </a:solidFill>
                <a:effectLst/>
              </a:rPr>
              <a:t>月</a:t>
            </a:r>
            <a:r>
              <a:rPr lang="en-US" altLang="ja-JP" dirty="0" smtClean="0">
                <a:solidFill>
                  <a:schemeClr val="tx1"/>
                </a:solidFill>
                <a:effectLst/>
              </a:rPr>
              <a:t>28</a:t>
            </a:r>
            <a:r>
              <a:rPr lang="ja-JP" altLang="en-US" dirty="0" smtClean="0">
                <a:solidFill>
                  <a:schemeClr val="tx1"/>
                </a:solidFill>
                <a:effectLst/>
              </a:rPr>
              <a:t>日</a:t>
            </a:r>
            <a:endParaRPr lang="en-US" altLang="ja-JP" dirty="0" smtClean="0">
              <a:solidFill>
                <a:schemeClr val="tx1"/>
              </a:solidFill>
              <a:effectLst/>
            </a:endParaRPr>
          </a:p>
          <a:p>
            <a:r>
              <a:rPr lang="ja-JP" altLang="en-US" dirty="0" smtClean="0">
                <a:solidFill>
                  <a:schemeClr val="tx1"/>
                </a:solidFill>
                <a:effectLst/>
              </a:rPr>
              <a:t>                                           出版社：</a:t>
            </a:r>
            <a:r>
              <a:rPr lang="en-US" altLang="ja-JP" dirty="0" smtClean="0">
                <a:solidFill>
                  <a:schemeClr val="tx1"/>
                </a:solidFill>
                <a:effectLst/>
              </a:rPr>
              <a:t>SB</a:t>
            </a:r>
            <a:r>
              <a:rPr lang="ja-JP" altLang="en-US" dirty="0" smtClean="0">
                <a:solidFill>
                  <a:schemeClr val="tx1"/>
                </a:solidFill>
                <a:effectLst/>
              </a:rPr>
              <a:t>クリエイティブ株式会社</a:t>
            </a:r>
            <a:endParaRPr lang="en-US" altLang="ja-JP" dirty="0" smtClean="0">
              <a:solidFill>
                <a:schemeClr val="tx1"/>
              </a:solidFill>
            </a:endParaRPr>
          </a:p>
          <a:p>
            <a:pPr algn="ctr"/>
            <a:endParaRPr kumimoji="1" lang="ja-JP" altLang="en-US" dirty="0">
              <a:solidFill>
                <a:schemeClr val="tx1"/>
              </a:solidFill>
            </a:endParaRPr>
          </a:p>
        </p:txBody>
      </p:sp>
    </p:spTree>
    <p:extLst>
      <p:ext uri="{BB962C8B-B14F-4D97-AF65-F5344CB8AC3E}">
        <p14:creationId xmlns:p14="http://schemas.microsoft.com/office/powerpoint/2010/main" val="363272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lang="en-US" altLang="ja-JP" dirty="0"/>
              <a:t>.</a:t>
            </a:r>
            <a:r>
              <a:rPr lang="ja-JP" altLang="en-US" dirty="0" smtClean="0"/>
              <a:t>株価取得と背景の調査</a:t>
            </a:r>
            <a:endParaRPr kumimoji="1" lang="ja-JP" altLang="en-US" dirty="0"/>
          </a:p>
        </p:txBody>
      </p:sp>
      <p:sp>
        <p:nvSpPr>
          <p:cNvPr id="3" name="コンテンツ プレースホルダー 2"/>
          <p:cNvSpPr>
            <a:spLocks noGrp="1"/>
          </p:cNvSpPr>
          <p:nvPr>
            <p:ph idx="1"/>
          </p:nvPr>
        </p:nvSpPr>
        <p:spPr>
          <a:xfrm>
            <a:off x="838200" y="1690689"/>
            <a:ext cx="10515600" cy="3972174"/>
          </a:xfrm>
          <a:ln>
            <a:solidFill>
              <a:schemeClr val="accent1"/>
            </a:solidFill>
          </a:ln>
        </p:spPr>
        <p:txBody>
          <a:bodyPr>
            <a:normAutofit fontScale="92500" lnSpcReduction="20000"/>
          </a:bodyPr>
          <a:lstStyle/>
          <a:p>
            <a:pPr marL="0" indent="0">
              <a:buNone/>
            </a:pPr>
            <a:endParaRPr kumimoji="1" lang="en-US" altLang="ja-JP" sz="4000" dirty="0" smtClean="0"/>
          </a:p>
          <a:p>
            <a:pPr marL="0" indent="0">
              <a:buNone/>
            </a:pPr>
            <a:r>
              <a:rPr kumimoji="1" lang="ja-JP" altLang="en-US" sz="4000" dirty="0" smtClean="0"/>
              <a:t>株価取得をするのだが、背景にある調査を</a:t>
            </a:r>
            <a:endParaRPr kumimoji="1" lang="en-US" altLang="ja-JP" sz="4000" dirty="0" smtClean="0"/>
          </a:p>
          <a:p>
            <a:pPr marL="0" indent="0">
              <a:buNone/>
            </a:pPr>
            <a:r>
              <a:rPr kumimoji="1" lang="ja-JP" altLang="en-US" sz="4000" dirty="0" smtClean="0"/>
              <a:t>進めるために、</a:t>
            </a:r>
            <a:endParaRPr kumimoji="1" lang="en-US" altLang="ja-JP" sz="4000" dirty="0" smtClean="0"/>
          </a:p>
          <a:p>
            <a:pPr marL="0" indent="0">
              <a:buNone/>
            </a:pPr>
            <a:endParaRPr kumimoji="1" lang="en-US" altLang="ja-JP" sz="4000" dirty="0" smtClean="0"/>
          </a:p>
          <a:p>
            <a:pPr marL="0" indent="0">
              <a:buNone/>
            </a:pPr>
            <a:r>
              <a:rPr lang="ja-JP" altLang="en-US" sz="4000" dirty="0" smtClean="0"/>
              <a:t>「横浜マンション傾斜問題」</a:t>
            </a:r>
            <a:endParaRPr lang="en-US" altLang="ja-JP" sz="4000" dirty="0" smtClean="0"/>
          </a:p>
          <a:p>
            <a:pPr marL="0" indent="0">
              <a:buNone/>
            </a:pPr>
            <a:r>
              <a:rPr lang="ja-JP" altLang="en-US" sz="4000" dirty="0"/>
              <a:t>　</a:t>
            </a:r>
            <a:endParaRPr lang="en-US" altLang="ja-JP" sz="4000" dirty="0" smtClean="0"/>
          </a:p>
          <a:p>
            <a:pPr marL="0" indent="0">
              <a:buNone/>
            </a:pPr>
            <a:r>
              <a:rPr lang="ja-JP" altLang="en-US" sz="4000" dirty="0" smtClean="0"/>
              <a:t>の調査も行う。</a:t>
            </a:r>
            <a:endParaRPr kumimoji="1" lang="ja-JP" altLang="en-US" sz="4000" dirty="0"/>
          </a:p>
        </p:txBody>
      </p:sp>
    </p:spTree>
    <p:extLst>
      <p:ext uri="{BB962C8B-B14F-4D97-AF65-F5344CB8AC3E}">
        <p14:creationId xmlns:p14="http://schemas.microsoft.com/office/powerpoint/2010/main" val="569850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横浜マンション傾斜問題とは</a:t>
            </a:r>
            <a:endParaRPr kumimoji="1" lang="ja-JP" altLang="en-US" dirty="0"/>
          </a:p>
        </p:txBody>
      </p:sp>
      <p:sp>
        <p:nvSpPr>
          <p:cNvPr id="3" name="コンテンツ プレースホルダー 2"/>
          <p:cNvSpPr>
            <a:spLocks noGrp="1"/>
          </p:cNvSpPr>
          <p:nvPr>
            <p:ph idx="1"/>
          </p:nvPr>
        </p:nvSpPr>
        <p:spPr>
          <a:ln>
            <a:solidFill>
              <a:schemeClr val="accent1"/>
            </a:solidFill>
          </a:ln>
        </p:spPr>
        <p:txBody>
          <a:bodyPr/>
          <a:lstStyle/>
          <a:p>
            <a:pPr marL="0" indent="0">
              <a:buNone/>
            </a:pPr>
            <a:endParaRPr lang="en-US" altLang="ja-JP" dirty="0" smtClean="0">
              <a:effectLst/>
            </a:endParaRPr>
          </a:p>
          <a:p>
            <a:pPr marL="0" indent="0">
              <a:buNone/>
            </a:pPr>
            <a:r>
              <a:rPr lang="ja-JP" altLang="en-US" dirty="0" smtClean="0">
                <a:effectLst/>
              </a:rPr>
              <a:t>この問題は</a:t>
            </a:r>
            <a:r>
              <a:rPr lang="en-US" altLang="ja-JP" dirty="0" smtClean="0">
                <a:effectLst/>
              </a:rPr>
              <a:t>2015</a:t>
            </a:r>
            <a:r>
              <a:rPr lang="ja-JP" altLang="en-US" dirty="0" smtClean="0">
                <a:effectLst/>
              </a:rPr>
              <a:t>年</a:t>
            </a:r>
            <a:r>
              <a:rPr lang="en-US" altLang="ja-JP" dirty="0" smtClean="0">
                <a:effectLst/>
              </a:rPr>
              <a:t>10</a:t>
            </a:r>
            <a:r>
              <a:rPr lang="ja-JP" altLang="en-US" dirty="0" smtClean="0">
                <a:effectLst/>
              </a:rPr>
              <a:t>月</a:t>
            </a:r>
            <a:r>
              <a:rPr lang="en-US" altLang="ja-JP" dirty="0" smtClean="0">
                <a:effectLst/>
              </a:rPr>
              <a:t>14</a:t>
            </a:r>
            <a:r>
              <a:rPr lang="ja-JP" altLang="en-US" dirty="0" smtClean="0">
                <a:effectLst/>
              </a:rPr>
              <a:t>日新聞報道があって話題になった。</a:t>
            </a:r>
          </a:p>
          <a:p>
            <a:pPr marL="0" indent="0">
              <a:buNone/>
            </a:pPr>
            <a:r>
              <a:rPr lang="ja-JP" altLang="en-US" dirty="0" smtClean="0">
                <a:effectLst/>
              </a:rPr>
              <a:t/>
            </a:r>
            <a:br>
              <a:rPr lang="ja-JP" altLang="en-US" dirty="0" smtClean="0">
                <a:effectLst/>
              </a:rPr>
            </a:br>
            <a:r>
              <a:rPr lang="ja-JP" altLang="en-US" dirty="0" smtClean="0">
                <a:effectLst/>
              </a:rPr>
              <a:t>三井不動産レジデンスが横浜市に、</a:t>
            </a:r>
            <a:r>
              <a:rPr lang="en-US" altLang="ja-JP" dirty="0" smtClean="0">
                <a:effectLst/>
              </a:rPr>
              <a:t>2006</a:t>
            </a:r>
            <a:r>
              <a:rPr lang="ja-JP" altLang="en-US" dirty="0" smtClean="0">
                <a:effectLst/>
              </a:rPr>
              <a:t>（平成</a:t>
            </a:r>
            <a:r>
              <a:rPr lang="en-US" altLang="ja-JP" dirty="0" smtClean="0">
                <a:effectLst/>
              </a:rPr>
              <a:t>18</a:t>
            </a:r>
            <a:r>
              <a:rPr lang="ja-JP" altLang="en-US" dirty="0" smtClean="0">
                <a:effectLst/>
              </a:rPr>
              <a:t>）年から販売が開始されたマンション、</a:t>
            </a:r>
            <a:endParaRPr lang="en-US" altLang="ja-JP" dirty="0" smtClean="0">
              <a:effectLst/>
            </a:endParaRPr>
          </a:p>
          <a:p>
            <a:pPr marL="0" indent="0">
              <a:buNone/>
            </a:pPr>
            <a:r>
              <a:rPr lang="ja-JP" altLang="en-US" dirty="0" smtClean="0">
                <a:effectLst/>
              </a:rPr>
              <a:t>「パークシティ</a:t>
            </a:r>
            <a:r>
              <a:rPr lang="en-US" altLang="ja-JP" dirty="0" err="1" smtClean="0">
                <a:effectLst/>
              </a:rPr>
              <a:t>LaLa</a:t>
            </a:r>
            <a:r>
              <a:rPr lang="ja-JP" altLang="en-US" dirty="0" smtClean="0">
                <a:effectLst/>
              </a:rPr>
              <a:t>横浜」</a:t>
            </a:r>
            <a:endParaRPr lang="en-US" altLang="ja-JP" dirty="0" smtClean="0">
              <a:effectLst/>
            </a:endParaRPr>
          </a:p>
          <a:p>
            <a:pPr marL="0" indent="0">
              <a:buNone/>
            </a:pPr>
            <a:r>
              <a:rPr lang="ja-JP" altLang="en-US" dirty="0" smtClean="0">
                <a:effectLst/>
              </a:rPr>
              <a:t>のタイルを積んだ際にできる継ぎ目である「目地」が上下で最大</a:t>
            </a:r>
            <a:r>
              <a:rPr lang="en-US" altLang="ja-JP" dirty="0" smtClean="0">
                <a:effectLst/>
              </a:rPr>
              <a:t>2.4cm</a:t>
            </a:r>
            <a:r>
              <a:rPr lang="ja-JP" altLang="en-US" dirty="0" smtClean="0">
                <a:effectLst/>
              </a:rPr>
              <a:t>ずれていたという問題である。</a:t>
            </a:r>
            <a:endParaRPr kumimoji="1" lang="ja-JP" altLang="en-US" dirty="0"/>
          </a:p>
        </p:txBody>
      </p:sp>
    </p:spTree>
    <p:extLst>
      <p:ext uri="{BB962C8B-B14F-4D97-AF65-F5344CB8AC3E}">
        <p14:creationId xmlns:p14="http://schemas.microsoft.com/office/powerpoint/2010/main" val="131133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傾斜理由</a:t>
            </a:r>
            <a:endParaRPr kumimoji="1" lang="ja-JP" altLang="en-US" dirty="0"/>
          </a:p>
        </p:txBody>
      </p:sp>
      <p:sp>
        <p:nvSpPr>
          <p:cNvPr id="3" name="コンテンツ プレースホルダー 2"/>
          <p:cNvSpPr>
            <a:spLocks noGrp="1"/>
          </p:cNvSpPr>
          <p:nvPr>
            <p:ph idx="1"/>
          </p:nvPr>
        </p:nvSpPr>
        <p:spPr>
          <a:xfrm>
            <a:off x="838200" y="1825625"/>
            <a:ext cx="10515600" cy="3805154"/>
          </a:xfrm>
          <a:ln>
            <a:solidFill>
              <a:schemeClr val="accent1"/>
            </a:solidFill>
          </a:ln>
        </p:spPr>
        <p:txBody>
          <a:bodyPr>
            <a:normAutofit fontScale="92500" lnSpcReduction="20000"/>
          </a:bodyPr>
          <a:lstStyle/>
          <a:p>
            <a:pPr marL="0" indent="0">
              <a:buNone/>
            </a:pPr>
            <a:endParaRPr lang="en-US" altLang="ja-JP" dirty="0" smtClean="0">
              <a:effectLst/>
            </a:endParaRPr>
          </a:p>
          <a:p>
            <a:pPr marL="0" indent="0">
              <a:buNone/>
            </a:pPr>
            <a:r>
              <a:rPr lang="en-US" altLang="ja-JP" dirty="0" smtClean="0">
                <a:effectLst/>
              </a:rPr>
              <a:t>10</a:t>
            </a:r>
            <a:r>
              <a:rPr lang="ja-JP" altLang="en-US" dirty="0" smtClean="0">
                <a:effectLst/>
              </a:rPr>
              <a:t>月</a:t>
            </a:r>
            <a:r>
              <a:rPr lang="en-US" altLang="ja-JP" dirty="0" smtClean="0">
                <a:effectLst/>
              </a:rPr>
              <a:t>14</a:t>
            </a:r>
            <a:r>
              <a:rPr lang="ja-JP" altLang="en-US" dirty="0" smtClean="0">
                <a:effectLst/>
              </a:rPr>
              <a:t>日、新聞報道があった後に下請けであった「旭化成建材」が杭打ちのデータ改ざんを認めた。</a:t>
            </a:r>
          </a:p>
          <a:p>
            <a:pPr marL="0" indent="0">
              <a:buNone/>
            </a:pPr>
            <a:endParaRPr lang="en-US" altLang="ja-JP" dirty="0" smtClean="0">
              <a:effectLst/>
            </a:endParaRPr>
          </a:p>
          <a:p>
            <a:pPr marL="0" indent="0">
              <a:buNone/>
            </a:pPr>
            <a:r>
              <a:rPr lang="ja-JP" altLang="en-US" dirty="0" smtClean="0">
                <a:effectLst/>
              </a:rPr>
              <a:t>本来使うはずであった杭より短いものを使っていたため、マンションが傾いてしまった。</a:t>
            </a:r>
            <a:br>
              <a:rPr lang="ja-JP" altLang="en-US" dirty="0" smtClean="0">
                <a:effectLst/>
              </a:rPr>
            </a:br>
            <a:endParaRPr lang="ja-JP" altLang="en-US" dirty="0" smtClean="0">
              <a:effectLst/>
            </a:endParaRPr>
          </a:p>
          <a:p>
            <a:pPr marL="0" indent="0">
              <a:buNone/>
            </a:pPr>
            <a:endParaRPr lang="en-US" altLang="ja-JP" dirty="0" smtClean="0">
              <a:solidFill>
                <a:srgbClr val="FF0000"/>
              </a:solidFill>
              <a:effectLst/>
            </a:endParaRPr>
          </a:p>
          <a:p>
            <a:pPr marL="0" indent="0">
              <a:buNone/>
            </a:pPr>
            <a:r>
              <a:rPr lang="en-US" altLang="ja-JP" dirty="0" smtClean="0">
                <a:solidFill>
                  <a:srgbClr val="FF0000"/>
                </a:solidFill>
                <a:effectLst/>
              </a:rPr>
              <a:t>※</a:t>
            </a:r>
            <a:r>
              <a:rPr lang="ja-JP" altLang="en-US" dirty="0" smtClean="0">
                <a:effectLst/>
              </a:rPr>
              <a:t>だが、短い杭を意図的に発注したのは「三井住友建設」である。</a:t>
            </a:r>
            <a:endParaRPr lang="en-US" altLang="ja-JP" dirty="0" smtClean="0">
              <a:effectLst/>
            </a:endParaRPr>
          </a:p>
          <a:p>
            <a:pPr marL="0" indent="0">
              <a:buNone/>
            </a:pPr>
            <a:r>
              <a:rPr kumimoji="1" lang="ja-JP" altLang="en-US" dirty="0" smtClean="0"/>
              <a:t>それは取材により</a:t>
            </a:r>
            <a:r>
              <a:rPr kumimoji="1" lang="en-US" altLang="ja-JP" dirty="0" smtClean="0"/>
              <a:t>10</a:t>
            </a:r>
            <a:r>
              <a:rPr kumimoji="1" lang="ja-JP" altLang="en-US" dirty="0" smtClean="0"/>
              <a:t>月</a:t>
            </a:r>
            <a:r>
              <a:rPr kumimoji="1" lang="en-US" altLang="ja-JP" dirty="0" smtClean="0"/>
              <a:t>24</a:t>
            </a:r>
            <a:r>
              <a:rPr kumimoji="1" lang="ja-JP" altLang="en-US" dirty="0" smtClean="0"/>
              <a:t>日に発覚した。</a:t>
            </a:r>
            <a:endParaRPr kumimoji="1" lang="ja-JP" altLang="en-US" dirty="0"/>
          </a:p>
        </p:txBody>
      </p:sp>
    </p:spTree>
    <p:extLst>
      <p:ext uri="{BB962C8B-B14F-4D97-AF65-F5344CB8AC3E}">
        <p14:creationId xmlns:p14="http://schemas.microsoft.com/office/powerpoint/2010/main" val="327724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関連企業</a:t>
            </a:r>
            <a:endParaRPr kumimoji="1" lang="ja-JP" altLang="en-US" dirty="0"/>
          </a:p>
        </p:txBody>
      </p:sp>
      <p:sp>
        <p:nvSpPr>
          <p:cNvPr id="4" name="正方形/長方形 3"/>
          <p:cNvSpPr/>
          <p:nvPr/>
        </p:nvSpPr>
        <p:spPr>
          <a:xfrm>
            <a:off x="839395" y="2439903"/>
            <a:ext cx="1229286" cy="21656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2000" b="1" dirty="0" smtClean="0">
                <a:solidFill>
                  <a:schemeClr val="tx1"/>
                </a:solidFill>
              </a:rPr>
              <a:t>三井不動産</a:t>
            </a:r>
            <a:endParaRPr kumimoji="1" lang="ja-JP" altLang="en-US" sz="2000" b="1" dirty="0">
              <a:solidFill>
                <a:schemeClr val="tx1"/>
              </a:solidFill>
            </a:endParaRPr>
          </a:p>
        </p:txBody>
      </p:sp>
      <p:sp>
        <p:nvSpPr>
          <p:cNvPr id="5" name="正方形/長方形 4"/>
          <p:cNvSpPr/>
          <p:nvPr/>
        </p:nvSpPr>
        <p:spPr>
          <a:xfrm>
            <a:off x="4015539" y="2434574"/>
            <a:ext cx="1251283" cy="21656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ja-JP" altLang="en-US" sz="2000" b="1" dirty="0" smtClean="0">
                <a:solidFill>
                  <a:schemeClr val="tx1"/>
                </a:solidFill>
              </a:rPr>
              <a:t>三井</a:t>
            </a:r>
            <a:r>
              <a:rPr lang="ja-JP" altLang="en-US" sz="2000" b="1" dirty="0">
                <a:solidFill>
                  <a:schemeClr val="tx1"/>
                </a:solidFill>
              </a:rPr>
              <a:t>住友建設</a:t>
            </a:r>
            <a:endParaRPr kumimoji="1" lang="ja-JP" altLang="en-US" sz="2000" b="1" dirty="0">
              <a:solidFill>
                <a:schemeClr val="tx1"/>
              </a:solidFill>
            </a:endParaRPr>
          </a:p>
        </p:txBody>
      </p:sp>
      <p:sp>
        <p:nvSpPr>
          <p:cNvPr id="6" name="正方形/長方形 5"/>
          <p:cNvSpPr/>
          <p:nvPr/>
        </p:nvSpPr>
        <p:spPr>
          <a:xfrm>
            <a:off x="7189615" y="2434574"/>
            <a:ext cx="1253284" cy="21656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1200" b="1" dirty="0" smtClean="0">
                <a:solidFill>
                  <a:schemeClr val="tx1"/>
                </a:solidFill>
              </a:rPr>
              <a:t>日立ハイテクノロジーズ</a:t>
            </a:r>
            <a:endParaRPr kumimoji="1" lang="ja-JP" altLang="en-US" sz="1200" b="1" dirty="0">
              <a:solidFill>
                <a:schemeClr val="tx1"/>
              </a:solidFill>
            </a:endParaRPr>
          </a:p>
        </p:txBody>
      </p:sp>
      <p:sp>
        <p:nvSpPr>
          <p:cNvPr id="7" name="正方形/長方形 6"/>
          <p:cNvSpPr/>
          <p:nvPr/>
        </p:nvSpPr>
        <p:spPr>
          <a:xfrm>
            <a:off x="10365692" y="2434574"/>
            <a:ext cx="1220207" cy="21656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kumimoji="1" lang="ja-JP" altLang="en-US" sz="2000" b="1" dirty="0" smtClean="0">
                <a:solidFill>
                  <a:schemeClr val="tx1"/>
                </a:solidFill>
              </a:rPr>
              <a:t>旭化成建材</a:t>
            </a:r>
            <a:endParaRPr kumimoji="1" lang="ja-JP" altLang="en-US" sz="2000" b="1" dirty="0">
              <a:solidFill>
                <a:schemeClr val="tx1"/>
              </a:solidFill>
            </a:endParaRPr>
          </a:p>
        </p:txBody>
      </p:sp>
      <p:sp>
        <p:nvSpPr>
          <p:cNvPr id="8" name="正方形/長方形 7"/>
          <p:cNvSpPr/>
          <p:nvPr/>
        </p:nvSpPr>
        <p:spPr>
          <a:xfrm>
            <a:off x="972421" y="1377737"/>
            <a:ext cx="6629403" cy="422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u="sng" dirty="0" smtClean="0">
                <a:solidFill>
                  <a:schemeClr val="tx1"/>
                </a:solidFill>
              </a:rPr>
              <a:t>以下の</a:t>
            </a:r>
            <a:r>
              <a:rPr kumimoji="1" lang="en-US" altLang="ja-JP" sz="2800" u="sng" dirty="0" smtClean="0">
                <a:solidFill>
                  <a:schemeClr val="tx1"/>
                </a:solidFill>
              </a:rPr>
              <a:t>4</a:t>
            </a:r>
            <a:r>
              <a:rPr kumimoji="1" lang="ja-JP" altLang="en-US" sz="2800" u="sng" dirty="0" smtClean="0">
                <a:solidFill>
                  <a:schemeClr val="tx1"/>
                </a:solidFill>
              </a:rPr>
              <a:t>社が主に関連していた。</a:t>
            </a:r>
            <a:endParaRPr kumimoji="1" lang="ja-JP" altLang="en-US" sz="2800" u="sng" dirty="0">
              <a:solidFill>
                <a:schemeClr val="tx1"/>
              </a:solidFill>
            </a:endParaRPr>
          </a:p>
        </p:txBody>
      </p:sp>
      <p:sp>
        <p:nvSpPr>
          <p:cNvPr id="9" name="正方形/長方形 8"/>
          <p:cNvSpPr/>
          <p:nvPr/>
        </p:nvSpPr>
        <p:spPr>
          <a:xfrm>
            <a:off x="838200" y="1926555"/>
            <a:ext cx="1238502" cy="51334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売主</a:t>
            </a:r>
            <a:endParaRPr kumimoji="1" lang="ja-JP" altLang="en-US" b="1" dirty="0">
              <a:solidFill>
                <a:schemeClr val="bg1"/>
              </a:solidFill>
            </a:endParaRPr>
          </a:p>
        </p:txBody>
      </p:sp>
      <p:sp>
        <p:nvSpPr>
          <p:cNvPr id="10" name="正方形/長方形 9"/>
          <p:cNvSpPr/>
          <p:nvPr/>
        </p:nvSpPr>
        <p:spPr>
          <a:xfrm>
            <a:off x="4007517" y="1921226"/>
            <a:ext cx="1251283" cy="51334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元請け</a:t>
            </a:r>
            <a:endParaRPr kumimoji="1" lang="ja-JP" altLang="en-US" b="1" dirty="0">
              <a:solidFill>
                <a:schemeClr val="bg1"/>
              </a:solidFill>
            </a:endParaRPr>
          </a:p>
        </p:txBody>
      </p:sp>
      <p:sp>
        <p:nvSpPr>
          <p:cNvPr id="11" name="正方形/長方形 10"/>
          <p:cNvSpPr/>
          <p:nvPr/>
        </p:nvSpPr>
        <p:spPr>
          <a:xfrm>
            <a:off x="7189616" y="1921226"/>
            <a:ext cx="1253284" cy="51334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1</a:t>
            </a:r>
            <a:r>
              <a:rPr kumimoji="1" lang="ja-JP" altLang="en-US" b="1" dirty="0" smtClean="0">
                <a:solidFill>
                  <a:schemeClr val="bg1"/>
                </a:solidFill>
              </a:rPr>
              <a:t>次下請け</a:t>
            </a:r>
            <a:endParaRPr kumimoji="1" lang="ja-JP" altLang="en-US" b="1" dirty="0">
              <a:solidFill>
                <a:schemeClr val="bg1"/>
              </a:solidFill>
            </a:endParaRPr>
          </a:p>
        </p:txBody>
      </p:sp>
      <p:sp>
        <p:nvSpPr>
          <p:cNvPr id="12" name="正方形/長方形 11"/>
          <p:cNvSpPr/>
          <p:nvPr/>
        </p:nvSpPr>
        <p:spPr>
          <a:xfrm>
            <a:off x="10365692" y="1921226"/>
            <a:ext cx="1220207" cy="51334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bg1"/>
                </a:solidFill>
              </a:rPr>
              <a:t>2</a:t>
            </a:r>
            <a:r>
              <a:rPr lang="ja-JP" altLang="en-US" b="1" dirty="0" smtClean="0">
                <a:solidFill>
                  <a:schemeClr val="bg1"/>
                </a:solidFill>
              </a:rPr>
              <a:t>次</a:t>
            </a:r>
            <a:r>
              <a:rPr lang="ja-JP" altLang="en-US" b="1" dirty="0">
                <a:solidFill>
                  <a:schemeClr val="bg1"/>
                </a:solidFill>
              </a:rPr>
              <a:t>下請け</a:t>
            </a:r>
            <a:endParaRPr lang="ja-JP" altLang="en-US" b="1" dirty="0">
              <a:solidFill>
                <a:schemeClr val="bg1"/>
              </a:solidFill>
            </a:endParaRPr>
          </a:p>
        </p:txBody>
      </p:sp>
      <p:sp>
        <p:nvSpPr>
          <p:cNvPr id="13" name="右矢印 12"/>
          <p:cNvSpPr/>
          <p:nvPr/>
        </p:nvSpPr>
        <p:spPr>
          <a:xfrm>
            <a:off x="2420480" y="2996047"/>
            <a:ext cx="1267326" cy="1042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592419" y="2996048"/>
            <a:ext cx="1267326" cy="1042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8772769" y="2996048"/>
            <a:ext cx="1267326" cy="1042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爆発 2 15"/>
          <p:cNvSpPr/>
          <p:nvPr/>
        </p:nvSpPr>
        <p:spPr>
          <a:xfrm>
            <a:off x="9274959" y="1327107"/>
            <a:ext cx="1947368" cy="876929"/>
          </a:xfrm>
          <a:prstGeom prst="irregularSeal2">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担当</a:t>
            </a:r>
            <a:endParaRPr kumimoji="1" lang="ja-JP" altLang="en-US" sz="2400" b="1" dirty="0"/>
          </a:p>
        </p:txBody>
      </p:sp>
      <p:sp>
        <p:nvSpPr>
          <p:cNvPr id="19" name="正方形/長方形 18"/>
          <p:cNvSpPr/>
          <p:nvPr/>
        </p:nvSpPr>
        <p:spPr>
          <a:xfrm>
            <a:off x="3848972" y="5323897"/>
            <a:ext cx="4754219" cy="944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dirty="0" smtClean="0">
                <a:solidFill>
                  <a:schemeClr val="tx1"/>
                </a:solidFill>
              </a:rPr>
              <a:t>以上のような分担で工事が</a:t>
            </a:r>
            <a:r>
              <a:rPr lang="ja-JP" altLang="en-US" sz="2000" b="1" dirty="0" smtClean="0">
                <a:solidFill>
                  <a:schemeClr val="tx1"/>
                </a:solidFill>
              </a:rPr>
              <a:t>進められた。</a:t>
            </a:r>
            <a:endParaRPr kumimoji="1" lang="ja-JP" altLang="en-US" sz="2000" b="1" dirty="0">
              <a:solidFill>
                <a:schemeClr val="tx1"/>
              </a:solidFill>
            </a:endParaRPr>
          </a:p>
        </p:txBody>
      </p:sp>
    </p:spTree>
    <p:extLst>
      <p:ext uri="{BB962C8B-B14F-4D97-AF65-F5344CB8AC3E}">
        <p14:creationId xmlns:p14="http://schemas.microsoft.com/office/powerpoint/2010/main" val="208934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1287212"/>
          </a:xfrm>
        </p:spPr>
        <p:txBody>
          <a:bodyPr/>
          <a:lstStyle/>
          <a:p>
            <a:r>
              <a:rPr kumimoji="1" lang="ja-JP" altLang="en-US" dirty="0" smtClean="0"/>
              <a:t>関連企業の株価</a:t>
            </a:r>
            <a:r>
              <a:rPr lang="ja-JP" altLang="en-US" dirty="0" smtClean="0"/>
              <a:t>取得と発覚日時</a:t>
            </a:r>
            <a:endParaRPr kumimoji="1" lang="ja-JP" altLang="en-US" dirty="0"/>
          </a:p>
        </p:txBody>
      </p:sp>
      <p:sp>
        <p:nvSpPr>
          <p:cNvPr id="3" name="コンテンツ プレースホルダー 2"/>
          <p:cNvSpPr>
            <a:spLocks noGrp="1"/>
          </p:cNvSpPr>
          <p:nvPr>
            <p:ph idx="1"/>
          </p:nvPr>
        </p:nvSpPr>
        <p:spPr>
          <a:xfrm>
            <a:off x="838200" y="1804738"/>
            <a:ext cx="10515600" cy="4900862"/>
          </a:xfrm>
          <a:ln>
            <a:solidFill>
              <a:schemeClr val="accent1"/>
            </a:solidFill>
          </a:ln>
        </p:spPr>
        <p:txBody>
          <a:bodyPr>
            <a:normAutofit fontScale="92500" lnSpcReduction="20000"/>
          </a:bodyPr>
          <a:lstStyle/>
          <a:p>
            <a:pPr marL="0" indent="0">
              <a:buNone/>
            </a:pPr>
            <a:endParaRPr lang="en-US" altLang="ja-JP" dirty="0" smtClean="0">
              <a:effectLst/>
            </a:endParaRPr>
          </a:p>
          <a:p>
            <a:pPr marL="0" indent="0">
              <a:buNone/>
            </a:pPr>
            <a:r>
              <a:rPr lang="ja-JP" altLang="en-US" dirty="0"/>
              <a:t>①</a:t>
            </a:r>
            <a:r>
              <a:rPr lang="ja-JP" altLang="en-US" dirty="0" smtClean="0">
                <a:effectLst/>
              </a:rPr>
              <a:t>三井不動産</a:t>
            </a:r>
            <a:endParaRPr lang="en-US" altLang="ja-JP" dirty="0" smtClean="0">
              <a:effectLst/>
            </a:endParaRPr>
          </a:p>
          <a:p>
            <a:pPr marL="0" indent="0">
              <a:buNone/>
            </a:pPr>
            <a:r>
              <a:rPr lang="ja-JP" altLang="en-US" dirty="0" smtClean="0">
                <a:effectLst/>
              </a:rPr>
              <a:t>　　</a:t>
            </a:r>
            <a:r>
              <a:rPr lang="en-US" altLang="ja-JP" dirty="0" smtClean="0">
                <a:effectLst/>
              </a:rPr>
              <a:t>2015</a:t>
            </a:r>
            <a:r>
              <a:rPr lang="ja-JP" altLang="en-US" dirty="0" smtClean="0">
                <a:effectLst/>
              </a:rPr>
              <a:t>年</a:t>
            </a:r>
            <a:r>
              <a:rPr lang="en-US" altLang="ja-JP" dirty="0" smtClean="0">
                <a:effectLst/>
              </a:rPr>
              <a:t>10</a:t>
            </a:r>
            <a:r>
              <a:rPr lang="ja-JP" altLang="en-US" dirty="0" smtClean="0">
                <a:effectLst/>
              </a:rPr>
              <a:t>月</a:t>
            </a:r>
            <a:r>
              <a:rPr lang="en-US" altLang="ja-JP" dirty="0" smtClean="0">
                <a:effectLst/>
              </a:rPr>
              <a:t>14</a:t>
            </a:r>
            <a:r>
              <a:rPr lang="ja-JP" altLang="en-US" dirty="0" smtClean="0">
                <a:effectLst/>
              </a:rPr>
              <a:t>日マンション傾斜公表する</a:t>
            </a:r>
          </a:p>
          <a:p>
            <a:pPr marL="0" indent="0">
              <a:buNone/>
            </a:pPr>
            <a:endParaRPr lang="en-US" altLang="ja-JP" dirty="0" smtClean="0">
              <a:effectLst/>
            </a:endParaRPr>
          </a:p>
          <a:p>
            <a:pPr marL="0" indent="0">
              <a:buNone/>
            </a:pPr>
            <a:r>
              <a:rPr lang="ja-JP" altLang="en-US" dirty="0"/>
              <a:t>②</a:t>
            </a:r>
            <a:r>
              <a:rPr lang="ja-JP" altLang="en-US" dirty="0" smtClean="0">
                <a:effectLst/>
              </a:rPr>
              <a:t>旭化成</a:t>
            </a:r>
            <a:endParaRPr lang="en-US" altLang="ja-JP" dirty="0" smtClean="0">
              <a:effectLst/>
            </a:endParaRPr>
          </a:p>
          <a:p>
            <a:pPr marL="0" indent="0">
              <a:buNone/>
            </a:pPr>
            <a:r>
              <a:rPr lang="ja-JP" altLang="en-US" dirty="0" smtClean="0">
                <a:effectLst/>
              </a:rPr>
              <a:t>　　</a:t>
            </a:r>
            <a:r>
              <a:rPr lang="en-US" altLang="ja-JP" dirty="0" smtClean="0">
                <a:effectLst/>
              </a:rPr>
              <a:t>2015</a:t>
            </a:r>
            <a:r>
              <a:rPr lang="ja-JP" altLang="en-US" dirty="0" smtClean="0">
                <a:effectLst/>
              </a:rPr>
              <a:t>年</a:t>
            </a:r>
            <a:r>
              <a:rPr lang="en-US" altLang="ja-JP" dirty="0" smtClean="0">
                <a:effectLst/>
              </a:rPr>
              <a:t>10</a:t>
            </a:r>
            <a:r>
              <a:rPr lang="ja-JP" altLang="en-US" dirty="0" smtClean="0">
                <a:effectLst/>
              </a:rPr>
              <a:t>月</a:t>
            </a:r>
            <a:r>
              <a:rPr lang="en-US" altLang="ja-JP" dirty="0" smtClean="0">
                <a:effectLst/>
              </a:rPr>
              <a:t>14</a:t>
            </a:r>
            <a:r>
              <a:rPr lang="ja-JP" altLang="en-US" dirty="0" smtClean="0">
                <a:effectLst/>
              </a:rPr>
              <a:t>日杭打ちデータ改ざん認める</a:t>
            </a:r>
          </a:p>
          <a:p>
            <a:pPr marL="0" indent="0">
              <a:buNone/>
            </a:pPr>
            <a:endParaRPr lang="en-US" altLang="ja-JP" dirty="0" smtClean="0">
              <a:effectLst/>
            </a:endParaRPr>
          </a:p>
          <a:p>
            <a:pPr marL="0" indent="0">
              <a:buNone/>
            </a:pPr>
            <a:r>
              <a:rPr lang="ja-JP" altLang="en-US" dirty="0"/>
              <a:t>③</a:t>
            </a:r>
            <a:r>
              <a:rPr lang="ja-JP" altLang="en-US" dirty="0" smtClean="0">
                <a:effectLst/>
              </a:rPr>
              <a:t>三井住友建設　</a:t>
            </a:r>
            <a:br>
              <a:rPr lang="ja-JP" altLang="en-US" dirty="0" smtClean="0">
                <a:effectLst/>
              </a:rPr>
            </a:br>
            <a:r>
              <a:rPr lang="ja-JP" altLang="en-US" dirty="0" smtClean="0">
                <a:effectLst/>
              </a:rPr>
              <a:t>　　</a:t>
            </a:r>
            <a:r>
              <a:rPr lang="en-US" altLang="ja-JP" dirty="0" smtClean="0">
                <a:effectLst/>
              </a:rPr>
              <a:t>2015</a:t>
            </a:r>
            <a:r>
              <a:rPr lang="ja-JP" altLang="en-US" dirty="0" smtClean="0">
                <a:effectLst/>
              </a:rPr>
              <a:t>年</a:t>
            </a:r>
            <a:r>
              <a:rPr lang="en-US" altLang="ja-JP" dirty="0" smtClean="0">
                <a:effectLst/>
              </a:rPr>
              <a:t>10</a:t>
            </a:r>
            <a:r>
              <a:rPr lang="ja-JP" altLang="en-US" dirty="0" smtClean="0">
                <a:effectLst/>
              </a:rPr>
              <a:t>月</a:t>
            </a:r>
            <a:r>
              <a:rPr lang="en-US" altLang="ja-JP" dirty="0" smtClean="0">
                <a:effectLst/>
              </a:rPr>
              <a:t>24</a:t>
            </a:r>
            <a:r>
              <a:rPr lang="ja-JP" altLang="en-US" dirty="0" smtClean="0">
                <a:effectLst/>
              </a:rPr>
              <a:t>日設計より短い杭を発注したこと認める</a:t>
            </a:r>
          </a:p>
          <a:p>
            <a:pPr marL="0" indent="0">
              <a:buNone/>
            </a:pPr>
            <a:endParaRPr lang="en-US" altLang="ja-JP" dirty="0" smtClean="0">
              <a:effectLst/>
            </a:endParaRPr>
          </a:p>
          <a:p>
            <a:pPr marL="0" indent="0">
              <a:buNone/>
            </a:pPr>
            <a:r>
              <a:rPr lang="ja-JP" altLang="en-US" dirty="0" smtClean="0"/>
              <a:t>④</a:t>
            </a:r>
            <a:r>
              <a:rPr lang="ja-JP" altLang="en-US" dirty="0" smtClean="0">
                <a:effectLst/>
              </a:rPr>
              <a:t>日立ハイテクノロジーズ　</a:t>
            </a:r>
            <a:endParaRPr lang="en-US" altLang="ja-JP" dirty="0" smtClean="0">
              <a:effectLst/>
            </a:endParaRPr>
          </a:p>
          <a:p>
            <a:pPr marL="0" indent="0">
              <a:buNone/>
            </a:pPr>
            <a:r>
              <a:rPr lang="ja-JP" altLang="en-US" dirty="0" smtClean="0">
                <a:effectLst/>
              </a:rPr>
              <a:t>　　</a:t>
            </a:r>
            <a:r>
              <a:rPr lang="en-US" altLang="ja-JP" dirty="0" smtClean="0">
                <a:effectLst/>
              </a:rPr>
              <a:t>2015</a:t>
            </a:r>
            <a:r>
              <a:rPr lang="ja-JP" altLang="en-US" dirty="0" smtClean="0">
                <a:effectLst/>
              </a:rPr>
              <a:t>年</a:t>
            </a:r>
            <a:r>
              <a:rPr lang="en-US" altLang="ja-JP" dirty="0" smtClean="0">
                <a:effectLst/>
              </a:rPr>
              <a:t>10</a:t>
            </a:r>
            <a:r>
              <a:rPr lang="ja-JP" altLang="en-US" dirty="0" smtClean="0">
                <a:effectLst/>
              </a:rPr>
              <a:t>月</a:t>
            </a:r>
            <a:r>
              <a:rPr lang="en-US" altLang="ja-JP" dirty="0" smtClean="0">
                <a:effectLst/>
              </a:rPr>
              <a:t>27</a:t>
            </a:r>
            <a:r>
              <a:rPr lang="ja-JP" altLang="en-US" dirty="0" smtClean="0">
                <a:effectLst/>
              </a:rPr>
              <a:t>日旭化成に下請けを丸投げ疑惑がかかる</a:t>
            </a:r>
            <a:endParaRPr kumimoji="1" lang="ja-JP" altLang="en-US" dirty="0"/>
          </a:p>
        </p:txBody>
      </p:sp>
      <p:sp>
        <p:nvSpPr>
          <p:cNvPr id="4" name="正方形/長方形 3"/>
          <p:cNvSpPr/>
          <p:nvPr/>
        </p:nvSpPr>
        <p:spPr>
          <a:xfrm>
            <a:off x="838200" y="1299411"/>
            <a:ext cx="6817895" cy="3930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以下の</a:t>
            </a:r>
            <a:r>
              <a:rPr kumimoji="1" lang="en-US" altLang="ja-JP" b="1" dirty="0" smtClean="0">
                <a:solidFill>
                  <a:schemeClr val="tx1"/>
                </a:solidFill>
              </a:rPr>
              <a:t>4</a:t>
            </a:r>
            <a:r>
              <a:rPr kumimoji="1" lang="ja-JP" altLang="en-US" b="1" dirty="0" smtClean="0">
                <a:solidFill>
                  <a:schemeClr val="tx1"/>
                </a:solidFill>
              </a:rPr>
              <a:t>社の株価を取得し、各発覚日時と株価変動を比較する</a:t>
            </a:r>
            <a:endParaRPr kumimoji="1" lang="ja-JP" altLang="en-US" b="1" dirty="0">
              <a:solidFill>
                <a:schemeClr val="tx1"/>
              </a:solidFill>
            </a:endParaRPr>
          </a:p>
        </p:txBody>
      </p:sp>
    </p:spTree>
    <p:extLst>
      <p:ext uri="{BB962C8B-B14F-4D97-AF65-F5344CB8AC3E}">
        <p14:creationId xmlns:p14="http://schemas.microsoft.com/office/powerpoint/2010/main" val="1250432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3529</TotalTime>
  <Words>764</Words>
  <Application>Microsoft Office PowerPoint</Application>
  <PresentationFormat>ワイド画面</PresentationFormat>
  <Paragraphs>118</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Ｐゴシック</vt:lpstr>
      <vt:lpstr>Arial</vt:lpstr>
      <vt:lpstr>Calibri</vt:lpstr>
      <vt:lpstr>Calibri Light</vt:lpstr>
      <vt:lpstr>Office テーマ</vt:lpstr>
      <vt:lpstr>集合知の成功事例としての株価変動についての調査</vt:lpstr>
      <vt:lpstr>1.研究背景</vt:lpstr>
      <vt:lpstr>2.研究目的</vt:lpstr>
      <vt:lpstr>3.研究方法</vt:lpstr>
      <vt:lpstr>4.株価取得と背景の調査</vt:lpstr>
      <vt:lpstr>横浜マンション傾斜問題とは</vt:lpstr>
      <vt:lpstr>傾斜理由</vt:lpstr>
      <vt:lpstr>関連企業</vt:lpstr>
      <vt:lpstr>関連企業の株価取得と発覚日時</vt:lpstr>
      <vt:lpstr>5.研究結果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6.考察</vt:lpstr>
      <vt:lpstr>7.結論</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集合知の成功事例としての株価変動についての調査</dc:title>
  <dc:creator>miyake</dc:creator>
  <cp:lastModifiedBy>miyake</cp:lastModifiedBy>
  <cp:revision>30</cp:revision>
  <dcterms:created xsi:type="dcterms:W3CDTF">2016-01-25T06:16:34Z</dcterms:created>
  <dcterms:modified xsi:type="dcterms:W3CDTF">2016-01-27T17:06:26Z</dcterms:modified>
</cp:coreProperties>
</file>