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岩橋瑠伊" initials="岩橋瑠伊" lastIdx="1" clrIdx="0">
    <p:extLst>
      <p:ext uri="{19B8F6BF-5375-455C-9EA6-DF929625EA0E}">
        <p15:presenceInfo xmlns:p15="http://schemas.microsoft.com/office/powerpoint/2012/main" userId="76a018d0607038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D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57" autoAdjust="0"/>
  </p:normalViewPr>
  <p:slideViewPr>
    <p:cSldViewPr>
      <p:cViewPr>
        <p:scale>
          <a:sx n="30" d="100"/>
          <a:sy n="30" d="100"/>
        </p:scale>
        <p:origin x="1428" y="2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tags" Target="tags/tag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2016/12/15</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7197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2016/12/15</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73228"/>
            <a:ext cx="21386800" cy="1313778"/>
          </a:xfrm>
          <a:prstGeom prst="rect">
            <a:avLst/>
          </a:prstGeom>
          <a:noFill/>
        </p:spPr>
        <p:txBody>
          <a:bodyPr wrap="square" lIns="295232" tIns="147616" rIns="295232" bIns="147616" rtlCol="0">
            <a:spAutoFit/>
          </a:bodyPr>
          <a:lstStyle/>
          <a:p>
            <a:pPr algn="ctr"/>
            <a:r>
              <a:rPr lang="en-US" altLang="ja-JP" sz="6600" dirty="0">
                <a:effectLst>
                  <a:glow rad="101600">
                    <a:srgbClr val="FFE880">
                      <a:tint val="20000"/>
                      <a:alpha val="60000"/>
                    </a:srgbClr>
                  </a:glow>
                </a:effectLst>
                <a:latin typeface="+mj-lt"/>
              </a:rPr>
              <a:t>Twitter</a:t>
            </a:r>
            <a:r>
              <a:rPr lang="ja-JP" altLang="en-US" sz="6600" dirty="0">
                <a:effectLst>
                  <a:glow rad="101600">
                    <a:srgbClr val="FFE880">
                      <a:tint val="20000"/>
                      <a:alpha val="60000"/>
                    </a:srgbClr>
                  </a:glow>
                </a:effectLst>
                <a:latin typeface="+mj-lt"/>
              </a:rPr>
              <a:t>ユーザーの興味とリツイート行為の関係分析</a:t>
            </a:r>
            <a:endParaRPr lang="en-US" altLang="ja-JP" sz="6600" dirty="0">
              <a:effectLst>
                <a:glow rad="101600">
                  <a:srgbClr val="FFE880">
                    <a:tint val="20000"/>
                    <a:alpha val="60000"/>
                  </a:srgbClr>
                </a:glow>
              </a:effectLst>
              <a:latin typeface="+mj-lt"/>
            </a:endParaRPr>
          </a:p>
        </p:txBody>
      </p:sp>
      <p:sp>
        <p:nvSpPr>
          <p:cNvPr id="4" name="テキスト ボックス 3"/>
          <p:cNvSpPr txBox="1"/>
          <p:nvPr/>
        </p:nvSpPr>
        <p:spPr>
          <a:xfrm>
            <a:off x="-104118" y="1409821"/>
            <a:ext cx="21386800" cy="1129112"/>
          </a:xfrm>
          <a:prstGeom prst="rect">
            <a:avLst/>
          </a:prstGeom>
          <a:noFill/>
        </p:spPr>
        <p:txBody>
          <a:bodyPr wrap="square" lIns="295232" tIns="147616" rIns="295232" bIns="147616" rtlCol="0">
            <a:spAutoFit/>
          </a:bodyPr>
          <a:lstStyle/>
          <a:p>
            <a:pPr algn="ctr"/>
            <a:r>
              <a:rPr lang="en-US" altLang="ja-JP" sz="5400" b="1" dirty="0">
                <a:latin typeface="+mn-ea"/>
              </a:rPr>
              <a:t>PM</a:t>
            </a:r>
            <a:r>
              <a:rPr lang="ja-JP" altLang="en-US" sz="5400" b="1" dirty="0">
                <a:latin typeface="+mn-ea"/>
              </a:rPr>
              <a:t>コース　矢吹研究室　</a:t>
            </a:r>
            <a:r>
              <a:rPr lang="en-US" altLang="ja-JP" sz="5400" b="1" dirty="0">
                <a:latin typeface="+mn-ea"/>
              </a:rPr>
              <a:t>1442014</a:t>
            </a:r>
            <a:r>
              <a:rPr lang="ja-JP" altLang="en-US" sz="5400" b="1" dirty="0">
                <a:latin typeface="+mn-ea"/>
              </a:rPr>
              <a:t>　岩橋瑠伊</a:t>
            </a:r>
          </a:p>
        </p:txBody>
      </p:sp>
      <p:sp>
        <p:nvSpPr>
          <p:cNvPr id="14" name="テキスト ボックス 13"/>
          <p:cNvSpPr txBox="1"/>
          <p:nvPr/>
        </p:nvSpPr>
        <p:spPr>
          <a:xfrm>
            <a:off x="460414" y="2472214"/>
            <a:ext cx="1759899" cy="984885"/>
          </a:xfrm>
          <a:prstGeom prst="rect">
            <a:avLst/>
          </a:prstGeom>
          <a:solidFill>
            <a:schemeClr val="accent5">
              <a:lumMod val="60000"/>
              <a:lumOff val="40000"/>
            </a:schemeClr>
          </a:solidFill>
        </p:spPr>
        <p:txBody>
          <a:bodyPr wrap="square" rtlCol="0">
            <a:spAutoFit/>
          </a:bodyPr>
          <a:lstStyle/>
          <a:p>
            <a:r>
              <a:rPr lang="ja-JP" altLang="en-US" dirty="0">
                <a:latin typeface="+mj-ea"/>
                <a:ea typeface="+mj-ea"/>
              </a:rPr>
              <a:t>背景</a:t>
            </a:r>
            <a:endParaRPr kumimoji="1" lang="ja-JP" altLang="en-US" dirty="0">
              <a:latin typeface="+mj-ea"/>
              <a:ea typeface="+mj-ea"/>
            </a:endParaRPr>
          </a:p>
        </p:txBody>
      </p:sp>
      <p:sp>
        <p:nvSpPr>
          <p:cNvPr id="24" name="テキスト ボックス 23"/>
          <p:cNvSpPr txBox="1"/>
          <p:nvPr/>
        </p:nvSpPr>
        <p:spPr>
          <a:xfrm>
            <a:off x="460414" y="9774134"/>
            <a:ext cx="1672253" cy="984885"/>
          </a:xfrm>
          <a:prstGeom prst="rect">
            <a:avLst/>
          </a:prstGeom>
          <a:solidFill>
            <a:schemeClr val="accent5">
              <a:lumMod val="60000"/>
              <a:lumOff val="40000"/>
            </a:schemeClr>
          </a:solidFill>
        </p:spPr>
        <p:txBody>
          <a:bodyPr wrap="none" rtlCol="0">
            <a:spAutoFit/>
          </a:bodyPr>
          <a:lstStyle/>
          <a:p>
            <a:r>
              <a:rPr kumimoji="1" lang="ja-JP" altLang="en-US" dirty="0"/>
              <a:t>目的</a:t>
            </a:r>
          </a:p>
        </p:txBody>
      </p:sp>
      <p:sp>
        <p:nvSpPr>
          <p:cNvPr id="25" name="角丸四角形 24"/>
          <p:cNvSpPr/>
          <p:nvPr/>
        </p:nvSpPr>
        <p:spPr>
          <a:xfrm>
            <a:off x="548060" y="10894363"/>
            <a:ext cx="20082444" cy="159275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2923272" y="4988141"/>
            <a:ext cx="8329303" cy="2123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13116335" y="5047778"/>
            <a:ext cx="8065053" cy="2123658"/>
          </a:xfrm>
          <a:prstGeom prst="rect">
            <a:avLst/>
          </a:prstGeom>
          <a:noFill/>
        </p:spPr>
        <p:txBody>
          <a:bodyPr wrap="square" rtlCol="0">
            <a:spAutoFit/>
          </a:bodyPr>
          <a:lstStyle/>
          <a:p>
            <a:r>
              <a:rPr lang="ja-JP" altLang="en-US" sz="4400" dirty="0">
                <a:solidFill>
                  <a:srgbClr val="00B0F0"/>
                </a:solidFill>
              </a:rPr>
              <a:t>この関係性の強弱をツイートの条件によって予測できるのではないかと考えた．</a:t>
            </a:r>
            <a:endParaRPr lang="en-US" altLang="ja-JP" sz="4400" dirty="0">
              <a:solidFill>
                <a:srgbClr val="00B0F0"/>
              </a:solidFill>
            </a:endParaRPr>
          </a:p>
        </p:txBody>
      </p:sp>
      <p:sp>
        <p:nvSpPr>
          <p:cNvPr id="35" name="テキスト ボックス 34"/>
          <p:cNvSpPr txBox="1"/>
          <p:nvPr/>
        </p:nvSpPr>
        <p:spPr>
          <a:xfrm>
            <a:off x="731633" y="11013930"/>
            <a:ext cx="20069979" cy="1446550"/>
          </a:xfrm>
          <a:prstGeom prst="rect">
            <a:avLst/>
          </a:prstGeom>
          <a:noFill/>
        </p:spPr>
        <p:txBody>
          <a:bodyPr wrap="square" rtlCol="0">
            <a:spAutoFit/>
          </a:bodyPr>
          <a:lstStyle/>
          <a:p>
            <a:r>
              <a:rPr lang="ja-JP" altLang="en-US" sz="4400" dirty="0"/>
              <a:t>リツイートされたツイートの趣旨と，リツイートユーザーのツイートやプロフィールが関係するかを調べる．</a:t>
            </a:r>
            <a:endParaRPr kumimoji="1" lang="ja-JP" altLang="en-US" sz="4400" dirty="0"/>
          </a:p>
        </p:txBody>
      </p:sp>
      <p:sp>
        <p:nvSpPr>
          <p:cNvPr id="38" name="テキスト ボックス 37"/>
          <p:cNvSpPr txBox="1"/>
          <p:nvPr/>
        </p:nvSpPr>
        <p:spPr>
          <a:xfrm>
            <a:off x="460413" y="12685540"/>
            <a:ext cx="1672253" cy="984885"/>
          </a:xfrm>
          <a:prstGeom prst="rect">
            <a:avLst/>
          </a:prstGeom>
          <a:solidFill>
            <a:schemeClr val="accent5">
              <a:lumMod val="60000"/>
              <a:lumOff val="40000"/>
            </a:schemeClr>
          </a:solidFill>
        </p:spPr>
        <p:txBody>
          <a:bodyPr wrap="none" rtlCol="0">
            <a:spAutoFit/>
          </a:bodyPr>
          <a:lstStyle/>
          <a:p>
            <a:r>
              <a:rPr lang="ja-JP" altLang="en-US" dirty="0"/>
              <a:t>方法</a:t>
            </a:r>
            <a:endParaRPr kumimoji="1" lang="ja-JP" altLang="en-US" dirty="0"/>
          </a:p>
        </p:txBody>
      </p:sp>
      <p:sp>
        <p:nvSpPr>
          <p:cNvPr id="44" name="角丸四角形 43"/>
          <p:cNvSpPr/>
          <p:nvPr/>
        </p:nvSpPr>
        <p:spPr>
          <a:xfrm>
            <a:off x="460413" y="13808323"/>
            <a:ext cx="20310409" cy="568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1633" y="13946200"/>
            <a:ext cx="20171316" cy="5509200"/>
          </a:xfrm>
          <a:prstGeom prst="rect">
            <a:avLst/>
          </a:prstGeom>
          <a:noFill/>
        </p:spPr>
        <p:txBody>
          <a:bodyPr wrap="square" rtlCol="0">
            <a:spAutoFit/>
          </a:bodyPr>
          <a:lstStyle/>
          <a:p>
            <a:r>
              <a:rPr kumimoji="1" lang="en-US" altLang="ja-JP" sz="4400" dirty="0"/>
              <a:t>1. </a:t>
            </a:r>
            <a:r>
              <a:rPr kumimoji="1" lang="en-US" altLang="ja-JP" sz="4400" dirty="0" err="1"/>
              <a:t>TwitterAPI</a:t>
            </a:r>
            <a:r>
              <a:rPr kumimoji="1" lang="ja-JP" altLang="en-US" sz="4400" dirty="0"/>
              <a:t>を利用できるように</a:t>
            </a:r>
            <a:r>
              <a:rPr kumimoji="1" lang="en-US" altLang="ja-JP" sz="4400" dirty="0"/>
              <a:t>OAuth</a:t>
            </a:r>
            <a:r>
              <a:rPr kumimoji="1" lang="ja-JP" altLang="en-US" sz="4400" dirty="0"/>
              <a:t>認証を行う．</a:t>
            </a:r>
            <a:endParaRPr kumimoji="1" lang="en-US" altLang="ja-JP" sz="4400" dirty="0"/>
          </a:p>
          <a:p>
            <a:r>
              <a:rPr lang="en-US" altLang="ja-JP" sz="4400" dirty="0"/>
              <a:t>2. 100RT</a:t>
            </a:r>
            <a:r>
              <a:rPr lang="ja-JP" altLang="en-US" sz="4400" dirty="0"/>
              <a:t>以上されているツイートをリツイートしたユーザーを</a:t>
            </a:r>
            <a:r>
              <a:rPr lang="en-US" altLang="ja-JP" sz="4400" dirty="0"/>
              <a:t>100</a:t>
            </a:r>
            <a:r>
              <a:rPr lang="ja-JP" altLang="en-US" sz="4400" dirty="0"/>
              <a:t>人取得する．</a:t>
            </a:r>
            <a:endParaRPr kumimoji="1" lang="en-US" altLang="ja-JP" sz="4400" dirty="0"/>
          </a:p>
          <a:p>
            <a:r>
              <a:rPr lang="en-US" altLang="ja-JP" sz="4400" dirty="0"/>
              <a:t>3</a:t>
            </a:r>
            <a:r>
              <a:rPr kumimoji="1" lang="en-US" altLang="ja-JP" sz="4400" dirty="0"/>
              <a:t>. </a:t>
            </a:r>
            <a:r>
              <a:rPr lang="ja-JP" altLang="en-US" sz="4400" dirty="0"/>
              <a:t>取得したリツイートユーザーの最新</a:t>
            </a:r>
            <a:r>
              <a:rPr lang="en-US" altLang="ja-JP" sz="4400" dirty="0"/>
              <a:t>500 </a:t>
            </a:r>
            <a:r>
              <a:rPr lang="ja-JP" altLang="en-US" sz="4400" dirty="0"/>
              <a:t>ツイートを取得する．</a:t>
            </a:r>
            <a:endParaRPr lang="en-US" altLang="ja-JP" sz="4400" dirty="0"/>
          </a:p>
          <a:p>
            <a:r>
              <a:rPr lang="en-US" altLang="ja-JP" sz="4400" dirty="0"/>
              <a:t>4. </a:t>
            </a:r>
            <a:r>
              <a:rPr lang="ja-JP" altLang="en-US" sz="4400" dirty="0"/>
              <a:t>取得した</a:t>
            </a:r>
            <a:r>
              <a:rPr lang="en-US" altLang="ja-JP" sz="4400" dirty="0"/>
              <a:t>500</a:t>
            </a:r>
            <a:r>
              <a:rPr lang="ja-JP" altLang="en-US" sz="4400" dirty="0"/>
              <a:t>ツイートを</a:t>
            </a:r>
            <a:r>
              <a:rPr lang="en-US" altLang="ja-JP" sz="4400" dirty="0" err="1"/>
              <a:t>MeCab</a:t>
            </a:r>
            <a:r>
              <a:rPr lang="ja-JP" altLang="en-US" sz="4400" dirty="0"/>
              <a:t>で形態素解析し，文章中に含まれる名詞に関し</a:t>
            </a:r>
            <a:endParaRPr lang="en-US" altLang="ja-JP" sz="4400" dirty="0"/>
          </a:p>
          <a:p>
            <a:r>
              <a:rPr lang="ja-JP" altLang="en-US" sz="4400" dirty="0"/>
              <a:t>    </a:t>
            </a:r>
            <a:r>
              <a:rPr lang="ja-JP" altLang="en-US" sz="4400" dirty="0" err="1"/>
              <a:t>て</a:t>
            </a:r>
            <a:r>
              <a:rPr lang="en-US" altLang="ja-JP" sz="4400" dirty="0" err="1"/>
              <a:t>tf-idf</a:t>
            </a:r>
            <a:r>
              <a:rPr lang="ja-JP" altLang="en-US" sz="4400" dirty="0"/>
              <a:t>で重み付けをするスクリプトを実行する．</a:t>
            </a:r>
            <a:endParaRPr lang="en-US" altLang="ja-JP" sz="4400" dirty="0"/>
          </a:p>
          <a:p>
            <a:r>
              <a:rPr lang="en-US" altLang="ja-JP" sz="4400" dirty="0"/>
              <a:t>5</a:t>
            </a:r>
            <a:r>
              <a:rPr kumimoji="1" lang="en-US" altLang="ja-JP" sz="4400" dirty="0"/>
              <a:t>. </a:t>
            </a:r>
            <a:r>
              <a:rPr kumimoji="1" lang="ja-JP" altLang="en-US" sz="4400" dirty="0"/>
              <a:t>抽出された</a:t>
            </a:r>
            <a:r>
              <a:rPr lang="ja-JP" altLang="en-US" sz="4400" dirty="0"/>
              <a:t>名詞をチェックし，</a:t>
            </a:r>
            <a:r>
              <a:rPr lang="en-US" altLang="ja-JP" sz="4400" dirty="0"/>
              <a:t>1</a:t>
            </a:r>
            <a:r>
              <a:rPr lang="ja-JP" altLang="en-US" sz="4400" dirty="0"/>
              <a:t>つでもリツイートされたツイートの内容と関連</a:t>
            </a:r>
            <a:endParaRPr lang="en-US" altLang="ja-JP" sz="4400" dirty="0"/>
          </a:p>
          <a:p>
            <a:r>
              <a:rPr lang="ja-JP" altLang="en-US" sz="4400" dirty="0"/>
              <a:t>    する名詞が確認された場合そのユーザーはリツイートされたツイートの内容と関</a:t>
            </a:r>
            <a:endParaRPr lang="en-US" altLang="ja-JP" sz="4400" dirty="0"/>
          </a:p>
          <a:p>
            <a:r>
              <a:rPr lang="ja-JP" altLang="en-US" sz="4400" dirty="0"/>
              <a:t>    係があると判断．そうでない場合は無関係と判断する．</a:t>
            </a:r>
            <a:endParaRPr lang="en-US" altLang="ja-JP" sz="4400" dirty="0"/>
          </a:p>
        </p:txBody>
      </p:sp>
      <p:sp>
        <p:nvSpPr>
          <p:cNvPr id="48" name="テキスト ボックス 47"/>
          <p:cNvSpPr txBox="1"/>
          <p:nvPr/>
        </p:nvSpPr>
        <p:spPr>
          <a:xfrm>
            <a:off x="460412" y="19738807"/>
            <a:ext cx="3903633" cy="984885"/>
          </a:xfrm>
          <a:prstGeom prst="rect">
            <a:avLst/>
          </a:prstGeom>
          <a:solidFill>
            <a:schemeClr val="accent5">
              <a:lumMod val="60000"/>
              <a:lumOff val="40000"/>
            </a:schemeClr>
          </a:solidFill>
        </p:spPr>
        <p:txBody>
          <a:bodyPr wrap="none" rtlCol="0">
            <a:spAutoFit/>
          </a:bodyPr>
          <a:lstStyle/>
          <a:p>
            <a:r>
              <a:rPr lang="ja-JP" altLang="en-US" dirty="0"/>
              <a:t>現在の進捗</a:t>
            </a:r>
            <a:endParaRPr kumimoji="1" lang="ja-JP" altLang="en-US" dirty="0"/>
          </a:p>
        </p:txBody>
      </p:sp>
      <p:sp>
        <p:nvSpPr>
          <p:cNvPr id="50" name="角丸四角形 49"/>
          <p:cNvSpPr/>
          <p:nvPr/>
        </p:nvSpPr>
        <p:spPr>
          <a:xfrm>
            <a:off x="451425" y="20873332"/>
            <a:ext cx="20319397" cy="509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1633" y="20984285"/>
            <a:ext cx="19871145" cy="4832092"/>
          </a:xfrm>
          <a:prstGeom prst="rect">
            <a:avLst/>
          </a:prstGeom>
          <a:noFill/>
        </p:spPr>
        <p:txBody>
          <a:bodyPr wrap="square" rtlCol="0">
            <a:spAutoFit/>
          </a:bodyPr>
          <a:lstStyle/>
          <a:p>
            <a:r>
              <a:rPr lang="ja-JP" altLang="en-US" sz="4400" dirty="0">
                <a:solidFill>
                  <a:srgbClr val="FF0000"/>
                </a:solidFill>
              </a:rPr>
              <a:t>上記の方法で</a:t>
            </a:r>
            <a:r>
              <a:rPr kumimoji="1" lang="en-US" altLang="ja-JP" sz="4400" dirty="0">
                <a:solidFill>
                  <a:srgbClr val="FF0000"/>
                </a:solidFill>
              </a:rPr>
              <a:t>3</a:t>
            </a:r>
            <a:r>
              <a:rPr kumimoji="1" lang="ja-JP" altLang="en-US" sz="4400" dirty="0" err="1">
                <a:solidFill>
                  <a:srgbClr val="FF0000"/>
                </a:solidFill>
              </a:rPr>
              <a:t>つの</a:t>
            </a:r>
            <a:r>
              <a:rPr kumimoji="1" lang="ja-JP" altLang="en-US" sz="4400" dirty="0">
                <a:solidFill>
                  <a:srgbClr val="FF0000"/>
                </a:solidFill>
              </a:rPr>
              <a:t>ツイートについて分析をした結果</a:t>
            </a:r>
            <a:r>
              <a:rPr kumimoji="1" lang="en-US" altLang="ja-JP" sz="4400" dirty="0">
                <a:solidFill>
                  <a:srgbClr val="FF0000"/>
                </a:solidFill>
              </a:rPr>
              <a:t>…</a:t>
            </a:r>
          </a:p>
          <a:p>
            <a:r>
              <a:rPr lang="en-US" altLang="ja-JP" sz="4400" dirty="0"/>
              <a:t>1. </a:t>
            </a:r>
            <a:r>
              <a:rPr lang="ja-JP" altLang="en-US" sz="4400" dirty="0"/>
              <a:t>企業の公式アカウントが発信するその企業に関連した広告や告知ツイートの場合，</a:t>
            </a:r>
            <a:endParaRPr lang="en-US" altLang="ja-JP" sz="4400" dirty="0"/>
          </a:p>
          <a:p>
            <a:r>
              <a:rPr lang="en-US" altLang="ja-JP" sz="4400" dirty="0"/>
              <a:t>    100</a:t>
            </a:r>
            <a:r>
              <a:rPr lang="ja-JP" altLang="en-US" sz="4400" dirty="0"/>
              <a:t>人中</a:t>
            </a:r>
            <a:r>
              <a:rPr lang="en-US" altLang="ja-JP" sz="4400" dirty="0"/>
              <a:t>80</a:t>
            </a:r>
            <a:r>
              <a:rPr lang="ja-JP" altLang="en-US" sz="4400" dirty="0"/>
              <a:t>人関係性があるという結果が出た．</a:t>
            </a:r>
            <a:endParaRPr lang="en-US" altLang="ja-JP" sz="4400" dirty="0"/>
          </a:p>
          <a:p>
            <a:r>
              <a:rPr kumimoji="1" lang="en-US" altLang="ja-JP" sz="4400" dirty="0"/>
              <a:t>2. </a:t>
            </a:r>
            <a:r>
              <a:rPr lang="ja-JP" altLang="en-US" sz="4400" dirty="0"/>
              <a:t>企業の公式アカウントではないが一般のユーザーがある企業の情報等を紹介し</a:t>
            </a:r>
            <a:endParaRPr lang="en-US" altLang="ja-JP" sz="4400" dirty="0"/>
          </a:p>
          <a:p>
            <a:r>
              <a:rPr lang="ja-JP" altLang="en-US" sz="4400" dirty="0"/>
              <a:t>    </a:t>
            </a:r>
            <a:r>
              <a:rPr lang="ja-JP" altLang="en-US" sz="4400" dirty="0" err="1"/>
              <a:t>て</a:t>
            </a:r>
            <a:r>
              <a:rPr lang="ja-JP" altLang="en-US" sz="4400" dirty="0"/>
              <a:t>いるツイートの場合，</a:t>
            </a:r>
            <a:r>
              <a:rPr lang="en-US" altLang="ja-JP" sz="4400" dirty="0"/>
              <a:t>100</a:t>
            </a:r>
            <a:r>
              <a:rPr lang="ja-JP" altLang="en-US" sz="4400" dirty="0"/>
              <a:t>人中</a:t>
            </a:r>
            <a:r>
              <a:rPr lang="en-US" altLang="ja-JP" sz="4400" dirty="0"/>
              <a:t>62</a:t>
            </a:r>
            <a:r>
              <a:rPr lang="ja-JP" altLang="en-US" sz="4400" dirty="0"/>
              <a:t>人関係性があるという結果が出た．</a:t>
            </a:r>
            <a:endParaRPr lang="en-US" altLang="ja-JP" sz="4400" dirty="0"/>
          </a:p>
          <a:p>
            <a:r>
              <a:rPr lang="en-US" altLang="ja-JP" sz="4400" dirty="0"/>
              <a:t>3. </a:t>
            </a:r>
            <a:r>
              <a:rPr lang="ja-JP" altLang="en-US" sz="4400" dirty="0"/>
              <a:t>多岐に渡る情報提供を行っている非公式アカウントによるスーパームーンが見ら</a:t>
            </a:r>
            <a:endParaRPr lang="en-US" altLang="ja-JP" sz="4400" dirty="0"/>
          </a:p>
          <a:p>
            <a:r>
              <a:rPr lang="ja-JP" altLang="en-US" sz="4400" dirty="0"/>
              <a:t>    </a:t>
            </a:r>
            <a:r>
              <a:rPr lang="ja-JP" altLang="en-US" sz="4400" dirty="0" err="1"/>
              <a:t>れる</a:t>
            </a:r>
            <a:r>
              <a:rPr lang="ja-JP" altLang="en-US" sz="4400" dirty="0"/>
              <a:t>日程の情報提供ツイートの場合，</a:t>
            </a:r>
            <a:r>
              <a:rPr lang="en-US" altLang="ja-JP" sz="4400" dirty="0"/>
              <a:t>100</a:t>
            </a:r>
            <a:r>
              <a:rPr lang="ja-JP" altLang="en-US" sz="4400" dirty="0"/>
              <a:t>人中</a:t>
            </a:r>
            <a:r>
              <a:rPr lang="en-US" altLang="ja-JP" sz="4400" dirty="0"/>
              <a:t>6</a:t>
            </a:r>
            <a:r>
              <a:rPr lang="ja-JP" altLang="en-US" sz="4400" dirty="0"/>
              <a:t>人関係性があるという結果が出た．</a:t>
            </a:r>
            <a:endParaRPr lang="en-US" altLang="ja-JP" sz="4400" dirty="0"/>
          </a:p>
        </p:txBody>
      </p:sp>
      <p:sp>
        <p:nvSpPr>
          <p:cNvPr id="51" name="テキスト ボックス 50"/>
          <p:cNvSpPr txBox="1"/>
          <p:nvPr/>
        </p:nvSpPr>
        <p:spPr>
          <a:xfrm>
            <a:off x="451425" y="26202167"/>
            <a:ext cx="3903633" cy="984885"/>
          </a:xfrm>
          <a:prstGeom prst="rect">
            <a:avLst/>
          </a:prstGeom>
          <a:solidFill>
            <a:schemeClr val="accent5">
              <a:lumMod val="60000"/>
              <a:lumOff val="40000"/>
            </a:schemeClr>
          </a:solidFill>
        </p:spPr>
        <p:txBody>
          <a:bodyPr wrap="none" rtlCol="0">
            <a:spAutoFit/>
          </a:bodyPr>
          <a:lstStyle/>
          <a:p>
            <a:r>
              <a:rPr lang="ja-JP" altLang="en-US" dirty="0"/>
              <a:t>今後の計画</a:t>
            </a:r>
            <a:endParaRPr kumimoji="1" lang="ja-JP" altLang="en-US" dirty="0"/>
          </a:p>
        </p:txBody>
      </p:sp>
      <p:sp>
        <p:nvSpPr>
          <p:cNvPr id="54" name="角丸四角形 53"/>
          <p:cNvSpPr/>
          <p:nvPr/>
        </p:nvSpPr>
        <p:spPr>
          <a:xfrm>
            <a:off x="451425" y="27418953"/>
            <a:ext cx="20151353" cy="19181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31632" y="27733753"/>
            <a:ext cx="19610839" cy="1446550"/>
          </a:xfrm>
          <a:prstGeom prst="rect">
            <a:avLst/>
          </a:prstGeom>
          <a:noFill/>
        </p:spPr>
        <p:txBody>
          <a:bodyPr wrap="square" rtlCol="0">
            <a:spAutoFit/>
          </a:bodyPr>
          <a:lstStyle/>
          <a:p>
            <a:pPr marL="742950" indent="-742950">
              <a:buAutoNum type="arabicPeriod"/>
            </a:pPr>
            <a:r>
              <a:rPr lang="ja-JP" altLang="en-US" sz="4400" dirty="0"/>
              <a:t>まだデータの数が少ないので多くのツイートを分析していくことで仮説検証を行う．</a:t>
            </a:r>
            <a:endParaRPr lang="en-US" altLang="ja-JP" sz="4400" dirty="0"/>
          </a:p>
          <a:p>
            <a:pPr marL="742950" indent="-742950">
              <a:buAutoNum type="arabicPeriod"/>
            </a:pPr>
            <a:r>
              <a:rPr lang="ja-JP" altLang="en-US" sz="4400" dirty="0"/>
              <a:t>様々な条件のツイートを分析することで新たな仮説を</a:t>
            </a:r>
            <a:r>
              <a:rPr lang="ja-JP" altLang="en-US" sz="4400"/>
              <a:t>発見する．</a:t>
            </a:r>
            <a:endParaRPr kumimoji="1" lang="ja-JP" altLang="en-US" sz="44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13" y="6318731"/>
            <a:ext cx="1976928" cy="195477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659" y="2472214"/>
            <a:ext cx="2064623" cy="2064623"/>
          </a:xfrm>
          <a:prstGeom prst="rect">
            <a:avLst/>
          </a:prstGeom>
        </p:spPr>
      </p:pic>
      <p:sp>
        <p:nvSpPr>
          <p:cNvPr id="11" name="テキスト ボックス 10"/>
          <p:cNvSpPr txBox="1"/>
          <p:nvPr/>
        </p:nvSpPr>
        <p:spPr>
          <a:xfrm>
            <a:off x="1692724" y="4388531"/>
            <a:ext cx="5032773" cy="769441"/>
          </a:xfrm>
          <a:prstGeom prst="rect">
            <a:avLst/>
          </a:prstGeom>
          <a:noFill/>
        </p:spPr>
        <p:txBody>
          <a:bodyPr wrap="square" rtlCol="0">
            <a:spAutoFit/>
          </a:bodyPr>
          <a:lstStyle/>
          <a:p>
            <a:r>
              <a:rPr kumimoji="1" lang="en-US" altLang="ja-JP" sz="4400" dirty="0">
                <a:solidFill>
                  <a:srgbClr val="00B050"/>
                </a:solidFill>
              </a:rPr>
              <a:t>A</a:t>
            </a:r>
            <a:r>
              <a:rPr kumimoji="1" lang="ja-JP" altLang="en-US" sz="4400" dirty="0">
                <a:solidFill>
                  <a:srgbClr val="00B050"/>
                </a:solidFill>
              </a:rPr>
              <a:t>のツイート</a:t>
            </a:r>
          </a:p>
        </p:txBody>
      </p:sp>
      <p:sp>
        <p:nvSpPr>
          <p:cNvPr id="13" name="上矢印 12"/>
          <p:cNvSpPr/>
          <p:nvPr/>
        </p:nvSpPr>
        <p:spPr>
          <a:xfrm>
            <a:off x="2596020" y="5077741"/>
            <a:ext cx="951606" cy="1104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98564" y="8226098"/>
            <a:ext cx="5032773" cy="1446550"/>
          </a:xfrm>
          <a:prstGeom prst="rect">
            <a:avLst/>
          </a:prstGeom>
          <a:noFill/>
        </p:spPr>
        <p:txBody>
          <a:bodyPr wrap="square" rtlCol="0">
            <a:spAutoFit/>
          </a:bodyPr>
          <a:lstStyle/>
          <a:p>
            <a:r>
              <a:rPr lang="en-US" altLang="ja-JP" sz="4400" dirty="0">
                <a:solidFill>
                  <a:srgbClr val="00B050"/>
                </a:solidFill>
              </a:rPr>
              <a:t>A</a:t>
            </a:r>
            <a:r>
              <a:rPr lang="ja-JP" altLang="en-US" sz="4400" dirty="0">
                <a:solidFill>
                  <a:srgbClr val="00B050"/>
                </a:solidFill>
              </a:rPr>
              <a:t>のツイートに対する</a:t>
            </a:r>
            <a:endParaRPr lang="en-US" altLang="ja-JP" sz="4400" dirty="0">
              <a:solidFill>
                <a:srgbClr val="00B050"/>
              </a:solidFill>
            </a:endParaRPr>
          </a:p>
          <a:p>
            <a:r>
              <a:rPr lang="ja-JP" altLang="en-US" sz="4400" dirty="0">
                <a:solidFill>
                  <a:srgbClr val="00B050"/>
                </a:solidFill>
              </a:rPr>
              <a:t>多数のリツイート</a:t>
            </a:r>
            <a:endParaRPr kumimoji="1" lang="ja-JP" altLang="en-US" sz="4400" dirty="0">
              <a:solidFill>
                <a:srgbClr val="00B050"/>
              </a:solidFill>
            </a:endParaRPr>
          </a:p>
        </p:txBody>
      </p:sp>
      <p:sp>
        <p:nvSpPr>
          <p:cNvPr id="34" name="テキスト ボックス 33"/>
          <p:cNvSpPr txBox="1"/>
          <p:nvPr/>
        </p:nvSpPr>
        <p:spPr>
          <a:xfrm>
            <a:off x="6021641" y="8223031"/>
            <a:ext cx="6158218" cy="2123658"/>
          </a:xfrm>
          <a:prstGeom prst="rect">
            <a:avLst/>
          </a:prstGeom>
          <a:noFill/>
        </p:spPr>
        <p:txBody>
          <a:bodyPr wrap="square" rtlCol="0">
            <a:spAutoFit/>
          </a:bodyPr>
          <a:lstStyle/>
          <a:p>
            <a:r>
              <a:rPr kumimoji="1" lang="ja-JP" altLang="en-US" sz="4400" dirty="0">
                <a:solidFill>
                  <a:srgbClr val="7030A0"/>
                </a:solidFill>
              </a:rPr>
              <a:t>リツイート</a:t>
            </a:r>
            <a:r>
              <a:rPr lang="ja-JP" altLang="en-US" sz="4400" dirty="0">
                <a:solidFill>
                  <a:srgbClr val="7030A0"/>
                </a:solidFill>
              </a:rPr>
              <a:t>ツイートの</a:t>
            </a:r>
            <a:r>
              <a:rPr kumimoji="1" lang="ja-JP" altLang="en-US" sz="4400" dirty="0">
                <a:solidFill>
                  <a:srgbClr val="7030A0"/>
                </a:solidFill>
              </a:rPr>
              <a:t>ユーザー</a:t>
            </a:r>
            <a:r>
              <a:rPr lang="ja-JP" altLang="en-US" sz="4400" dirty="0">
                <a:solidFill>
                  <a:srgbClr val="7030A0"/>
                </a:solidFill>
              </a:rPr>
              <a:t>の</a:t>
            </a:r>
            <a:r>
              <a:rPr lang="en-US" altLang="ja-JP" sz="4400" dirty="0">
                <a:solidFill>
                  <a:srgbClr val="7030A0"/>
                </a:solidFill>
              </a:rPr>
              <a:t>1</a:t>
            </a:r>
            <a:r>
              <a:rPr kumimoji="1" lang="ja-JP" altLang="en-US" sz="4400" dirty="0">
                <a:solidFill>
                  <a:srgbClr val="7030A0"/>
                </a:solidFill>
              </a:rPr>
              <a:t>人</a:t>
            </a:r>
            <a:r>
              <a:rPr lang="ja-JP" altLang="en-US" sz="4400" dirty="0">
                <a:solidFill>
                  <a:srgbClr val="7030A0"/>
                </a:solidFill>
              </a:rPr>
              <a:t>である</a:t>
            </a:r>
            <a:r>
              <a:rPr lang="en-US" altLang="ja-JP" sz="4400" dirty="0">
                <a:solidFill>
                  <a:srgbClr val="7030A0"/>
                </a:solidFill>
              </a:rPr>
              <a:t>X</a:t>
            </a:r>
            <a:r>
              <a:rPr lang="ja-JP" altLang="en-US" sz="4400" dirty="0">
                <a:solidFill>
                  <a:srgbClr val="7030A0"/>
                </a:solidFill>
              </a:rPr>
              <a:t>のツイートの趣旨</a:t>
            </a:r>
            <a:endParaRPr kumimoji="1" lang="ja-JP" altLang="en-US" sz="4400" dirty="0">
              <a:solidFill>
                <a:srgbClr val="7030A0"/>
              </a:solidFill>
            </a:endParaRPr>
          </a:p>
        </p:txBody>
      </p:sp>
      <p:sp>
        <p:nvSpPr>
          <p:cNvPr id="21" name="右矢印 20"/>
          <p:cNvSpPr/>
          <p:nvPr/>
        </p:nvSpPr>
        <p:spPr>
          <a:xfrm>
            <a:off x="4335626" y="6931594"/>
            <a:ext cx="3600400" cy="71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856907" y="2586340"/>
            <a:ext cx="5396029" cy="2123658"/>
          </a:xfrm>
          <a:prstGeom prst="rect">
            <a:avLst/>
          </a:prstGeom>
          <a:noFill/>
        </p:spPr>
        <p:txBody>
          <a:bodyPr wrap="none" rtlCol="0">
            <a:spAutoFit/>
          </a:bodyPr>
          <a:lstStyle/>
          <a:p>
            <a:r>
              <a:rPr kumimoji="1" lang="en-US" altLang="ja-JP" sz="4400" dirty="0">
                <a:solidFill>
                  <a:srgbClr val="FF0000"/>
                </a:solidFill>
              </a:rPr>
              <a:t>A</a:t>
            </a:r>
            <a:r>
              <a:rPr kumimoji="1" lang="ja-JP" altLang="en-US" sz="4400" dirty="0">
                <a:solidFill>
                  <a:srgbClr val="FF0000"/>
                </a:solidFill>
              </a:rPr>
              <a:t>のツイートの趣旨と</a:t>
            </a:r>
            <a:r>
              <a:rPr kumimoji="1" lang="en-US" altLang="ja-JP" sz="4400" dirty="0">
                <a:solidFill>
                  <a:srgbClr val="FF0000"/>
                </a:solidFill>
              </a:rPr>
              <a:t>X</a:t>
            </a:r>
          </a:p>
          <a:p>
            <a:r>
              <a:rPr kumimoji="1" lang="ja-JP" altLang="en-US" sz="4400" dirty="0">
                <a:solidFill>
                  <a:srgbClr val="FF0000"/>
                </a:solidFill>
              </a:rPr>
              <a:t>のツイートの</a:t>
            </a:r>
            <a:r>
              <a:rPr lang="ja-JP" altLang="en-US" sz="4400" dirty="0">
                <a:solidFill>
                  <a:srgbClr val="FF0000"/>
                </a:solidFill>
              </a:rPr>
              <a:t>趣旨</a:t>
            </a:r>
            <a:r>
              <a:rPr kumimoji="1" lang="ja-JP" altLang="en-US" sz="4400" dirty="0">
                <a:solidFill>
                  <a:srgbClr val="FF0000"/>
                </a:solidFill>
              </a:rPr>
              <a:t>に関</a:t>
            </a:r>
            <a:endParaRPr kumimoji="1" lang="en-US" altLang="ja-JP" sz="4400" dirty="0">
              <a:solidFill>
                <a:srgbClr val="FF0000"/>
              </a:solidFill>
            </a:endParaRPr>
          </a:p>
          <a:p>
            <a:r>
              <a:rPr kumimoji="1" lang="ja-JP" altLang="en-US" sz="4400" dirty="0">
                <a:solidFill>
                  <a:srgbClr val="FF0000"/>
                </a:solidFill>
              </a:rPr>
              <a:t>係性があるのか？</a:t>
            </a:r>
          </a:p>
        </p:txBody>
      </p:sp>
      <p:sp>
        <p:nvSpPr>
          <p:cNvPr id="32" name="屈折矢印 31"/>
          <p:cNvSpPr/>
          <p:nvPr/>
        </p:nvSpPr>
        <p:spPr>
          <a:xfrm rot="10800000" flipH="1">
            <a:off x="12179859" y="3306473"/>
            <a:ext cx="5066269" cy="16354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7531" y="6304784"/>
            <a:ext cx="1672515" cy="1672515"/>
          </a:xfrm>
          <a:prstGeom prst="rect">
            <a:avLst/>
          </a:prstGeom>
        </p:spPr>
      </p:pic>
      <p:sp>
        <p:nvSpPr>
          <p:cNvPr id="7" name="減算 6"/>
          <p:cNvSpPr/>
          <p:nvPr/>
        </p:nvSpPr>
        <p:spPr>
          <a:xfrm rot="2204983">
            <a:off x="2715195" y="4760241"/>
            <a:ext cx="6602033" cy="122628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8867" y="4492327"/>
            <a:ext cx="1601978" cy="1601978"/>
          </a:xfrm>
          <a:prstGeom prst="rect">
            <a:avLst/>
          </a:prstGeom>
        </p:spPr>
      </p:pic>
      <p:sp>
        <p:nvSpPr>
          <p:cNvPr id="15" name="テキスト ボックス 14"/>
          <p:cNvSpPr txBox="1"/>
          <p:nvPr/>
        </p:nvSpPr>
        <p:spPr>
          <a:xfrm>
            <a:off x="11800232" y="8204473"/>
            <a:ext cx="4896544" cy="2062103"/>
          </a:xfrm>
          <a:prstGeom prst="rect">
            <a:avLst/>
          </a:prstGeom>
          <a:noFill/>
        </p:spPr>
        <p:txBody>
          <a:bodyPr wrap="square" rtlCol="0">
            <a:spAutoFit/>
          </a:bodyPr>
          <a:lstStyle/>
          <a:p>
            <a:r>
              <a:rPr lang="en-US" altLang="ja-JP" sz="3200" dirty="0" err="1"/>
              <a:t>PokemonGO</a:t>
            </a:r>
            <a:r>
              <a:rPr lang="ja-JP" altLang="en-US" sz="3200" dirty="0"/>
              <a:t>公式</a:t>
            </a:r>
            <a:endParaRPr lang="en-US" altLang="ja-JP" sz="3200" dirty="0"/>
          </a:p>
          <a:p>
            <a:r>
              <a:rPr lang="ja-JP" altLang="en-US" sz="3200" dirty="0"/>
              <a:t>アカウントがバージョン</a:t>
            </a:r>
            <a:endParaRPr lang="en-US" altLang="ja-JP" sz="3200" dirty="0"/>
          </a:p>
          <a:p>
            <a:r>
              <a:rPr lang="ja-JP" altLang="en-US" sz="3200" dirty="0"/>
              <a:t>アップデートに関する</a:t>
            </a:r>
            <a:endParaRPr lang="en-US" altLang="ja-JP" sz="3200" dirty="0"/>
          </a:p>
          <a:p>
            <a:r>
              <a:rPr lang="ja-JP" altLang="en-US" sz="3200" dirty="0"/>
              <a:t>ツイートをする</a:t>
            </a:r>
            <a:endParaRPr lang="en-US" altLang="ja-JP" sz="3200" dirty="0"/>
          </a:p>
        </p:txBody>
      </p:sp>
      <p:sp>
        <p:nvSpPr>
          <p:cNvPr id="16" name="右矢印 15"/>
          <p:cNvSpPr/>
          <p:nvPr/>
        </p:nvSpPr>
        <p:spPr>
          <a:xfrm>
            <a:off x="15880320" y="8831297"/>
            <a:ext cx="1629441" cy="57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3135516" y="7345100"/>
            <a:ext cx="9053567" cy="1723549"/>
          </a:xfrm>
          <a:prstGeom prst="rect">
            <a:avLst/>
          </a:prstGeom>
          <a:noFill/>
        </p:spPr>
        <p:txBody>
          <a:bodyPr wrap="square" rtlCol="0">
            <a:spAutoFit/>
          </a:bodyPr>
          <a:lstStyle/>
          <a:p>
            <a:r>
              <a:rPr lang="ja-JP" altLang="en-US" sz="4400" dirty="0">
                <a:solidFill>
                  <a:srgbClr val="FF0000"/>
                </a:solidFill>
              </a:rPr>
              <a:t>関係性がある時の具体例</a:t>
            </a:r>
            <a:endParaRPr lang="en-US" altLang="ja-JP" sz="4400" dirty="0">
              <a:solidFill>
                <a:srgbClr val="FF0000"/>
              </a:solidFill>
            </a:endParaRPr>
          </a:p>
          <a:p>
            <a:endParaRPr kumimoji="1" lang="ja-JP" altLang="en-US" dirty="0"/>
          </a:p>
        </p:txBody>
      </p:sp>
      <p:sp>
        <p:nvSpPr>
          <p:cNvPr id="18" name="テキスト ボックス 17"/>
          <p:cNvSpPr txBox="1"/>
          <p:nvPr/>
        </p:nvSpPr>
        <p:spPr>
          <a:xfrm>
            <a:off x="17576295" y="8085781"/>
            <a:ext cx="3731534" cy="2062103"/>
          </a:xfrm>
          <a:prstGeom prst="rect">
            <a:avLst/>
          </a:prstGeom>
          <a:noFill/>
        </p:spPr>
        <p:txBody>
          <a:bodyPr wrap="none" rtlCol="0">
            <a:spAutoFit/>
          </a:bodyPr>
          <a:lstStyle/>
          <a:p>
            <a:r>
              <a:rPr lang="ja-JP" altLang="en-US" sz="3200" dirty="0"/>
              <a:t>こ</a:t>
            </a:r>
            <a:r>
              <a:rPr kumimoji="1" lang="ja-JP" altLang="en-US" sz="3200" dirty="0"/>
              <a:t>のツイートを</a:t>
            </a:r>
            <a:endParaRPr kumimoji="1" lang="en-US" altLang="ja-JP" sz="3200" dirty="0"/>
          </a:p>
          <a:p>
            <a:r>
              <a:rPr kumimoji="1" lang="en-US" altLang="ja-JP" sz="3200" dirty="0" err="1"/>
              <a:t>PokemonGO</a:t>
            </a:r>
            <a:r>
              <a:rPr kumimoji="1" lang="ja-JP" altLang="en-US" sz="3200" dirty="0"/>
              <a:t>をプレー</a:t>
            </a:r>
            <a:endParaRPr kumimoji="1" lang="en-US" altLang="ja-JP" sz="3200" dirty="0"/>
          </a:p>
          <a:p>
            <a:r>
              <a:rPr kumimoji="1" lang="ja-JP" altLang="en-US" sz="3200" dirty="0"/>
              <a:t>しているユーザーが</a:t>
            </a:r>
            <a:endParaRPr kumimoji="1" lang="en-US" altLang="ja-JP" sz="3200" dirty="0"/>
          </a:p>
          <a:p>
            <a:r>
              <a:rPr kumimoji="1" lang="ja-JP" altLang="en-US" sz="3200" dirty="0"/>
              <a:t>リツイート</a:t>
            </a:r>
          </a:p>
        </p:txBody>
      </p:sp>
    </p:spTree>
    <p:extLst>
      <p:ext uri="{BB962C8B-B14F-4D97-AF65-F5344CB8AC3E}">
        <p14:creationId xmlns:p14="http://schemas.microsoft.com/office/powerpoint/2010/main" val="126161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2564</TotalTime>
  <Words>428</Words>
  <Application>Microsoft Office PowerPoint</Application>
  <PresentationFormat>ユーザー設定</PresentationFormat>
  <Paragraphs>43</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岩橋瑠伊</dc:creator>
  <cp:lastModifiedBy>岩橋瑠伊</cp:lastModifiedBy>
  <cp:revision>146</cp:revision>
  <cp:lastPrinted>2015-12-16T19:36:49Z</cp:lastPrinted>
  <dcterms:created xsi:type="dcterms:W3CDTF">2012-09-17T17:26:59Z</dcterms:created>
  <dcterms:modified xsi:type="dcterms:W3CDTF">2016-12-14T15:29:56Z</dcterms:modified>
</cp:coreProperties>
</file>