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3" r:id="rId2"/>
    <p:sldId id="258" r:id="rId3"/>
    <p:sldId id="266" r:id="rId4"/>
    <p:sldId id="264" r:id="rId5"/>
    <p:sldId id="271" r:id="rId6"/>
    <p:sldId id="267" r:id="rId7"/>
    <p:sldId id="282" r:id="rId8"/>
    <p:sldId id="276" r:id="rId9"/>
    <p:sldId id="270" r:id="rId10"/>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ECB6"/>
    <a:srgbClr val="93E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1092" autoAdjust="0"/>
  </p:normalViewPr>
  <p:slideViewPr>
    <p:cSldViewPr snapToGrid="0" showGuides="1">
      <p:cViewPr varScale="1">
        <p:scale>
          <a:sx n="71" d="100"/>
          <a:sy n="71" d="100"/>
        </p:scale>
        <p:origin x="79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0CBC7B7E-81A8-4B9D-B514-D2D4F96C9D56}" type="datetimeFigureOut">
              <a:rPr kumimoji="1" lang="ja-JP" altLang="en-US" smtClean="0"/>
              <a:t>2018/2/13</a:t>
            </a:fld>
            <a:endParaRPr kumimoji="1" lang="ja-JP" altLang="en-US"/>
          </a:p>
        </p:txBody>
      </p:sp>
      <p:sp>
        <p:nvSpPr>
          <p:cNvPr id="4" name="フッター プレースホルダー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47629D7-24DC-4DFA-9FED-CF96701F6282}" type="slidenum">
              <a:rPr kumimoji="1" lang="ja-JP" altLang="en-US" smtClean="0"/>
              <a:t>‹#›</a:t>
            </a:fld>
            <a:endParaRPr kumimoji="1" lang="ja-JP" altLang="en-US"/>
          </a:p>
        </p:txBody>
      </p:sp>
    </p:spTree>
    <p:extLst>
      <p:ext uri="{BB962C8B-B14F-4D97-AF65-F5344CB8AC3E}">
        <p14:creationId xmlns:p14="http://schemas.microsoft.com/office/powerpoint/2010/main" val="969309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8502666E-AF5E-482F-84B6-A977828500C8}" type="datetimeFigureOut">
              <a:rPr kumimoji="1" lang="ja-JP" altLang="en-US" smtClean="0"/>
              <a:t>2018/2/13</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D5A6112-2F8B-4CA3-9340-BCA3F6AF9942}" type="slidenum">
              <a:rPr kumimoji="1" lang="ja-JP" altLang="en-US" smtClean="0"/>
              <a:t>‹#›</a:t>
            </a:fld>
            <a:endParaRPr kumimoji="1" lang="ja-JP" altLang="en-US"/>
          </a:p>
        </p:txBody>
      </p:sp>
    </p:spTree>
    <p:extLst>
      <p:ext uri="{BB962C8B-B14F-4D97-AF65-F5344CB8AC3E}">
        <p14:creationId xmlns:p14="http://schemas.microsoft.com/office/powerpoint/2010/main" val="8039748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C041885-9D4B-45A8-9770-B0793C446C4F}" type="datetime1">
              <a:rPr kumimoji="1" lang="ja-JP" altLang="en-US" smtClean="0"/>
              <a:t>2018/2/13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78402"/>
            <a:ext cx="2743200" cy="365125"/>
          </a:xfrm>
        </p:spPr>
        <p:txBody>
          <a:bodyPr/>
          <a:lstStyle>
            <a:lvl1pPr>
              <a:defRPr sz="2000">
                <a:solidFill>
                  <a:schemeClr val="tx1"/>
                </a:solidFill>
              </a:defRPr>
            </a:lvl1pPr>
          </a:lstStyle>
          <a:p>
            <a:fld id="{4ED26BD5-71BF-4EFC-AB97-85584F4B6820}" type="slidenum">
              <a:rPr lang="ja-JP" altLang="en-US" smtClean="0"/>
              <a:pPr/>
              <a:t>‹#›</a:t>
            </a:fld>
            <a:endParaRPr lang="ja-JP" altLang="en-US"/>
          </a:p>
        </p:txBody>
      </p:sp>
    </p:spTree>
    <p:extLst>
      <p:ext uri="{BB962C8B-B14F-4D97-AF65-F5344CB8AC3E}">
        <p14:creationId xmlns:p14="http://schemas.microsoft.com/office/powerpoint/2010/main" val="23295057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AB6230-402D-46CA-BB6E-41869B8F605B}" type="datetime1">
              <a:rPr kumimoji="1" lang="ja-JP" altLang="en-US" smtClean="0"/>
              <a:t>2018/2/13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ED26BD5-71BF-4EFC-AB97-85584F4B6820}" type="slidenum">
              <a:rPr kumimoji="1" lang="ja-JP" altLang="en-US" smtClean="0"/>
              <a:t>‹#›</a:t>
            </a:fld>
            <a:endParaRPr kumimoji="1" lang="ja-JP" altLang="en-US"/>
          </a:p>
        </p:txBody>
      </p:sp>
    </p:spTree>
    <p:extLst>
      <p:ext uri="{BB962C8B-B14F-4D97-AF65-F5344CB8AC3E}">
        <p14:creationId xmlns:p14="http://schemas.microsoft.com/office/powerpoint/2010/main" val="158258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CF6157E-C380-42E8-8B58-840AFF043910}" type="datetime1">
              <a:rPr kumimoji="1" lang="ja-JP" altLang="en-US" smtClean="0"/>
              <a:t>2018/2/13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ED26BD5-71BF-4EFC-AB97-85584F4B6820}" type="slidenum">
              <a:rPr kumimoji="1" lang="ja-JP" altLang="en-US" smtClean="0"/>
              <a:t>‹#›</a:t>
            </a:fld>
            <a:endParaRPr kumimoji="1" lang="ja-JP" altLang="en-US"/>
          </a:p>
        </p:txBody>
      </p:sp>
    </p:spTree>
    <p:extLst>
      <p:ext uri="{BB962C8B-B14F-4D97-AF65-F5344CB8AC3E}">
        <p14:creationId xmlns:p14="http://schemas.microsoft.com/office/powerpoint/2010/main" val="351061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435B2B9-8123-41FA-A7A5-83B1CEB481D7}" type="datetime1">
              <a:rPr kumimoji="1" lang="ja-JP" altLang="en-US" smtClean="0"/>
              <a:t>2018/2/13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ED26BD5-71BF-4EFC-AB97-85584F4B6820}" type="slidenum">
              <a:rPr kumimoji="1" lang="ja-JP" altLang="en-US" smtClean="0"/>
              <a:t>‹#›</a:t>
            </a:fld>
            <a:endParaRPr kumimoji="1" lang="ja-JP" altLang="en-US"/>
          </a:p>
        </p:txBody>
      </p:sp>
    </p:spTree>
    <p:extLst>
      <p:ext uri="{BB962C8B-B14F-4D97-AF65-F5344CB8AC3E}">
        <p14:creationId xmlns:p14="http://schemas.microsoft.com/office/powerpoint/2010/main" val="17843042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62C5244-7E4E-4951-9EBF-B15CC3B7144A}" type="datetime1">
              <a:rPr kumimoji="1" lang="ja-JP" altLang="en-US" smtClean="0"/>
              <a:t>2018/2/13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ED26BD5-71BF-4EFC-AB97-85584F4B6820}" type="slidenum">
              <a:rPr kumimoji="1" lang="ja-JP" altLang="en-US" smtClean="0"/>
              <a:t>‹#›</a:t>
            </a:fld>
            <a:endParaRPr kumimoji="1" lang="ja-JP" altLang="en-US"/>
          </a:p>
        </p:txBody>
      </p:sp>
    </p:spTree>
    <p:extLst>
      <p:ext uri="{BB962C8B-B14F-4D97-AF65-F5344CB8AC3E}">
        <p14:creationId xmlns:p14="http://schemas.microsoft.com/office/powerpoint/2010/main" val="281744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7023CB5-D6F2-40FC-A620-DC8524D32F71}" type="datetime1">
              <a:rPr kumimoji="1" lang="ja-JP" altLang="en-US" smtClean="0"/>
              <a:t>2018/2/13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ED26BD5-71BF-4EFC-AB97-85584F4B6820}" type="slidenum">
              <a:rPr kumimoji="1" lang="ja-JP" altLang="en-US" smtClean="0"/>
              <a:t>‹#›</a:t>
            </a:fld>
            <a:endParaRPr kumimoji="1" lang="ja-JP" altLang="en-US"/>
          </a:p>
        </p:txBody>
      </p:sp>
    </p:spTree>
    <p:extLst>
      <p:ext uri="{BB962C8B-B14F-4D97-AF65-F5344CB8AC3E}">
        <p14:creationId xmlns:p14="http://schemas.microsoft.com/office/powerpoint/2010/main" val="1100144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543F6EE-CC01-4397-8808-8C85CD6B97FD}" type="datetime1">
              <a:rPr kumimoji="1" lang="ja-JP" altLang="en-US" smtClean="0"/>
              <a:t>2018/2/13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ED26BD5-71BF-4EFC-AB97-85584F4B6820}" type="slidenum">
              <a:rPr kumimoji="1" lang="ja-JP" altLang="en-US" smtClean="0"/>
              <a:t>‹#›</a:t>
            </a:fld>
            <a:endParaRPr kumimoji="1" lang="ja-JP" altLang="en-US"/>
          </a:p>
        </p:txBody>
      </p:sp>
    </p:spTree>
    <p:extLst>
      <p:ext uri="{BB962C8B-B14F-4D97-AF65-F5344CB8AC3E}">
        <p14:creationId xmlns:p14="http://schemas.microsoft.com/office/powerpoint/2010/main" val="212731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539026C-BEEB-4827-B6F9-2F8FBC78F0FD}" type="datetime1">
              <a:rPr kumimoji="1" lang="ja-JP" altLang="en-US" smtClean="0"/>
              <a:t>2018/2/13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ED26BD5-71BF-4EFC-AB97-85584F4B6820}" type="slidenum">
              <a:rPr kumimoji="1" lang="ja-JP" altLang="en-US" smtClean="0"/>
              <a:t>‹#›</a:t>
            </a:fld>
            <a:endParaRPr kumimoji="1" lang="ja-JP" altLang="en-US"/>
          </a:p>
        </p:txBody>
      </p:sp>
    </p:spTree>
    <p:extLst>
      <p:ext uri="{BB962C8B-B14F-4D97-AF65-F5344CB8AC3E}">
        <p14:creationId xmlns:p14="http://schemas.microsoft.com/office/powerpoint/2010/main" val="370244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1F35713-5331-496F-8E4B-C40220F3EDA4}" type="datetime1">
              <a:rPr kumimoji="1" lang="ja-JP" altLang="en-US" smtClean="0"/>
              <a:t>2018/2/13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ED26BD5-71BF-4EFC-AB97-85584F4B6820}" type="slidenum">
              <a:rPr kumimoji="1" lang="ja-JP" altLang="en-US" smtClean="0"/>
              <a:t>‹#›</a:t>
            </a:fld>
            <a:endParaRPr kumimoji="1" lang="ja-JP" altLang="en-US"/>
          </a:p>
        </p:txBody>
      </p:sp>
    </p:spTree>
    <p:extLst>
      <p:ext uri="{BB962C8B-B14F-4D97-AF65-F5344CB8AC3E}">
        <p14:creationId xmlns:p14="http://schemas.microsoft.com/office/powerpoint/2010/main" val="167005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E9519BD-A930-4C29-9691-20499860FD13}" type="datetime1">
              <a:rPr kumimoji="1" lang="ja-JP" altLang="en-US" smtClean="0"/>
              <a:t>2018/2/13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ED26BD5-71BF-4EFC-AB97-85584F4B6820}" type="slidenum">
              <a:rPr kumimoji="1" lang="ja-JP" altLang="en-US" smtClean="0"/>
              <a:t>‹#›</a:t>
            </a:fld>
            <a:endParaRPr kumimoji="1" lang="ja-JP" altLang="en-US"/>
          </a:p>
        </p:txBody>
      </p:sp>
    </p:spTree>
    <p:extLst>
      <p:ext uri="{BB962C8B-B14F-4D97-AF65-F5344CB8AC3E}">
        <p14:creationId xmlns:p14="http://schemas.microsoft.com/office/powerpoint/2010/main" val="369705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79D4178-4FDF-417A-B945-738606C8F77D}" type="datetime1">
              <a:rPr kumimoji="1" lang="ja-JP" altLang="en-US" smtClean="0"/>
              <a:t>2018/2/13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ED26BD5-71BF-4EFC-AB97-85584F4B6820}" type="slidenum">
              <a:rPr kumimoji="1" lang="ja-JP" altLang="en-US" smtClean="0"/>
              <a:t>‹#›</a:t>
            </a:fld>
            <a:endParaRPr kumimoji="1" lang="ja-JP" altLang="en-US"/>
          </a:p>
        </p:txBody>
      </p:sp>
    </p:spTree>
    <p:extLst>
      <p:ext uri="{BB962C8B-B14F-4D97-AF65-F5344CB8AC3E}">
        <p14:creationId xmlns:p14="http://schemas.microsoft.com/office/powerpoint/2010/main" val="158186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425B5-EFA4-4625-8349-93078687C411}" type="datetime1">
              <a:rPr kumimoji="1" lang="ja-JP" altLang="en-US" smtClean="0"/>
              <a:t>2018/2/13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tx1"/>
                </a:solidFill>
              </a:defRPr>
            </a:lvl1pPr>
          </a:lstStyle>
          <a:p>
            <a:fld id="{4ED26BD5-71BF-4EFC-AB97-85584F4B6820}" type="slidenum">
              <a:rPr lang="ja-JP" altLang="en-US" smtClean="0"/>
              <a:pPr/>
              <a:t>‹#›</a:t>
            </a:fld>
            <a:endParaRPr lang="ja-JP" altLang="en-US"/>
          </a:p>
        </p:txBody>
      </p:sp>
    </p:spTree>
    <p:extLst>
      <p:ext uri="{BB962C8B-B14F-4D97-AF65-F5344CB8AC3E}">
        <p14:creationId xmlns:p14="http://schemas.microsoft.com/office/powerpoint/2010/main" val="2537345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03437"/>
            <a:ext cx="10515600" cy="1325563"/>
          </a:xfrm>
        </p:spPr>
        <p:txBody>
          <a:bodyPr>
            <a:normAutofit/>
          </a:bodyPr>
          <a:lstStyle/>
          <a:p>
            <a:r>
              <a:rPr kumimoji="1" lang="en-US" altLang="ja-JP" dirty="0" smtClean="0">
                <a:latin typeface="+mj-ea"/>
              </a:rPr>
              <a:t>Word2vec</a:t>
            </a:r>
            <a:r>
              <a:rPr kumimoji="1" lang="ja-JP" altLang="en-US" dirty="0" smtClean="0">
                <a:latin typeface="+mj-ea"/>
              </a:rPr>
              <a:t>を用いた文章構造の解析手法</a:t>
            </a:r>
            <a:endParaRPr kumimoji="1" lang="ja-JP" altLang="en-US" dirty="0">
              <a:latin typeface="+mj-ea"/>
            </a:endParaRPr>
          </a:p>
        </p:txBody>
      </p:sp>
      <p:sp>
        <p:nvSpPr>
          <p:cNvPr id="4" name="タイトル 1"/>
          <p:cNvSpPr txBox="1">
            <a:spLocks/>
          </p:cNvSpPr>
          <p:nvPr/>
        </p:nvSpPr>
        <p:spPr>
          <a:xfrm>
            <a:off x="6470155" y="4382518"/>
            <a:ext cx="5721845" cy="19767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dirty="0" smtClean="0">
                <a:latin typeface="+mj-ea"/>
              </a:rPr>
              <a:t>プロジェクトマネジメントコース</a:t>
            </a:r>
            <a:endParaRPr lang="en-US" altLang="ja-JP" sz="3200" dirty="0" smtClean="0">
              <a:latin typeface="+mj-ea"/>
            </a:endParaRPr>
          </a:p>
          <a:p>
            <a:r>
              <a:rPr lang="ja-JP" altLang="en-US" sz="3200" dirty="0" smtClean="0">
                <a:latin typeface="+mj-ea"/>
              </a:rPr>
              <a:t>ソフトウェア開発管理グループ</a:t>
            </a:r>
            <a:endParaRPr lang="en-US" altLang="ja-JP" sz="3200" dirty="0" smtClean="0">
              <a:latin typeface="+mj-ea"/>
            </a:endParaRPr>
          </a:p>
          <a:p>
            <a:r>
              <a:rPr lang="ja-JP" altLang="en-US" sz="3200" dirty="0">
                <a:latin typeface="+mj-ea"/>
              </a:rPr>
              <a:t>矢吹研究室</a:t>
            </a:r>
            <a:endParaRPr lang="en-US" altLang="ja-JP" sz="3200" dirty="0" smtClean="0">
              <a:latin typeface="+mj-ea"/>
            </a:endParaRPr>
          </a:p>
          <a:p>
            <a:r>
              <a:rPr lang="ja-JP" altLang="en-US" sz="3200" dirty="0" smtClean="0">
                <a:latin typeface="+mj-ea"/>
              </a:rPr>
              <a:t>１４４２０６９　須山 武弘</a:t>
            </a:r>
            <a:endParaRPr lang="ja-JP" altLang="en-US" sz="3200" dirty="0">
              <a:latin typeface="+mj-ea"/>
            </a:endParaRPr>
          </a:p>
        </p:txBody>
      </p:sp>
    </p:spTree>
    <p:extLst>
      <p:ext uri="{BB962C8B-B14F-4D97-AF65-F5344CB8AC3E}">
        <p14:creationId xmlns:p14="http://schemas.microsoft.com/office/powerpoint/2010/main" val="1708206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192000" cy="1223963"/>
          </a:xfrm>
          <a:prstGeom prst="rect">
            <a:avLst/>
          </a:prstGeom>
          <a:solidFill>
            <a:srgbClr val="D2E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66501" y="0"/>
            <a:ext cx="6952890" cy="1223963"/>
          </a:xfrm>
        </p:spPr>
        <p:txBody>
          <a:bodyPr anchor="ctr">
            <a:normAutofit fontScale="90000"/>
          </a:bodyPr>
          <a:lstStyle/>
          <a:p>
            <a:r>
              <a:rPr lang="ja-JP" altLang="en-US" sz="4800" dirty="0">
                <a:latin typeface="メイリオ" panose="020B0604030504040204" pitchFamily="50" charset="-128"/>
                <a:ea typeface="メイリオ" panose="020B0604030504040204" pitchFamily="50" charset="-128"/>
              </a:rPr>
              <a:t>パラグラフ・ライティング</a:t>
            </a:r>
            <a:endParaRPr kumimoji="1" lang="ja-JP" altLang="en-US" sz="4800" dirty="0">
              <a:latin typeface="メイリオ" panose="020B0604030504040204" pitchFamily="50" charset="-128"/>
              <a:ea typeface="メイリオ" panose="020B0604030504040204" pitchFamily="50" charset="-128"/>
            </a:endParaRPr>
          </a:p>
        </p:txBody>
      </p:sp>
      <p:sp>
        <p:nvSpPr>
          <p:cNvPr id="5" name="タイトル 1"/>
          <p:cNvSpPr txBox="1">
            <a:spLocks/>
          </p:cNvSpPr>
          <p:nvPr/>
        </p:nvSpPr>
        <p:spPr>
          <a:xfrm>
            <a:off x="2591046" y="2950020"/>
            <a:ext cx="8856689" cy="2817019"/>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marL="571500" indent="-571500" algn="l">
              <a:buFont typeface="Arial" panose="020B0604020202020204" pitchFamily="34" charset="0"/>
              <a:buChar char="•"/>
            </a:pPr>
            <a:r>
              <a:rPr lang="ja-JP" altLang="en-US" sz="3600" dirty="0" smtClean="0">
                <a:latin typeface="メイリオ" panose="020B0604030504040204" pitchFamily="50" charset="-128"/>
                <a:ea typeface="メイリオ" panose="020B0604030504040204" pitchFamily="50" charset="-128"/>
              </a:rPr>
              <a:t>段落</a:t>
            </a:r>
            <a:r>
              <a:rPr lang="en-US" altLang="ja-JP" sz="3600" dirty="0" smtClean="0">
                <a:latin typeface="メイリオ" panose="020B0604030504040204" pitchFamily="50" charset="-128"/>
                <a:ea typeface="メイリオ" panose="020B0604030504040204" pitchFamily="50" charset="-128"/>
              </a:rPr>
              <a:t>1</a:t>
            </a:r>
            <a:r>
              <a:rPr lang="ja-JP" altLang="en-US" sz="3600" dirty="0" smtClean="0">
                <a:latin typeface="メイリオ" panose="020B0604030504040204" pitchFamily="50" charset="-128"/>
                <a:ea typeface="メイリオ" panose="020B0604030504040204" pitchFamily="50" charset="-128"/>
              </a:rPr>
              <a:t>つにつき，話題は</a:t>
            </a:r>
            <a:r>
              <a:rPr lang="en-US" altLang="ja-JP" sz="3600" dirty="0" smtClean="0">
                <a:latin typeface="メイリオ" panose="020B0604030504040204" pitchFamily="50" charset="-128"/>
                <a:ea typeface="メイリオ" panose="020B0604030504040204" pitchFamily="50" charset="-128"/>
              </a:rPr>
              <a:t>1</a:t>
            </a:r>
            <a:r>
              <a:rPr lang="ja-JP" altLang="en-US" sz="3600" dirty="0" smtClean="0">
                <a:latin typeface="メイリオ" panose="020B0604030504040204" pitchFamily="50" charset="-128"/>
                <a:ea typeface="メイリオ" panose="020B0604030504040204" pitchFamily="50" charset="-128"/>
              </a:rPr>
              <a:t>つ．</a:t>
            </a:r>
            <a:endParaRPr lang="en-US" altLang="ja-JP" sz="3600" dirty="0" smtClean="0">
              <a:latin typeface="メイリオ" panose="020B0604030504040204" pitchFamily="50" charset="-128"/>
              <a:ea typeface="メイリオ" panose="020B0604030504040204" pitchFamily="50" charset="-128"/>
            </a:endParaRPr>
          </a:p>
          <a:p>
            <a:pPr marL="571500" indent="-571500" algn="l">
              <a:buFont typeface="Arial" panose="020B0604020202020204" pitchFamily="34" charset="0"/>
              <a:buChar char="•"/>
            </a:pPr>
            <a:r>
              <a:rPr lang="ja-JP" altLang="en-US" sz="3600" dirty="0" smtClean="0">
                <a:latin typeface="メイリオ" panose="020B0604030504040204" pitchFamily="50" charset="-128"/>
                <a:ea typeface="メイリオ" panose="020B0604030504040204" pitchFamily="50" charset="-128"/>
              </a:rPr>
              <a:t>段落の先頭に要約文を配置させる．</a:t>
            </a:r>
            <a:endParaRPr lang="en-US" altLang="ja-JP" sz="3600" dirty="0" smtClean="0">
              <a:latin typeface="メイリオ" panose="020B0604030504040204" pitchFamily="50" charset="-128"/>
              <a:ea typeface="メイリオ" panose="020B0604030504040204" pitchFamily="50" charset="-128"/>
            </a:endParaRPr>
          </a:p>
          <a:p>
            <a:pPr marL="571500" indent="-571500" algn="l">
              <a:buFont typeface="Arial" panose="020B0604020202020204" pitchFamily="34" charset="0"/>
              <a:buChar char="•"/>
            </a:pPr>
            <a:r>
              <a:rPr lang="ja-JP" altLang="en-US" sz="3600" dirty="0" smtClean="0">
                <a:latin typeface="メイリオ" panose="020B0604030504040204" pitchFamily="50" charset="-128"/>
                <a:ea typeface="メイリオ" panose="020B0604030504040204" pitchFamily="50" charset="-128"/>
              </a:rPr>
              <a:t>要約文だけで話を成立させる．</a:t>
            </a:r>
            <a:endParaRPr lang="en-US" altLang="ja-JP" sz="3600" dirty="0" smtClean="0">
              <a:latin typeface="メイリオ" panose="020B0604030504040204" pitchFamily="50" charset="-128"/>
              <a:ea typeface="メイリオ" panose="020B0604030504040204" pitchFamily="50" charset="-128"/>
            </a:endParaRPr>
          </a:p>
          <a:p>
            <a:pPr marL="571500" indent="-571500" algn="l">
              <a:buFont typeface="Arial" panose="020B0604020202020204" pitchFamily="34" charset="0"/>
              <a:buChar char="•"/>
            </a:pPr>
            <a:r>
              <a:rPr lang="ja-JP" altLang="en-US" sz="3600" dirty="0" smtClean="0">
                <a:latin typeface="メイリオ" panose="020B0604030504040204" pitchFamily="50" charset="-128"/>
                <a:ea typeface="メイリオ" panose="020B0604030504040204" pitchFamily="50" charset="-128"/>
              </a:rPr>
              <a:t>冒頭の要約文を補助形で文章を書く．</a:t>
            </a:r>
            <a:endParaRPr lang="en-US" altLang="ja-JP" sz="3600" dirty="0" smtClean="0">
              <a:latin typeface="メイリオ" panose="020B0604030504040204" pitchFamily="50" charset="-128"/>
              <a:ea typeface="メイリオ" panose="020B0604030504040204" pitchFamily="50" charset="-128"/>
            </a:endParaRPr>
          </a:p>
        </p:txBody>
      </p:sp>
      <p:sp>
        <p:nvSpPr>
          <p:cNvPr id="6" name="タイトル 1"/>
          <p:cNvSpPr txBox="1">
            <a:spLocks/>
          </p:cNvSpPr>
          <p:nvPr/>
        </p:nvSpPr>
        <p:spPr>
          <a:xfrm>
            <a:off x="365760" y="1971443"/>
            <a:ext cx="7793521" cy="77308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3600" dirty="0" smtClean="0">
                <a:latin typeface="メイリオ" panose="020B0604030504040204" pitchFamily="50" charset="-128"/>
                <a:ea typeface="メイリオ" panose="020B0604030504040204" pitchFamily="50" charset="-128"/>
              </a:rPr>
              <a:t>論理的文章作成に必要な文章の書き方</a:t>
            </a:r>
            <a:endParaRPr lang="ja-JP" altLang="en-US" sz="3600" dirty="0">
              <a:latin typeface="メイリオ" panose="020B0604030504040204" pitchFamily="50" charset="-128"/>
              <a:ea typeface="メイリオ" panose="020B0604030504040204" pitchFamily="50" charset="-128"/>
            </a:endParaRPr>
          </a:p>
        </p:txBody>
      </p:sp>
      <p:sp>
        <p:nvSpPr>
          <p:cNvPr id="7" name="右矢印 6"/>
          <p:cNvSpPr/>
          <p:nvPr/>
        </p:nvSpPr>
        <p:spPr>
          <a:xfrm>
            <a:off x="1296785" y="3344376"/>
            <a:ext cx="1014153" cy="2028305"/>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7"/>
          <p:cNvSpPr>
            <a:spLocks noGrp="1"/>
          </p:cNvSpPr>
          <p:nvPr>
            <p:ph type="sldNum" sz="quarter" idx="12"/>
          </p:nvPr>
        </p:nvSpPr>
        <p:spPr/>
        <p:txBody>
          <a:bodyPr/>
          <a:lstStyle/>
          <a:p>
            <a:fld id="{4ED26BD5-71BF-4EFC-AB97-85584F4B6820}" type="slidenum">
              <a:rPr kumimoji="1" lang="ja-JP" altLang="en-US" smtClean="0"/>
              <a:t>2</a:t>
            </a:fld>
            <a:endParaRPr kumimoji="1" lang="ja-JP" altLang="en-US"/>
          </a:p>
        </p:txBody>
      </p:sp>
      <p:sp>
        <p:nvSpPr>
          <p:cNvPr id="3" name="円/楕円 2"/>
          <p:cNvSpPr/>
          <p:nvPr/>
        </p:nvSpPr>
        <p:spPr>
          <a:xfrm>
            <a:off x="2420278" y="3219719"/>
            <a:ext cx="7351444" cy="6053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78390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192000" cy="1223963"/>
          </a:xfrm>
          <a:prstGeom prst="rect">
            <a:avLst/>
          </a:prstGeom>
          <a:solidFill>
            <a:srgbClr val="D2E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txBox="1">
            <a:spLocks/>
          </p:cNvSpPr>
          <p:nvPr/>
        </p:nvSpPr>
        <p:spPr>
          <a:xfrm>
            <a:off x="1" y="0"/>
            <a:ext cx="2676697" cy="12239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smtClean="0">
                <a:latin typeface="メイリオ" panose="020B0604030504040204" pitchFamily="50" charset="-128"/>
                <a:ea typeface="メイリオ" panose="020B0604030504040204" pitchFamily="50" charset="-128"/>
              </a:rPr>
              <a:t>背 景</a:t>
            </a:r>
            <a:endParaRPr lang="ja-JP" altLang="en-US" sz="4800" dirty="0">
              <a:latin typeface="メイリオ" panose="020B0604030504040204" pitchFamily="50" charset="-128"/>
              <a:ea typeface="メイリオ" panose="020B0604030504040204" pitchFamily="50" charset="-128"/>
            </a:endParaRPr>
          </a:p>
        </p:txBody>
      </p:sp>
      <p:sp>
        <p:nvSpPr>
          <p:cNvPr id="8" name="スライド番号プレースホルダー 7"/>
          <p:cNvSpPr>
            <a:spLocks noGrp="1"/>
          </p:cNvSpPr>
          <p:nvPr>
            <p:ph type="sldNum" sz="quarter" idx="12"/>
          </p:nvPr>
        </p:nvSpPr>
        <p:spPr/>
        <p:txBody>
          <a:bodyPr/>
          <a:lstStyle/>
          <a:p>
            <a:fld id="{4ED26BD5-71BF-4EFC-AB97-85584F4B6820}" type="slidenum">
              <a:rPr kumimoji="1" lang="ja-JP" altLang="en-US" smtClean="0"/>
              <a:t>3</a:t>
            </a:fld>
            <a:endParaRPr kumimoji="1" lang="ja-JP" altLang="en-US"/>
          </a:p>
        </p:txBody>
      </p:sp>
      <p:sp>
        <p:nvSpPr>
          <p:cNvPr id="9" name="タイトル 1"/>
          <p:cNvSpPr txBox="1">
            <a:spLocks/>
          </p:cNvSpPr>
          <p:nvPr/>
        </p:nvSpPr>
        <p:spPr>
          <a:xfrm>
            <a:off x="3103413" y="1675464"/>
            <a:ext cx="5985163" cy="1243908"/>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nSpc>
                <a:spcPct val="150000"/>
              </a:lnSpc>
            </a:pPr>
            <a:r>
              <a:rPr lang="ja-JP" altLang="en-US" sz="3600" dirty="0" smtClean="0">
                <a:latin typeface="メイリオ" panose="020B0604030504040204" pitchFamily="50" charset="-128"/>
                <a:ea typeface="メイリオ" panose="020B0604030504040204" pitchFamily="50" charset="-128"/>
              </a:rPr>
              <a:t>通常，文章</a:t>
            </a:r>
            <a:r>
              <a:rPr lang="ja-JP" altLang="en-US" sz="3600" dirty="0">
                <a:latin typeface="メイリオ" panose="020B0604030504040204" pitchFamily="50" charset="-128"/>
                <a:ea typeface="メイリオ" panose="020B0604030504040204" pitchFamily="50" charset="-128"/>
              </a:rPr>
              <a:t>校正</a:t>
            </a:r>
            <a:r>
              <a:rPr lang="ja-JP" altLang="en-US" sz="3600" dirty="0" smtClean="0">
                <a:latin typeface="メイリオ" panose="020B0604030504040204" pitchFamily="50" charset="-128"/>
                <a:ea typeface="メイリオ" panose="020B0604030504040204" pitchFamily="50" charset="-128"/>
              </a:rPr>
              <a:t>は定性的</a:t>
            </a:r>
            <a:endParaRPr lang="en-US" altLang="ja-JP" sz="3600" dirty="0" smtClean="0">
              <a:latin typeface="メイリオ" panose="020B0604030504040204" pitchFamily="50" charset="-128"/>
              <a:ea typeface="メイリオ" panose="020B0604030504040204" pitchFamily="50" charset="-128"/>
            </a:endParaRPr>
          </a:p>
        </p:txBody>
      </p:sp>
      <p:sp>
        <p:nvSpPr>
          <p:cNvPr id="11" name="タイトル 1"/>
          <p:cNvSpPr txBox="1">
            <a:spLocks/>
          </p:cNvSpPr>
          <p:nvPr/>
        </p:nvSpPr>
        <p:spPr>
          <a:xfrm>
            <a:off x="2726574" y="4874637"/>
            <a:ext cx="6738852" cy="1534074"/>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lnSpc>
                <a:spcPct val="150000"/>
              </a:lnSpc>
            </a:pPr>
            <a:r>
              <a:rPr lang="ja-JP" altLang="en-US" sz="3600" dirty="0" smtClean="0">
                <a:latin typeface="メイリオ" panose="020B0604030504040204" pitchFamily="50" charset="-128"/>
                <a:ea typeface="メイリオ" panose="020B0604030504040204" pitchFamily="50" charset="-128"/>
              </a:rPr>
              <a:t>定量的</a:t>
            </a:r>
            <a:r>
              <a:rPr lang="ja-JP" altLang="en-US" sz="3600" dirty="0">
                <a:latin typeface="メイリオ" panose="020B0604030504040204" pitchFamily="50" charset="-128"/>
                <a:ea typeface="メイリオ" panose="020B0604030504040204" pitchFamily="50" charset="-128"/>
              </a:rPr>
              <a:t>に文章の解析はできるのではないだろうか</a:t>
            </a:r>
          </a:p>
        </p:txBody>
      </p:sp>
      <p:sp>
        <p:nvSpPr>
          <p:cNvPr id="12" name="下矢印 11"/>
          <p:cNvSpPr/>
          <p:nvPr/>
        </p:nvSpPr>
        <p:spPr>
          <a:xfrm>
            <a:off x="4275509" y="3022832"/>
            <a:ext cx="3640975" cy="1731875"/>
          </a:xfrm>
          <a:prstGeom prst="downArrow">
            <a:avLst>
              <a:gd name="adj1" fmla="val 71918"/>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p:cNvSpPr txBox="1">
            <a:spLocks/>
          </p:cNvSpPr>
          <p:nvPr/>
        </p:nvSpPr>
        <p:spPr>
          <a:xfrm>
            <a:off x="3103414" y="3080328"/>
            <a:ext cx="5985163" cy="1243908"/>
          </a:xfrm>
          <a:prstGeom prst="rect">
            <a:avLst/>
          </a:prstGeom>
        </p:spPr>
        <p:txBody>
          <a:bodyPr vert="horz" lIns="91440" tIns="45720" rIns="91440" bIns="45720" rtlCol="0" anchor="ctr">
            <a:normAutofit fontScale="75000" lnSpcReduction="2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lnSpc>
                <a:spcPct val="150000"/>
              </a:lnSpc>
            </a:pPr>
            <a:r>
              <a:rPr lang="en-US" altLang="ja-JP" sz="3600" dirty="0" smtClean="0">
                <a:latin typeface="メイリオ" panose="020B0604030504040204" pitchFamily="50" charset="-128"/>
                <a:ea typeface="メイリオ" panose="020B0604030504040204" pitchFamily="50" charset="-128"/>
              </a:rPr>
              <a:t>Word2vec</a:t>
            </a:r>
            <a:r>
              <a:rPr lang="ja-JP" altLang="en-US" sz="3600" dirty="0" smtClean="0">
                <a:latin typeface="メイリオ" panose="020B0604030504040204" pitchFamily="50" charset="-128"/>
                <a:ea typeface="メイリオ" panose="020B0604030504040204" pitchFamily="50" charset="-128"/>
              </a:rPr>
              <a:t>を用いて文章をベクトル化</a:t>
            </a:r>
            <a:endParaRPr lang="en-US" altLang="ja-JP" sz="3600" dirty="0" smtClean="0">
              <a:latin typeface="メイリオ" panose="020B0604030504040204" pitchFamily="50" charset="-128"/>
              <a:ea typeface="メイリオ" panose="020B0604030504040204" pitchFamily="50" charset="-128"/>
            </a:endParaRPr>
          </a:p>
        </p:txBody>
      </p:sp>
      <p:sp>
        <p:nvSpPr>
          <p:cNvPr id="14" name="角丸四角形 13"/>
          <p:cNvSpPr/>
          <p:nvPr/>
        </p:nvSpPr>
        <p:spPr>
          <a:xfrm>
            <a:off x="1217116" y="1658977"/>
            <a:ext cx="9757756" cy="12439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217116" y="4792713"/>
            <a:ext cx="9757756" cy="170793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1012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192000" cy="1223963"/>
          </a:xfrm>
          <a:prstGeom prst="rect">
            <a:avLst/>
          </a:prstGeom>
          <a:solidFill>
            <a:srgbClr val="D2E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1" y="0"/>
            <a:ext cx="3823854" cy="1223963"/>
          </a:xfrm>
        </p:spPr>
        <p:txBody>
          <a:bodyPr anchor="ctr">
            <a:normAutofit/>
          </a:bodyPr>
          <a:lstStyle/>
          <a:p>
            <a:r>
              <a:rPr kumimoji="1" lang="en-US" altLang="ja-JP" sz="4800" dirty="0" smtClean="0">
                <a:latin typeface="メイリオ" panose="020B0604030504040204" pitchFamily="50" charset="-128"/>
                <a:ea typeface="メイリオ" panose="020B0604030504040204" pitchFamily="50" charset="-128"/>
              </a:rPr>
              <a:t>Word2vec</a:t>
            </a:r>
            <a:endParaRPr kumimoji="1" lang="ja-JP" altLang="en-US" sz="4800" dirty="0">
              <a:latin typeface="メイリオ" panose="020B0604030504040204" pitchFamily="50" charset="-128"/>
              <a:ea typeface="メイリオ" panose="020B0604030504040204" pitchFamily="50" charset="-128"/>
            </a:endParaRPr>
          </a:p>
        </p:txBody>
      </p:sp>
      <p:sp>
        <p:nvSpPr>
          <p:cNvPr id="5" name="タイトル 1"/>
          <p:cNvSpPr txBox="1">
            <a:spLocks/>
          </p:cNvSpPr>
          <p:nvPr/>
        </p:nvSpPr>
        <p:spPr>
          <a:xfrm>
            <a:off x="365760" y="1543658"/>
            <a:ext cx="7464829" cy="1003848"/>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600" dirty="0" smtClean="0">
                <a:latin typeface="メイリオ" panose="020B0604030504040204" pitchFamily="50" charset="-128"/>
                <a:ea typeface="メイリオ" panose="020B0604030504040204" pitchFamily="50" charset="-128"/>
              </a:rPr>
              <a:t>単語をベクトル表現化するツール．</a:t>
            </a:r>
            <a:endParaRPr lang="en-US" altLang="ja-JP" sz="3600" dirty="0" smtClean="0">
              <a:latin typeface="メイリオ" panose="020B0604030504040204" pitchFamily="50" charset="-128"/>
              <a:ea typeface="メイリオ" panose="020B0604030504040204" pitchFamily="50" charset="-128"/>
            </a:endParaRPr>
          </a:p>
        </p:txBody>
      </p:sp>
      <p:sp>
        <p:nvSpPr>
          <p:cNvPr id="7" name="右矢印 6"/>
          <p:cNvSpPr/>
          <p:nvPr/>
        </p:nvSpPr>
        <p:spPr>
          <a:xfrm>
            <a:off x="4896763" y="2394495"/>
            <a:ext cx="1198056" cy="894309"/>
          </a:xfrm>
          <a:prstGeom prst="rightArrow">
            <a:avLst>
              <a:gd name="adj1" fmla="val 50000"/>
              <a:gd name="adj2" fmla="val 577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97889" y="2374757"/>
            <a:ext cx="4266745" cy="1077218"/>
          </a:xfrm>
          <a:prstGeom prst="rect">
            <a:avLst/>
          </a:prstGeom>
          <a:noFill/>
        </p:spPr>
        <p:txBody>
          <a:bodyPr wrap="square" rtlCol="0">
            <a:spAutoFit/>
          </a:bodyPr>
          <a:lstStyle/>
          <a:p>
            <a:r>
              <a:rPr kumimoji="1" lang="ja-JP" altLang="en-US" sz="3200" dirty="0" smtClean="0">
                <a:latin typeface="メイリオ" panose="020B0604030504040204" pitchFamily="50" charset="-128"/>
                <a:ea typeface="メイリオ" panose="020B0604030504040204" pitchFamily="50" charset="-128"/>
              </a:rPr>
              <a:t>「手帳」という単語を</a:t>
            </a:r>
            <a:endParaRPr kumimoji="1" lang="en-US" altLang="ja-JP" sz="3200" dirty="0" smtClean="0">
              <a:latin typeface="メイリオ" panose="020B0604030504040204" pitchFamily="50" charset="-128"/>
              <a:ea typeface="メイリオ" panose="020B0604030504040204" pitchFamily="50" charset="-128"/>
            </a:endParaRPr>
          </a:p>
          <a:p>
            <a:r>
              <a:rPr kumimoji="1" lang="ja-JP" altLang="en-US" sz="3200" dirty="0" smtClean="0">
                <a:latin typeface="メイリオ" panose="020B0604030504040204" pitchFamily="50" charset="-128"/>
                <a:ea typeface="メイリオ" panose="020B0604030504040204" pitchFamily="50" charset="-128"/>
              </a:rPr>
              <a:t>ベクトルで表現</a:t>
            </a:r>
            <a:endParaRPr kumimoji="1" lang="ja-JP" altLang="en-US" sz="3200" dirty="0">
              <a:latin typeface="メイリオ" panose="020B0604030504040204" pitchFamily="50" charset="-128"/>
              <a:ea typeface="メイリオ" panose="020B0604030504040204" pitchFamily="50" charset="-128"/>
            </a:endParaRPr>
          </a:p>
        </p:txBody>
      </p:sp>
      <p:sp>
        <p:nvSpPr>
          <p:cNvPr id="9" name="スライド番号プレースホルダー 8"/>
          <p:cNvSpPr>
            <a:spLocks noGrp="1"/>
          </p:cNvSpPr>
          <p:nvPr>
            <p:ph type="sldNum" sz="quarter" idx="12"/>
          </p:nvPr>
        </p:nvSpPr>
        <p:spPr>
          <a:xfrm>
            <a:off x="9439051" y="6492875"/>
            <a:ext cx="2743200" cy="365125"/>
          </a:xfrm>
        </p:spPr>
        <p:txBody>
          <a:bodyPr/>
          <a:lstStyle/>
          <a:p>
            <a:fld id="{4ED26BD5-71BF-4EFC-AB97-85584F4B6820}" type="slidenum">
              <a:rPr kumimoji="1" lang="ja-JP" altLang="en-US" smtClean="0"/>
              <a:t>4</a:t>
            </a:fld>
            <a:endParaRPr kumimoji="1" lang="ja-JP" altLang="en-US" dirty="0"/>
          </a:p>
        </p:txBody>
      </p:sp>
      <p:sp>
        <p:nvSpPr>
          <p:cNvPr id="10" name="テキスト ボックス 9"/>
          <p:cNvSpPr txBox="1"/>
          <p:nvPr/>
        </p:nvSpPr>
        <p:spPr>
          <a:xfrm>
            <a:off x="6884505" y="2374757"/>
            <a:ext cx="5109091" cy="1631216"/>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-1.24068546e+00   1.07822740e+00  </a:t>
            </a:r>
            <a:endParaRPr lang="en-US" altLang="ja-JP" sz="2000" dirty="0" smtClean="0">
              <a:latin typeface="メイリオ" panose="020B0604030504040204" pitchFamily="50" charset="-128"/>
              <a:ea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rPr>
              <a:t>…200</a:t>
            </a:r>
            <a:r>
              <a:rPr lang="ja-JP" altLang="en-US" sz="2000" dirty="0" smtClean="0">
                <a:latin typeface="メイリオ" panose="020B0604030504040204" pitchFamily="50" charset="-128"/>
                <a:ea typeface="メイリオ" panose="020B0604030504040204" pitchFamily="50" charset="-128"/>
              </a:rPr>
              <a:t>次元</a:t>
            </a:r>
            <a:r>
              <a:rPr lang="en-US" altLang="ja-JP" sz="2000" dirty="0" smtClean="0">
                <a:latin typeface="メイリオ" panose="020B0604030504040204" pitchFamily="50" charset="-128"/>
                <a:ea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7.63420045e-01  -1.00119340e+00</a:t>
            </a:r>
            <a:endParaRPr kumimoji="1" lang="ja-JP" altLang="en-US" sz="20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183700" y="4876479"/>
            <a:ext cx="4797482" cy="1077218"/>
          </a:xfrm>
          <a:prstGeom prst="rect">
            <a:avLst/>
          </a:prstGeom>
          <a:noFill/>
        </p:spPr>
        <p:txBody>
          <a:bodyPr wrap="square" rtlCol="0">
            <a:spAutoFit/>
          </a:bodyPr>
          <a:lstStyle/>
          <a:p>
            <a:r>
              <a:rPr lang="ja-JP" altLang="en-US" sz="3200" dirty="0" smtClean="0">
                <a:latin typeface="メイリオ" panose="020B0604030504040204" pitchFamily="50" charset="-128"/>
                <a:ea typeface="メイリオ" panose="020B0604030504040204" pitchFamily="50" charset="-128"/>
              </a:rPr>
              <a:t>ベクトル化により、</a:t>
            </a:r>
            <a:endParaRPr lang="en-US" altLang="ja-JP" sz="3200" dirty="0" smtClean="0">
              <a:latin typeface="メイリオ" panose="020B0604030504040204" pitchFamily="50" charset="-128"/>
              <a:ea typeface="メイリオ" panose="020B0604030504040204" pitchFamily="50" charset="-128"/>
            </a:endParaRPr>
          </a:p>
          <a:p>
            <a:r>
              <a:rPr lang="ja-JP" altLang="en-US" sz="3200" dirty="0" smtClean="0">
                <a:latin typeface="メイリオ" panose="020B0604030504040204" pitchFamily="50" charset="-128"/>
                <a:ea typeface="メイリオ" panose="020B0604030504040204" pitchFamily="50" charset="-128"/>
              </a:rPr>
              <a:t>単語の足し引き算が可能</a:t>
            </a:r>
            <a:endParaRPr kumimoji="1" lang="ja-JP" altLang="en-US" sz="3200" dirty="0">
              <a:latin typeface="メイリオ" panose="020B0604030504040204" pitchFamily="50" charset="-128"/>
              <a:ea typeface="メイリオ" panose="020B0604030504040204" pitchFamily="50" charset="-128"/>
            </a:endParaRPr>
          </a:p>
        </p:txBody>
      </p:sp>
      <p:sp>
        <p:nvSpPr>
          <p:cNvPr id="12" name="右矢印 11"/>
          <p:cNvSpPr/>
          <p:nvPr/>
        </p:nvSpPr>
        <p:spPr>
          <a:xfrm>
            <a:off x="4896763" y="5182499"/>
            <a:ext cx="1198056" cy="894309"/>
          </a:xfrm>
          <a:prstGeom prst="rightArrow">
            <a:avLst>
              <a:gd name="adj1" fmla="val 50000"/>
              <a:gd name="adj2" fmla="val 5775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5616076" y="4953423"/>
            <a:ext cx="6618456"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「イチロー」－「野球」＋「サッカー」</a:t>
            </a:r>
            <a:endParaRPr lang="en-US" altLang="ja-JP" sz="2800" dirty="0" smtClean="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7312900" y="5553588"/>
            <a:ext cx="3224809"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　「ロナウド」</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05924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192000" cy="1223963"/>
          </a:xfrm>
          <a:prstGeom prst="rect">
            <a:avLst/>
          </a:prstGeom>
          <a:solidFill>
            <a:srgbClr val="D2E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txBox="1">
            <a:spLocks/>
          </p:cNvSpPr>
          <p:nvPr/>
        </p:nvSpPr>
        <p:spPr>
          <a:xfrm>
            <a:off x="1833910" y="5599430"/>
            <a:ext cx="8524179" cy="1215828"/>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3600" dirty="0" smtClean="0">
                <a:latin typeface="メイリオ" panose="020B0604030504040204" pitchFamily="50" charset="-128"/>
                <a:ea typeface="メイリオ" panose="020B0604030504040204" pitchFamily="50" charset="-128"/>
              </a:rPr>
              <a:t>定量的にパラグラフ</a:t>
            </a:r>
            <a:r>
              <a:rPr lang="ja-JP" altLang="en-US" sz="3600" dirty="0">
                <a:latin typeface="メイリオ" panose="020B0604030504040204" pitchFamily="50" charset="-128"/>
                <a:ea typeface="メイリオ" panose="020B0604030504040204" pitchFamily="50" charset="-128"/>
              </a:rPr>
              <a:t>・</a:t>
            </a:r>
            <a:r>
              <a:rPr lang="ja-JP" altLang="en-US" sz="3600" dirty="0" smtClean="0">
                <a:latin typeface="メイリオ" panose="020B0604030504040204" pitchFamily="50" charset="-128"/>
                <a:ea typeface="メイリオ" panose="020B0604030504040204" pitchFamily="50" charset="-128"/>
              </a:rPr>
              <a:t>ライティングが</a:t>
            </a:r>
            <a:endParaRPr lang="en-US" altLang="ja-JP" sz="3600" dirty="0" smtClean="0">
              <a:latin typeface="メイリオ" panose="020B0604030504040204" pitchFamily="50" charset="-128"/>
              <a:ea typeface="メイリオ" panose="020B0604030504040204" pitchFamily="50" charset="-128"/>
            </a:endParaRPr>
          </a:p>
          <a:p>
            <a:r>
              <a:rPr lang="ja-JP" altLang="en-US" sz="3600" dirty="0" smtClean="0">
                <a:latin typeface="メイリオ" panose="020B0604030504040204" pitchFamily="50" charset="-128"/>
                <a:ea typeface="メイリオ" panose="020B0604030504040204" pitchFamily="50" charset="-128"/>
              </a:rPr>
              <a:t>できているかを調査</a:t>
            </a:r>
            <a:endParaRPr lang="ja-JP" altLang="en-US" sz="3600" dirty="0">
              <a:latin typeface="メイリオ" panose="020B0604030504040204" pitchFamily="50" charset="-128"/>
              <a:ea typeface="メイリオ" panose="020B0604030504040204" pitchFamily="50" charset="-128"/>
            </a:endParaRPr>
          </a:p>
        </p:txBody>
      </p:sp>
      <p:sp>
        <p:nvSpPr>
          <p:cNvPr id="7" name="タイトル 1"/>
          <p:cNvSpPr txBox="1">
            <a:spLocks/>
          </p:cNvSpPr>
          <p:nvPr/>
        </p:nvSpPr>
        <p:spPr>
          <a:xfrm>
            <a:off x="1" y="0"/>
            <a:ext cx="2676697" cy="12239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smtClean="0">
                <a:latin typeface="メイリオ" panose="020B0604030504040204" pitchFamily="50" charset="-128"/>
                <a:ea typeface="メイリオ" panose="020B0604030504040204" pitchFamily="50" charset="-128"/>
              </a:rPr>
              <a:t>目 的</a:t>
            </a:r>
            <a:endParaRPr lang="ja-JP" altLang="en-US" sz="4800" dirty="0">
              <a:latin typeface="メイリオ" panose="020B0604030504040204" pitchFamily="50" charset="-128"/>
              <a:ea typeface="メイリオ" panose="020B0604030504040204" pitchFamily="50" charset="-128"/>
            </a:endParaRPr>
          </a:p>
        </p:txBody>
      </p:sp>
      <p:sp>
        <p:nvSpPr>
          <p:cNvPr id="8" name="タイトル 1"/>
          <p:cNvSpPr txBox="1">
            <a:spLocks/>
          </p:cNvSpPr>
          <p:nvPr/>
        </p:nvSpPr>
        <p:spPr>
          <a:xfrm>
            <a:off x="416861" y="3019057"/>
            <a:ext cx="1237128" cy="77308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3600" dirty="0" smtClean="0">
                <a:latin typeface="メイリオ" panose="020B0604030504040204" pitchFamily="50" charset="-128"/>
                <a:ea typeface="メイリオ" panose="020B0604030504040204" pitchFamily="50" charset="-128"/>
              </a:rPr>
              <a:t>文章</a:t>
            </a:r>
            <a:endParaRPr lang="ja-JP" altLang="en-US" sz="3600" dirty="0">
              <a:latin typeface="メイリオ" panose="020B0604030504040204" pitchFamily="50" charset="-128"/>
              <a:ea typeface="メイリオ" panose="020B0604030504040204" pitchFamily="50" charset="-128"/>
            </a:endParaRPr>
          </a:p>
        </p:txBody>
      </p:sp>
      <p:sp>
        <p:nvSpPr>
          <p:cNvPr id="9" name="タイトル 1"/>
          <p:cNvSpPr txBox="1">
            <a:spLocks/>
          </p:cNvSpPr>
          <p:nvPr/>
        </p:nvSpPr>
        <p:spPr>
          <a:xfrm>
            <a:off x="2714749" y="3042458"/>
            <a:ext cx="2901574" cy="77308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800" dirty="0" smtClean="0">
                <a:latin typeface="メイリオ" panose="020B0604030504040204" pitchFamily="50" charset="-128"/>
                <a:ea typeface="メイリオ" panose="020B0604030504040204" pitchFamily="50" charset="-128"/>
              </a:rPr>
              <a:t>Word2vec</a:t>
            </a:r>
            <a:endParaRPr lang="ja-JP" altLang="en-US" sz="2800" dirty="0">
              <a:latin typeface="メイリオ" panose="020B0604030504040204" pitchFamily="50" charset="-128"/>
              <a:ea typeface="メイリオ" panose="020B0604030504040204" pitchFamily="50" charset="-128"/>
            </a:endParaRPr>
          </a:p>
        </p:txBody>
      </p:sp>
      <p:sp>
        <p:nvSpPr>
          <p:cNvPr id="11" name="タイトル 1"/>
          <p:cNvSpPr txBox="1">
            <a:spLocks/>
          </p:cNvSpPr>
          <p:nvPr/>
        </p:nvSpPr>
        <p:spPr>
          <a:xfrm>
            <a:off x="6329015" y="3042458"/>
            <a:ext cx="2435442" cy="77308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2800" dirty="0" smtClean="0">
                <a:latin typeface="メイリオ" panose="020B0604030504040204" pitchFamily="50" charset="-128"/>
                <a:ea typeface="メイリオ" panose="020B0604030504040204" pitchFamily="50" charset="-128"/>
              </a:rPr>
              <a:t>ベクトル化</a:t>
            </a:r>
            <a:endParaRPr lang="ja-JP" altLang="en-US" sz="2800" dirty="0">
              <a:latin typeface="メイリオ" panose="020B0604030504040204" pitchFamily="50" charset="-128"/>
              <a:ea typeface="メイリオ" panose="020B0604030504040204" pitchFamily="50" charset="-128"/>
            </a:endParaRPr>
          </a:p>
        </p:txBody>
      </p:sp>
      <p:sp>
        <p:nvSpPr>
          <p:cNvPr id="3" name="下矢印 2"/>
          <p:cNvSpPr/>
          <p:nvPr/>
        </p:nvSpPr>
        <p:spPr>
          <a:xfrm rot="16200000">
            <a:off x="1830930" y="3040094"/>
            <a:ext cx="1236535" cy="778323"/>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ー 12"/>
          <p:cNvSpPr>
            <a:spLocks noGrp="1"/>
          </p:cNvSpPr>
          <p:nvPr>
            <p:ph type="sldNum" sz="quarter" idx="12"/>
          </p:nvPr>
        </p:nvSpPr>
        <p:spPr/>
        <p:txBody>
          <a:bodyPr/>
          <a:lstStyle/>
          <a:p>
            <a:fld id="{4ED26BD5-71BF-4EFC-AB97-85584F4B6820}" type="slidenum">
              <a:rPr kumimoji="1" lang="ja-JP" altLang="en-US" smtClean="0"/>
              <a:t>5</a:t>
            </a:fld>
            <a:endParaRPr kumimoji="1" lang="ja-JP" altLang="en-US"/>
          </a:p>
        </p:txBody>
      </p:sp>
      <p:sp>
        <p:nvSpPr>
          <p:cNvPr id="14" name="下矢印 13"/>
          <p:cNvSpPr/>
          <p:nvPr/>
        </p:nvSpPr>
        <p:spPr>
          <a:xfrm rot="16200000">
            <a:off x="5388287" y="3016437"/>
            <a:ext cx="1236535" cy="778323"/>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p:cNvSpPr/>
          <p:nvPr/>
        </p:nvSpPr>
        <p:spPr>
          <a:xfrm rot="16200000">
            <a:off x="8678157" y="3040094"/>
            <a:ext cx="1236535" cy="778323"/>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タイトル 1"/>
          <p:cNvSpPr txBox="1">
            <a:spLocks/>
          </p:cNvSpPr>
          <p:nvPr/>
        </p:nvSpPr>
        <p:spPr>
          <a:xfrm>
            <a:off x="9140368" y="3042713"/>
            <a:ext cx="2435442" cy="77308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2800" dirty="0" smtClean="0">
                <a:latin typeface="メイリオ" panose="020B0604030504040204" pitchFamily="50" charset="-128"/>
                <a:ea typeface="メイリオ" panose="020B0604030504040204" pitchFamily="50" charset="-128"/>
              </a:rPr>
              <a:t>分析</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2913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192000" cy="1223963"/>
          </a:xfrm>
          <a:prstGeom prst="rect">
            <a:avLst/>
          </a:prstGeom>
          <a:solidFill>
            <a:srgbClr val="D2E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1" y="0"/>
            <a:ext cx="2676697" cy="1223963"/>
          </a:xfrm>
        </p:spPr>
        <p:txBody>
          <a:bodyPr anchor="ctr">
            <a:normAutofit/>
          </a:bodyPr>
          <a:lstStyle/>
          <a:p>
            <a:r>
              <a:rPr kumimoji="1" lang="ja-JP" altLang="en-US" sz="4800" dirty="0" smtClean="0">
                <a:latin typeface="メイリオ" panose="020B0604030504040204" pitchFamily="50" charset="-128"/>
                <a:ea typeface="メイリオ" panose="020B0604030504040204" pitchFamily="50" charset="-128"/>
              </a:rPr>
              <a:t>手</a:t>
            </a:r>
            <a:r>
              <a:rPr lang="ja-JP" altLang="en-US" sz="4800" dirty="0" smtClean="0">
                <a:latin typeface="メイリオ" panose="020B0604030504040204" pitchFamily="50" charset="-128"/>
                <a:ea typeface="メイリオ" panose="020B0604030504040204" pitchFamily="50" charset="-128"/>
              </a:rPr>
              <a:t> </a:t>
            </a:r>
            <a:r>
              <a:rPr kumimoji="1" lang="ja-JP" altLang="en-US" sz="4800" dirty="0" smtClean="0">
                <a:latin typeface="メイリオ" panose="020B0604030504040204" pitchFamily="50" charset="-128"/>
                <a:ea typeface="メイリオ" panose="020B0604030504040204" pitchFamily="50" charset="-128"/>
              </a:rPr>
              <a:t>法</a:t>
            </a:r>
            <a:endParaRPr kumimoji="1" lang="ja-JP" altLang="en-US" sz="4800" dirty="0">
              <a:latin typeface="メイリオ" panose="020B0604030504040204" pitchFamily="50" charset="-128"/>
              <a:ea typeface="メイリオ" panose="020B0604030504040204" pitchFamily="50" charset="-128"/>
            </a:endParaRPr>
          </a:p>
        </p:txBody>
      </p:sp>
      <p:sp>
        <p:nvSpPr>
          <p:cNvPr id="7" name="タイトル 1"/>
          <p:cNvSpPr txBox="1">
            <a:spLocks/>
          </p:cNvSpPr>
          <p:nvPr/>
        </p:nvSpPr>
        <p:spPr>
          <a:xfrm>
            <a:off x="354677" y="681648"/>
            <a:ext cx="11837323" cy="592888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marL="742950" indent="-742950" algn="l">
              <a:lnSpc>
                <a:spcPct val="150000"/>
              </a:lnSpc>
              <a:buFont typeface="+mj-lt"/>
              <a:buAutoNum type="arabicPeriod"/>
            </a:pPr>
            <a:r>
              <a:rPr lang="ja-JP" altLang="en-US" sz="3200" dirty="0">
                <a:latin typeface="メイリオ" panose="020B0604030504040204" pitchFamily="50" charset="-128"/>
                <a:ea typeface="メイリオ" panose="020B0604030504040204" pitchFamily="50" charset="-128"/>
              </a:rPr>
              <a:t>解析</a:t>
            </a:r>
            <a:r>
              <a:rPr lang="ja-JP" altLang="en-US" sz="3200" dirty="0" smtClean="0">
                <a:latin typeface="メイリオ" panose="020B0604030504040204" pitchFamily="50" charset="-128"/>
                <a:ea typeface="メイリオ" panose="020B0604030504040204" pitchFamily="50" charset="-128"/>
              </a:rPr>
              <a:t>対象文章を一文一文に分ける．</a:t>
            </a:r>
            <a:endParaRPr lang="en-US" altLang="ja-JP" sz="3200" dirty="0" smtClean="0">
              <a:latin typeface="メイリオ" panose="020B0604030504040204" pitchFamily="50" charset="-128"/>
              <a:ea typeface="メイリオ" panose="020B0604030504040204" pitchFamily="50" charset="-128"/>
            </a:endParaRPr>
          </a:p>
          <a:p>
            <a:pPr marL="742950" indent="-742950" algn="l">
              <a:lnSpc>
                <a:spcPct val="150000"/>
              </a:lnSpc>
              <a:buFont typeface="+mj-lt"/>
              <a:buAutoNum type="arabicPeriod"/>
            </a:pPr>
            <a:endParaRPr lang="en-US" altLang="ja-JP" sz="3200" dirty="0">
              <a:latin typeface="メイリオ" panose="020B0604030504040204" pitchFamily="50" charset="-128"/>
              <a:ea typeface="メイリオ" panose="020B0604030504040204" pitchFamily="50" charset="-128"/>
            </a:endParaRPr>
          </a:p>
          <a:p>
            <a:pPr marL="742950" indent="-742950" algn="l">
              <a:lnSpc>
                <a:spcPct val="150000"/>
              </a:lnSpc>
              <a:buFont typeface="+mj-lt"/>
              <a:buAutoNum type="arabicPeriod"/>
            </a:pPr>
            <a:r>
              <a:rPr lang="ja-JP" altLang="en-US" sz="3200" dirty="0" smtClean="0">
                <a:latin typeface="メイリオ" panose="020B0604030504040204" pitchFamily="50" charset="-128"/>
                <a:ea typeface="メイリオ" panose="020B0604030504040204" pitchFamily="50" charset="-128"/>
              </a:rPr>
              <a:t>形態素解析をする．</a:t>
            </a:r>
            <a:endParaRPr lang="en-US" altLang="ja-JP" sz="3200" dirty="0" smtClean="0">
              <a:latin typeface="メイリオ" panose="020B0604030504040204" pitchFamily="50" charset="-128"/>
              <a:ea typeface="メイリオ" panose="020B0604030504040204" pitchFamily="50" charset="-128"/>
            </a:endParaRPr>
          </a:p>
          <a:p>
            <a:pPr marL="742950" indent="-742950" algn="l">
              <a:lnSpc>
                <a:spcPct val="150000"/>
              </a:lnSpc>
              <a:buFont typeface="+mj-lt"/>
              <a:buAutoNum type="arabicPeriod"/>
            </a:pPr>
            <a:endParaRPr lang="en-US" altLang="ja-JP" sz="3200" dirty="0" smtClean="0">
              <a:latin typeface="メイリオ" panose="020B0604030504040204" pitchFamily="50" charset="-128"/>
              <a:ea typeface="メイリオ" panose="020B0604030504040204" pitchFamily="50" charset="-128"/>
            </a:endParaRPr>
          </a:p>
          <a:p>
            <a:pPr marL="742950" indent="-742950" algn="l">
              <a:lnSpc>
                <a:spcPct val="150000"/>
              </a:lnSpc>
              <a:buFont typeface="+mj-lt"/>
              <a:buAutoNum type="arabicPeriod"/>
            </a:pPr>
            <a:r>
              <a:rPr lang="en-US" altLang="ja-JP" sz="3200" dirty="0" smtClean="0">
                <a:latin typeface="メイリオ" panose="020B0604030504040204" pitchFamily="50" charset="-128"/>
                <a:ea typeface="メイリオ" panose="020B0604030504040204" pitchFamily="50" charset="-128"/>
              </a:rPr>
              <a:t>Word2vec</a:t>
            </a:r>
            <a:r>
              <a:rPr lang="ja-JP" altLang="en-US" sz="3200" dirty="0">
                <a:latin typeface="メイリオ" panose="020B0604030504040204" pitchFamily="50" charset="-128"/>
                <a:ea typeface="メイリオ" panose="020B0604030504040204" pitchFamily="50" charset="-128"/>
              </a:rPr>
              <a:t>で</a:t>
            </a:r>
            <a:r>
              <a:rPr lang="ja-JP" altLang="en-US" sz="3200" dirty="0" smtClean="0">
                <a:latin typeface="メイリオ" panose="020B0604030504040204" pitchFamily="50" charset="-128"/>
                <a:ea typeface="メイリオ" panose="020B0604030504040204" pitchFamily="50" charset="-128"/>
              </a:rPr>
              <a:t>ベクトルへ変換する．</a:t>
            </a:r>
            <a:endParaRPr lang="en-US" altLang="ja-JP" sz="3200" dirty="0" smtClean="0">
              <a:latin typeface="メイリオ" panose="020B0604030504040204" pitchFamily="50" charset="-128"/>
              <a:ea typeface="メイリオ" panose="020B0604030504040204" pitchFamily="50" charset="-128"/>
            </a:endParaRPr>
          </a:p>
          <a:p>
            <a:pPr marL="742950" indent="-742950" algn="l">
              <a:lnSpc>
                <a:spcPct val="150000"/>
              </a:lnSpc>
              <a:buFont typeface="+mj-lt"/>
              <a:buAutoNum type="arabicPeriod"/>
            </a:pPr>
            <a:endParaRPr lang="en-US" altLang="ja-JP" sz="3200" dirty="0" smtClean="0">
              <a:latin typeface="メイリオ" panose="020B0604030504040204" pitchFamily="50" charset="-128"/>
              <a:ea typeface="メイリオ" panose="020B0604030504040204" pitchFamily="50" charset="-128"/>
            </a:endParaRPr>
          </a:p>
          <a:p>
            <a:pPr marL="742950" indent="-742950" algn="l">
              <a:lnSpc>
                <a:spcPct val="150000"/>
              </a:lnSpc>
              <a:buFont typeface="+mj-lt"/>
              <a:buAutoNum type="arabicPeriod"/>
            </a:pPr>
            <a:r>
              <a:rPr lang="ja-JP" altLang="en-US" sz="3200" dirty="0" smtClean="0">
                <a:latin typeface="メイリオ" panose="020B0604030504040204" pitchFamily="50" charset="-128"/>
                <a:ea typeface="メイリオ" panose="020B0604030504040204" pitchFamily="50" charset="-128"/>
              </a:rPr>
              <a:t>主成分分析をし，標準偏差を求めて考察する．</a:t>
            </a:r>
            <a:endParaRPr lang="ja-JP" altLang="en-US" sz="3200"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a:xfrm>
            <a:off x="9448800" y="6425997"/>
            <a:ext cx="2743200" cy="365125"/>
          </a:xfrm>
        </p:spPr>
        <p:txBody>
          <a:bodyPr/>
          <a:lstStyle/>
          <a:p>
            <a:fld id="{4ED26BD5-71BF-4EFC-AB97-85584F4B6820}" type="slidenum">
              <a:rPr kumimoji="1" lang="ja-JP" altLang="en-US" smtClean="0"/>
              <a:t>6</a:t>
            </a:fld>
            <a:endParaRPr kumimoji="1" lang="ja-JP" altLang="en-US"/>
          </a:p>
        </p:txBody>
      </p:sp>
      <p:sp>
        <p:nvSpPr>
          <p:cNvPr id="8" name="タイトル 1"/>
          <p:cNvSpPr txBox="1">
            <a:spLocks/>
          </p:cNvSpPr>
          <p:nvPr/>
        </p:nvSpPr>
        <p:spPr>
          <a:xfrm>
            <a:off x="1138842" y="1637877"/>
            <a:ext cx="4513811" cy="77308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2400" dirty="0" smtClean="0">
                <a:latin typeface="メイリオ" panose="020B0604030504040204" pitchFamily="50" charset="-128"/>
                <a:ea typeface="メイリオ" panose="020B0604030504040204" pitchFamily="50" charset="-128"/>
              </a:rPr>
              <a:t>CSV</a:t>
            </a:r>
            <a:r>
              <a:rPr lang="ja-JP" altLang="en-US" sz="2400" dirty="0" smtClean="0">
                <a:latin typeface="メイリオ" panose="020B0604030504040204" pitchFamily="50" charset="-128"/>
                <a:ea typeface="メイリオ" panose="020B0604030504040204" pitchFamily="50" charset="-128"/>
              </a:rPr>
              <a:t>ファイル化する</a:t>
            </a:r>
            <a:endParaRPr lang="ja-JP" altLang="en-US" sz="2400" dirty="0">
              <a:latin typeface="メイリオ" panose="020B0604030504040204" pitchFamily="50" charset="-128"/>
              <a:ea typeface="メイリオ" panose="020B0604030504040204" pitchFamily="50" charset="-128"/>
            </a:endParaRPr>
          </a:p>
        </p:txBody>
      </p:sp>
      <p:sp>
        <p:nvSpPr>
          <p:cNvPr id="9" name="タイトル 1"/>
          <p:cNvSpPr txBox="1">
            <a:spLocks/>
          </p:cNvSpPr>
          <p:nvPr/>
        </p:nvSpPr>
        <p:spPr>
          <a:xfrm>
            <a:off x="1138842" y="3138327"/>
            <a:ext cx="5694220" cy="77308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2400" dirty="0" smtClean="0">
                <a:latin typeface="メイリオ" panose="020B0604030504040204" pitchFamily="50" charset="-128"/>
                <a:ea typeface="メイリオ" panose="020B0604030504040204" pitchFamily="50" charset="-128"/>
              </a:rPr>
              <a:t>形態素解析とは，文章を単語に分解．</a:t>
            </a:r>
            <a:endParaRPr lang="ja-JP" altLang="en-US" sz="2400" dirty="0">
              <a:latin typeface="メイリオ" panose="020B0604030504040204" pitchFamily="50" charset="-128"/>
              <a:ea typeface="メイリオ" panose="020B0604030504040204" pitchFamily="50" charset="-128"/>
            </a:endParaRPr>
          </a:p>
        </p:txBody>
      </p:sp>
      <p:sp>
        <p:nvSpPr>
          <p:cNvPr id="10" name="タイトル 1"/>
          <p:cNvSpPr txBox="1">
            <a:spLocks/>
          </p:cNvSpPr>
          <p:nvPr/>
        </p:nvSpPr>
        <p:spPr>
          <a:xfrm>
            <a:off x="1138842" y="4690813"/>
            <a:ext cx="6741134" cy="77308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2400" dirty="0" smtClean="0">
                <a:latin typeface="メイリオ" panose="020B0604030504040204" pitchFamily="50" charset="-128"/>
                <a:ea typeface="メイリオ" panose="020B0604030504040204" pitchFamily="50" charset="-128"/>
              </a:rPr>
              <a:t>Wikipedia</a:t>
            </a:r>
            <a:r>
              <a:rPr lang="ja-JP" altLang="en-US" sz="2400" dirty="0" smtClean="0">
                <a:latin typeface="メイリオ" panose="020B0604030504040204" pitchFamily="50" charset="-128"/>
                <a:ea typeface="メイリオ" panose="020B0604030504040204" pitchFamily="50" charset="-128"/>
              </a:rPr>
              <a:t>のコーパスを使用．</a:t>
            </a:r>
            <a:endParaRPr lang="en-US" altLang="ja-JP" sz="2400" dirty="0" smtClean="0">
              <a:latin typeface="メイリオ" panose="020B0604030504040204" pitchFamily="50" charset="-128"/>
              <a:ea typeface="メイリオ" panose="020B0604030504040204" pitchFamily="50" charset="-128"/>
            </a:endParaRPr>
          </a:p>
          <a:p>
            <a:pPr algn="l"/>
            <a:r>
              <a:rPr lang="ja-JP" altLang="en-US" sz="2400" dirty="0" smtClean="0">
                <a:latin typeface="メイリオ" panose="020B0604030504040204" pitchFamily="50" charset="-128"/>
                <a:ea typeface="メイリオ" panose="020B0604030504040204" pitchFamily="50" charset="-128"/>
              </a:rPr>
              <a:t>単語ベクトルを平均し，文章をベクトルで表す</a:t>
            </a:r>
            <a:endParaRPr lang="ja-JP" altLang="en-US" sz="2400" dirty="0">
              <a:latin typeface="メイリオ" panose="020B0604030504040204" pitchFamily="50" charset="-128"/>
              <a:ea typeface="メイリオ" panose="020B0604030504040204" pitchFamily="50" charset="-128"/>
            </a:endParaRPr>
          </a:p>
        </p:txBody>
      </p:sp>
      <p:sp>
        <p:nvSpPr>
          <p:cNvPr id="11" name="タイトル 1"/>
          <p:cNvSpPr txBox="1">
            <a:spLocks/>
          </p:cNvSpPr>
          <p:nvPr/>
        </p:nvSpPr>
        <p:spPr>
          <a:xfrm>
            <a:off x="1138842" y="5959011"/>
            <a:ext cx="10968644" cy="114663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2300" dirty="0" smtClean="0">
                <a:latin typeface="メイリオ" panose="020B0604030504040204" pitchFamily="50" charset="-128"/>
                <a:ea typeface="メイリオ" panose="020B0604030504040204" pitchFamily="50" charset="-128"/>
              </a:rPr>
              <a:t>Word2vec</a:t>
            </a:r>
            <a:r>
              <a:rPr lang="ja-JP" altLang="en-US" sz="2300" dirty="0" smtClean="0">
                <a:latin typeface="メイリオ" panose="020B0604030504040204" pitchFamily="50" charset="-128"/>
                <a:ea typeface="メイリオ" panose="020B0604030504040204" pitchFamily="50" charset="-128"/>
              </a:rPr>
              <a:t>の出力結果は多次元</a:t>
            </a:r>
            <a:endParaRPr lang="en-US" altLang="ja-JP" sz="2300" dirty="0" smtClean="0">
              <a:latin typeface="メイリオ" panose="020B0604030504040204" pitchFamily="50" charset="-128"/>
              <a:ea typeface="メイリオ" panose="020B0604030504040204" pitchFamily="50" charset="-128"/>
            </a:endParaRPr>
          </a:p>
          <a:p>
            <a:pPr algn="l"/>
            <a:r>
              <a:rPr lang="ja-JP" altLang="en-US" sz="2300" dirty="0" smtClean="0">
                <a:latin typeface="メイリオ" panose="020B0604030504040204" pitchFamily="50" charset="-128"/>
                <a:ea typeface="メイリオ" panose="020B0604030504040204" pitchFamily="50" charset="-128"/>
              </a:rPr>
              <a:t>→　主成分分析を実行し，多次元</a:t>
            </a:r>
            <a:r>
              <a:rPr lang="ja-JP" altLang="en-US" sz="2300" dirty="0">
                <a:latin typeface="メイリオ" panose="020B0604030504040204" pitchFamily="50" charset="-128"/>
                <a:ea typeface="メイリオ" panose="020B0604030504040204" pitchFamily="50" charset="-128"/>
              </a:rPr>
              <a:t>のデータ</a:t>
            </a:r>
            <a:r>
              <a:rPr lang="ja-JP" altLang="en-US" sz="2300" dirty="0" smtClean="0">
                <a:latin typeface="メイリオ" panose="020B0604030504040204" pitchFamily="50" charset="-128"/>
                <a:ea typeface="メイリオ" panose="020B0604030504040204" pitchFamily="50" charset="-128"/>
              </a:rPr>
              <a:t>を要約する．</a:t>
            </a:r>
            <a:endParaRPr lang="ja-JP" altLang="en-US" sz="23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6910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192000" cy="1223963"/>
          </a:xfrm>
          <a:prstGeom prst="rect">
            <a:avLst/>
          </a:prstGeom>
          <a:solidFill>
            <a:srgbClr val="D2E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1" y="0"/>
            <a:ext cx="4106486" cy="1223963"/>
          </a:xfrm>
        </p:spPr>
        <p:txBody>
          <a:bodyPr anchor="ctr">
            <a:normAutofit/>
          </a:bodyPr>
          <a:lstStyle/>
          <a:p>
            <a:r>
              <a:rPr lang="ja-JP" altLang="en-US" sz="4800" dirty="0" smtClean="0">
                <a:latin typeface="メイリオ" panose="020B0604030504040204" pitchFamily="50" charset="-128"/>
                <a:ea typeface="メイリオ" panose="020B0604030504040204" pitchFamily="50" charset="-128"/>
              </a:rPr>
              <a:t>結 果・考 察</a:t>
            </a:r>
            <a:endParaRPr kumimoji="1" lang="ja-JP" altLang="en-US" sz="4800" dirty="0">
              <a:latin typeface="メイリオ" panose="020B0604030504040204" pitchFamily="50" charset="-128"/>
              <a:ea typeface="メイリオ" panose="020B0604030504040204" pitchFamily="50" charset="-128"/>
            </a:endParaRPr>
          </a:p>
        </p:txBody>
      </p:sp>
      <p:sp>
        <p:nvSpPr>
          <p:cNvPr id="8" name="タイトル 1"/>
          <p:cNvSpPr txBox="1">
            <a:spLocks/>
          </p:cNvSpPr>
          <p:nvPr/>
        </p:nvSpPr>
        <p:spPr>
          <a:xfrm>
            <a:off x="33251" y="2100581"/>
            <a:ext cx="6353003" cy="42778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endParaRPr lang="ja-JP" altLang="en-US" sz="1200" dirty="0">
              <a:latin typeface="メイリオ" panose="020B0604030504040204" pitchFamily="50" charset="-128"/>
              <a:ea typeface="メイリオ" panose="020B0604030504040204" pitchFamily="50" charset="-128"/>
            </a:endParaRPr>
          </a:p>
        </p:txBody>
      </p:sp>
      <p:sp>
        <p:nvSpPr>
          <p:cNvPr id="9" name="タイトル 1"/>
          <p:cNvSpPr txBox="1">
            <a:spLocks/>
          </p:cNvSpPr>
          <p:nvPr/>
        </p:nvSpPr>
        <p:spPr>
          <a:xfrm>
            <a:off x="33251" y="1859129"/>
            <a:ext cx="5699760" cy="4701836"/>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en-US" altLang="ja-JP" sz="2000" dirty="0">
                <a:latin typeface="メイリオ" panose="020B0604030504040204" pitchFamily="50" charset="-128"/>
                <a:ea typeface="メイリオ" panose="020B0604030504040204" pitchFamily="50" charset="-128"/>
              </a:rPr>
              <a:t>2017</a:t>
            </a:r>
            <a:r>
              <a:rPr lang="ja-JP" altLang="en-US" sz="2000" dirty="0">
                <a:latin typeface="メイリオ" panose="020B0604030504040204" pitchFamily="50" charset="-128"/>
                <a:ea typeface="メイリオ" panose="020B0604030504040204" pitchFamily="50" charset="-128"/>
              </a:rPr>
              <a:t>年</a:t>
            </a:r>
            <a:r>
              <a:rPr lang="en-US" altLang="ja-JP" sz="2000" dirty="0">
                <a:latin typeface="メイリオ" panose="020B0604030504040204" pitchFamily="50" charset="-128"/>
                <a:ea typeface="メイリオ" panose="020B0604030504040204" pitchFamily="50" charset="-128"/>
              </a:rPr>
              <a:t>11</a:t>
            </a:r>
            <a:r>
              <a:rPr lang="ja-JP" altLang="en-US" sz="2000" dirty="0">
                <a:latin typeface="メイリオ" panose="020B0604030504040204" pitchFamily="50" charset="-128"/>
                <a:ea typeface="メイリオ" panose="020B0604030504040204" pitchFamily="50" charset="-128"/>
              </a:rPr>
              <a:t>月</a:t>
            </a:r>
            <a:r>
              <a:rPr lang="en-US" altLang="ja-JP" sz="2000" dirty="0">
                <a:latin typeface="メイリオ" panose="020B0604030504040204" pitchFamily="50" charset="-128"/>
                <a:ea typeface="メイリオ" panose="020B0604030504040204" pitchFamily="50" charset="-128"/>
              </a:rPr>
              <a:t>15</a:t>
            </a:r>
            <a:r>
              <a:rPr lang="ja-JP" altLang="en-US" sz="2000" dirty="0">
                <a:latin typeface="メイリオ" panose="020B0604030504040204" pitchFamily="50" charset="-128"/>
                <a:ea typeface="メイリオ" panose="020B0604030504040204" pitchFamily="50" charset="-128"/>
              </a:rPr>
              <a:t>日に株式会社</a:t>
            </a:r>
            <a:r>
              <a:rPr lang="en-US" altLang="ja-JP" sz="2000" dirty="0" err="1">
                <a:latin typeface="メイリオ" panose="020B0604030504040204" pitchFamily="50" charset="-128"/>
                <a:ea typeface="メイリオ" panose="020B0604030504040204" pitchFamily="50" charset="-128"/>
              </a:rPr>
              <a:t>Akatsuki</a:t>
            </a:r>
            <a:r>
              <a:rPr lang="ja-JP" altLang="en-US" sz="2000" dirty="0" err="1">
                <a:latin typeface="メイリオ" panose="020B0604030504040204" pitchFamily="50" charset="-128"/>
                <a:ea typeface="メイリオ" panose="020B0604030504040204" pitchFamily="50" charset="-128"/>
              </a:rPr>
              <a:t>が提</a:t>
            </a:r>
            <a:r>
              <a:rPr lang="ja-JP" altLang="en-US" sz="2000" dirty="0">
                <a:latin typeface="メイリオ" panose="020B0604030504040204" pitchFamily="50" charset="-128"/>
                <a:ea typeface="メイリオ" panose="020B0604030504040204" pitchFamily="50" charset="-128"/>
              </a:rPr>
              <a:t>供しているソーシャルゲームで有料アイテム抽選装置の確率の不正が疑われ，会社の時価総額が暴落した事件があった．このような事件をデータの改ざんが困難であるブロックチェーン技術を用いて解決できるのではないかと考えた．データの改ざんが困難である理由は</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つある．</a:t>
            </a:r>
            <a:r>
              <a:rPr lang="en-US" altLang="ja-JP" sz="2000" dirty="0">
                <a:latin typeface="メイリオ" panose="020B0604030504040204" pitchFamily="50" charset="-128"/>
                <a:ea typeface="メイリオ" panose="020B0604030504040204" pitchFamily="50" charset="-128"/>
              </a:rPr>
              <a:t>1</a:t>
            </a:r>
            <a:r>
              <a:rPr lang="ja-JP" altLang="en-US" sz="2000" dirty="0" err="1">
                <a:latin typeface="メイリオ" panose="020B0604030504040204" pitchFamily="50" charset="-128"/>
                <a:ea typeface="メイリオ" panose="020B0604030504040204" pitchFamily="50" charset="-128"/>
              </a:rPr>
              <a:t>つは</a:t>
            </a:r>
            <a:r>
              <a:rPr lang="ja-JP" altLang="en-US" sz="2000" dirty="0">
                <a:latin typeface="メイリオ" panose="020B0604030504040204" pitchFamily="50" charset="-128"/>
                <a:ea typeface="メイリオ" panose="020B0604030504040204" pitchFamily="50" charset="-128"/>
              </a:rPr>
              <a:t>あるコンピューター上に存在するブロックを改ざんしても，他のコンピューター上に正しい記録を持ったブロックがあり，前後のブロックと内容が異なる場合多数決で不正に書き換えられたデータを排除するからだ．全体の</a:t>
            </a:r>
            <a:r>
              <a:rPr lang="en-US" altLang="ja-JP" sz="2000" dirty="0">
                <a:latin typeface="メイリオ" panose="020B0604030504040204" pitchFamily="50" charset="-128"/>
                <a:ea typeface="メイリオ" panose="020B0604030504040204" pitchFamily="50" charset="-128"/>
              </a:rPr>
              <a:t>50</a:t>
            </a:r>
            <a:r>
              <a:rPr lang="ja-JP" altLang="en-US" sz="2000" dirty="0">
                <a:latin typeface="メイリオ" panose="020B0604030504040204" pitchFamily="50" charset="-128"/>
                <a:ea typeface="メイリオ" panose="020B0604030504040204" pitchFamily="50" charset="-128"/>
              </a:rPr>
              <a:t>％以上のコンピューター上の記録を書き換えないと改ざんできない仕組みで</a:t>
            </a:r>
            <a:r>
              <a:rPr lang="ja-JP" altLang="en-US" sz="2000" dirty="0" smtClean="0">
                <a:latin typeface="メイリオ" panose="020B0604030504040204" pitchFamily="50" charset="-128"/>
                <a:ea typeface="メイリオ" panose="020B0604030504040204" pitchFamily="50" charset="-128"/>
              </a:rPr>
              <a:t>ある．</a:t>
            </a:r>
            <a:r>
              <a:rPr lang="ja-JP" altLang="en-US" sz="2000" dirty="0">
                <a:latin typeface="メイリオ" panose="020B0604030504040204" pitchFamily="50" charset="-128"/>
                <a:ea typeface="メイリオ" panose="020B0604030504040204" pitchFamily="50" charset="-128"/>
              </a:rPr>
              <a:t>もう</a:t>
            </a:r>
            <a:r>
              <a:rPr lang="en-US" altLang="ja-JP" sz="2000" dirty="0">
                <a:latin typeface="メイリオ" panose="020B0604030504040204" pitchFamily="50" charset="-128"/>
                <a:ea typeface="メイリオ" panose="020B0604030504040204" pitchFamily="50" charset="-128"/>
              </a:rPr>
              <a:t>1</a:t>
            </a:r>
            <a:r>
              <a:rPr lang="ja-JP" altLang="en-US" sz="2000" dirty="0" err="1">
                <a:latin typeface="メイリオ" panose="020B0604030504040204" pitchFamily="50" charset="-128"/>
                <a:ea typeface="メイリオ" panose="020B0604030504040204" pitchFamily="50" charset="-128"/>
              </a:rPr>
              <a:t>つの</a:t>
            </a:r>
            <a:r>
              <a:rPr lang="ja-JP" altLang="en-US" sz="2000" dirty="0">
                <a:latin typeface="メイリオ" panose="020B0604030504040204" pitchFamily="50" charset="-128"/>
                <a:ea typeface="メイリオ" panose="020B0604030504040204" pitchFamily="50" charset="-128"/>
              </a:rPr>
              <a:t>理由は常に新しいブロックが増え続けるからだ．新たなブロックが生成される速度を上回る速度でブロックを書き換える計算能力を持ったコンピューターが必要があり事実上不可能である．ブロックチェーンは利用者がそれぞれ同じデータを保有することで，単一のシステムや管理組織に依存しない新たなシステム基盤技術である</a:t>
            </a:r>
          </a:p>
        </p:txBody>
      </p:sp>
      <p:sp>
        <p:nvSpPr>
          <p:cNvPr id="10" name="タイトル 1"/>
          <p:cNvSpPr txBox="1">
            <a:spLocks/>
          </p:cNvSpPr>
          <p:nvPr/>
        </p:nvSpPr>
        <p:spPr>
          <a:xfrm>
            <a:off x="33251" y="1332996"/>
            <a:ext cx="5699760" cy="84863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600" dirty="0" smtClean="0">
                <a:latin typeface="メイリオ" panose="020B0604030504040204" pitchFamily="50" charset="-128"/>
                <a:ea typeface="メイリオ" panose="020B0604030504040204" pitchFamily="50" charset="-128"/>
              </a:rPr>
              <a:t>解析対象文章１</a:t>
            </a:r>
            <a:endParaRPr lang="ja-JP" altLang="en-US" sz="3600" dirty="0">
              <a:latin typeface="メイリオ" panose="020B0604030504040204" pitchFamily="50" charset="-128"/>
              <a:ea typeface="メイリオ" panose="020B0604030504040204" pitchFamily="50" charset="-128"/>
            </a:endParaRPr>
          </a:p>
        </p:txBody>
      </p:sp>
      <p:sp>
        <p:nvSpPr>
          <p:cNvPr id="14" name="タイトル 1"/>
          <p:cNvSpPr txBox="1">
            <a:spLocks/>
          </p:cNvSpPr>
          <p:nvPr/>
        </p:nvSpPr>
        <p:spPr>
          <a:xfrm>
            <a:off x="2456412" y="6313677"/>
            <a:ext cx="3784715" cy="57656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2000" dirty="0" smtClean="0">
                <a:latin typeface="メイリオ" panose="020B0604030504040204" pitchFamily="50" charset="-128"/>
                <a:ea typeface="メイリオ" panose="020B0604030504040204" pitchFamily="50" charset="-128"/>
              </a:rPr>
              <a:t>出典：添削前　卒論概要</a:t>
            </a:r>
            <a:endParaRPr lang="ja-JP" altLang="en-US" sz="2000"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ED26BD5-71BF-4EFC-AB97-85584F4B6820}" type="slidenum">
              <a:rPr kumimoji="1" lang="ja-JP" altLang="en-US" smtClean="0"/>
              <a:t>7</a:t>
            </a:fld>
            <a:endParaRPr kumimoji="1" lang="ja-JP" altLang="en-US"/>
          </a:p>
        </p:txBody>
      </p:sp>
      <p:sp>
        <p:nvSpPr>
          <p:cNvPr id="24" name="タイトル 1"/>
          <p:cNvSpPr txBox="1">
            <a:spLocks/>
          </p:cNvSpPr>
          <p:nvPr/>
        </p:nvSpPr>
        <p:spPr>
          <a:xfrm>
            <a:off x="5838997" y="1991548"/>
            <a:ext cx="6353003" cy="4277821"/>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2000" dirty="0">
                <a:latin typeface="メイリオ" panose="020B0604030504040204" pitchFamily="50" charset="-128"/>
                <a:ea typeface="メイリオ" panose="020B0604030504040204" pitchFamily="50" charset="-128"/>
              </a:rPr>
              <a:t>少子高齢化が進み，健康寿命が短くなっている現在，介護業界はこれから重要となり</a:t>
            </a:r>
            <a:r>
              <a:rPr lang="ja-JP" altLang="en-US" sz="2000" dirty="0" smtClean="0">
                <a:latin typeface="メイリオ" panose="020B0604030504040204" pitchFamily="50" charset="-128"/>
                <a:ea typeface="メイリオ" panose="020B0604030504040204" pitchFamily="50" charset="-128"/>
              </a:rPr>
              <a:t>，需要</a:t>
            </a:r>
            <a:r>
              <a:rPr lang="ja-JP" altLang="en-US" sz="2000" dirty="0">
                <a:latin typeface="メイリオ" panose="020B0604030504040204" pitchFamily="50" charset="-128"/>
                <a:ea typeface="メイリオ" panose="020B0604030504040204" pitchFamily="50" charset="-128"/>
              </a:rPr>
              <a:t>も増加傾向にある業界である．実際に特別養護老人ホームの入所申込者数（待機者数</a:t>
            </a:r>
            <a:r>
              <a:rPr lang="ja-JP" altLang="en-US" sz="2000" dirty="0" smtClean="0">
                <a:latin typeface="メイリオ" panose="020B0604030504040204" pitchFamily="50" charset="-128"/>
                <a:ea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rPr>
              <a:t>09 </a:t>
            </a:r>
            <a:r>
              <a:rPr lang="ja-JP" altLang="en-US" sz="2000" dirty="0">
                <a:latin typeface="メイリオ" panose="020B0604030504040204" pitchFamily="50" charset="-128"/>
                <a:ea typeface="メイリオ" panose="020B0604030504040204" pitchFamily="50" charset="-128"/>
              </a:rPr>
              <a:t>年～</a:t>
            </a:r>
            <a:r>
              <a:rPr lang="en-US" altLang="ja-JP" sz="2000" dirty="0">
                <a:latin typeface="メイリオ" panose="020B0604030504040204" pitchFamily="50" charset="-128"/>
                <a:ea typeface="メイリオ" panose="020B0604030504040204" pitchFamily="50" charset="-128"/>
              </a:rPr>
              <a:t>14 </a:t>
            </a:r>
            <a:r>
              <a:rPr lang="ja-JP" altLang="en-US" sz="2000" dirty="0">
                <a:latin typeface="メイリオ" panose="020B0604030504040204" pitchFamily="50" charset="-128"/>
                <a:ea typeface="メイリオ" panose="020B0604030504040204" pitchFamily="50" charset="-128"/>
              </a:rPr>
              <a:t>年の</a:t>
            </a:r>
            <a:r>
              <a:rPr lang="en-US" altLang="ja-JP" sz="2000" dirty="0">
                <a:latin typeface="メイリオ" panose="020B0604030504040204" pitchFamily="50" charset="-128"/>
                <a:ea typeface="メイリオ" panose="020B0604030504040204" pitchFamily="50" charset="-128"/>
              </a:rPr>
              <a:t>5 </a:t>
            </a:r>
            <a:r>
              <a:rPr lang="ja-JP" altLang="en-US" sz="2000" dirty="0">
                <a:latin typeface="メイリオ" panose="020B0604030504040204" pitchFamily="50" charset="-128"/>
                <a:ea typeface="メイリオ" panose="020B0604030504040204" pitchFamily="50" charset="-128"/>
              </a:rPr>
              <a:t>年間で</a:t>
            </a:r>
            <a:r>
              <a:rPr lang="en-US" altLang="ja-JP" sz="2000" dirty="0">
                <a:latin typeface="メイリオ" panose="020B0604030504040204" pitchFamily="50" charset="-128"/>
                <a:ea typeface="メイリオ" panose="020B0604030504040204" pitchFamily="50" charset="-128"/>
              </a:rPr>
              <a:t>10 </a:t>
            </a:r>
            <a:r>
              <a:rPr lang="ja-JP" altLang="en-US" sz="2000" dirty="0">
                <a:latin typeface="メイリオ" panose="020B0604030504040204" pitchFamily="50" charset="-128"/>
                <a:ea typeface="メイリオ" panose="020B0604030504040204" pitchFamily="50" charset="-128"/>
              </a:rPr>
              <a:t>万人増加している．待機者数増加の要因として</a:t>
            </a:r>
            <a:r>
              <a:rPr lang="ja-JP" altLang="en-US" sz="2000" dirty="0" smtClean="0">
                <a:latin typeface="メイリオ" panose="020B0604030504040204" pitchFamily="50" charset="-128"/>
                <a:ea typeface="メイリオ" panose="020B0604030504040204" pitchFamily="50" charset="-128"/>
              </a:rPr>
              <a:t>考えられるの</a:t>
            </a:r>
            <a:r>
              <a:rPr lang="ja-JP" altLang="en-US" sz="2000" dirty="0">
                <a:latin typeface="メイリオ" panose="020B0604030504040204" pitchFamily="50" charset="-128"/>
                <a:ea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rPr>
              <a:t>1947 </a:t>
            </a:r>
            <a:r>
              <a:rPr lang="ja-JP" altLang="en-US" sz="2000" dirty="0">
                <a:latin typeface="メイリオ" panose="020B0604030504040204" pitchFamily="50" charset="-128"/>
                <a:ea typeface="メイリオ" panose="020B0604030504040204" pitchFamily="50" charset="-128"/>
              </a:rPr>
              <a:t>年～</a:t>
            </a:r>
            <a:r>
              <a:rPr lang="en-US" altLang="ja-JP" sz="2000" dirty="0">
                <a:latin typeface="メイリオ" panose="020B0604030504040204" pitchFamily="50" charset="-128"/>
                <a:ea typeface="メイリオ" panose="020B0604030504040204" pitchFamily="50" charset="-128"/>
              </a:rPr>
              <a:t>1949 </a:t>
            </a:r>
            <a:r>
              <a:rPr lang="ja-JP" altLang="en-US" sz="2000" dirty="0">
                <a:latin typeface="メイリオ" panose="020B0604030504040204" pitchFamily="50" charset="-128"/>
                <a:ea typeface="メイリオ" panose="020B0604030504040204" pitchFamily="50" charset="-128"/>
              </a:rPr>
              <a:t>年に生まれた団塊世代の人たちが徐々に介護サービスを必要と</a:t>
            </a:r>
            <a:r>
              <a:rPr lang="ja-JP" altLang="en-US" sz="2000" dirty="0" smtClean="0">
                <a:latin typeface="メイリオ" panose="020B0604030504040204" pitchFamily="50" charset="-128"/>
                <a:ea typeface="メイリオ" panose="020B0604030504040204" pitchFamily="50" charset="-128"/>
              </a:rPr>
              <a:t>してきて</a:t>
            </a:r>
            <a:r>
              <a:rPr lang="ja-JP" altLang="en-US" sz="2000" dirty="0">
                <a:latin typeface="メイリオ" panose="020B0604030504040204" pitchFamily="50" charset="-128"/>
                <a:ea typeface="メイリオ" panose="020B0604030504040204" pitchFamily="50" charset="-128"/>
              </a:rPr>
              <a:t>いるからである．</a:t>
            </a:r>
          </a:p>
          <a:p>
            <a:pPr algn="l"/>
            <a:r>
              <a:rPr lang="ja-JP" altLang="en-US" sz="2000" dirty="0">
                <a:latin typeface="メイリオ" panose="020B0604030504040204" pitchFamily="50" charset="-128"/>
                <a:ea typeface="メイリオ" panose="020B0604030504040204" pitchFamily="50" charset="-128"/>
              </a:rPr>
              <a:t>介護職員は賃金，労働時間，体力的，精神的な負担が大きい．これらの要因から介護</a:t>
            </a:r>
            <a:r>
              <a:rPr lang="ja-JP" altLang="en-US" sz="2000" dirty="0" smtClean="0">
                <a:latin typeface="メイリオ" panose="020B0604030504040204" pitchFamily="50" charset="-128"/>
                <a:ea typeface="メイリオ" panose="020B0604030504040204" pitchFamily="50" charset="-128"/>
              </a:rPr>
              <a:t>現場</a:t>
            </a:r>
            <a:r>
              <a:rPr lang="ja-JP" altLang="en-US" sz="2000" dirty="0">
                <a:latin typeface="メイリオ" panose="020B0604030504040204" pitchFamily="50" charset="-128"/>
                <a:ea typeface="メイリオ" panose="020B0604030504040204" pitchFamily="50" charset="-128"/>
              </a:rPr>
              <a:t>は厳しい労働環境であり，離職率が高い．さらに平成</a:t>
            </a:r>
            <a:r>
              <a:rPr lang="en-US" altLang="ja-JP" sz="2000" dirty="0">
                <a:latin typeface="メイリオ" panose="020B0604030504040204" pitchFamily="50" charset="-128"/>
                <a:ea typeface="メイリオ" panose="020B0604030504040204" pitchFamily="50" charset="-128"/>
              </a:rPr>
              <a:t>26 </a:t>
            </a:r>
            <a:r>
              <a:rPr lang="ja-JP" altLang="en-US" sz="2000" dirty="0">
                <a:latin typeface="メイリオ" panose="020B0604030504040204" pitchFamily="50" charset="-128"/>
                <a:ea typeface="メイリオ" panose="020B0604030504040204" pitchFamily="50" charset="-128"/>
              </a:rPr>
              <a:t>年時点で介護分野における</a:t>
            </a:r>
            <a:r>
              <a:rPr lang="ja-JP" altLang="en-US" sz="2000" dirty="0" smtClean="0">
                <a:latin typeface="メイリオ" panose="020B0604030504040204" pitchFamily="50" charset="-128"/>
                <a:ea typeface="メイリオ" panose="020B0604030504040204" pitchFamily="50" charset="-128"/>
              </a:rPr>
              <a:t>有効求人</a:t>
            </a:r>
            <a:r>
              <a:rPr lang="ja-JP" altLang="en-US" sz="2000" dirty="0">
                <a:latin typeface="メイリオ" panose="020B0604030504040204" pitchFamily="50" charset="-128"/>
                <a:ea typeface="メイリオ" panose="020B0604030504040204" pitchFamily="50" charset="-128"/>
              </a:rPr>
              <a:t>倍率が</a:t>
            </a:r>
            <a:r>
              <a:rPr lang="en-US" altLang="ja-JP" sz="2000" dirty="0">
                <a:latin typeface="メイリオ" panose="020B0604030504040204" pitchFamily="50" charset="-128"/>
                <a:ea typeface="メイリオ" panose="020B0604030504040204" pitchFamily="50" charset="-128"/>
              </a:rPr>
              <a:t>2 </a:t>
            </a:r>
            <a:r>
              <a:rPr lang="ja-JP" altLang="en-US" sz="2000" dirty="0">
                <a:latin typeface="メイリオ" panose="020B0604030504040204" pitchFamily="50" charset="-128"/>
                <a:ea typeface="メイリオ" panose="020B0604030504040204" pitchFamily="50" charset="-128"/>
              </a:rPr>
              <a:t>倍を超えている状況であるため，増える介護の需要に介護職員の人数が</a:t>
            </a:r>
            <a:r>
              <a:rPr lang="ja-JP" altLang="en-US" sz="2000" dirty="0" smtClean="0">
                <a:latin typeface="メイリオ" panose="020B0604030504040204" pitchFamily="50" charset="-128"/>
                <a:ea typeface="メイリオ" panose="020B0604030504040204" pitchFamily="50" charset="-128"/>
              </a:rPr>
              <a:t>追いついて</a:t>
            </a:r>
            <a:r>
              <a:rPr lang="ja-JP" altLang="en-US" sz="2000" dirty="0">
                <a:latin typeface="メイリオ" panose="020B0604030504040204" pitchFamily="50" charset="-128"/>
                <a:ea typeface="メイリオ" panose="020B0604030504040204" pitchFamily="50" charset="-128"/>
              </a:rPr>
              <a:t>いないといえる．介護現場の人材不足を解消するには介護のオートメーション化</a:t>
            </a:r>
            <a:r>
              <a:rPr lang="ja-JP" altLang="en-US" sz="2000" dirty="0" smtClean="0">
                <a:latin typeface="メイリオ" panose="020B0604030504040204" pitchFamily="50" charset="-128"/>
                <a:ea typeface="メイリオ" panose="020B0604030504040204" pitchFamily="50" charset="-128"/>
              </a:rPr>
              <a:t>や外国人</a:t>
            </a:r>
            <a:r>
              <a:rPr lang="ja-JP" altLang="en-US" sz="2000" dirty="0">
                <a:latin typeface="メイリオ" panose="020B0604030504040204" pitchFamily="50" charset="-128"/>
                <a:ea typeface="メイリオ" panose="020B0604030504040204" pitchFamily="50" charset="-128"/>
              </a:rPr>
              <a:t>労働者の雇用，介護職員の負担軽減が必要であると考えられる．</a:t>
            </a:r>
            <a:endParaRPr lang="ja-JP" altLang="en-US" sz="1200" dirty="0">
              <a:latin typeface="メイリオ" panose="020B0604030504040204" pitchFamily="50" charset="-128"/>
              <a:ea typeface="メイリオ" panose="020B0604030504040204" pitchFamily="50" charset="-128"/>
            </a:endParaRPr>
          </a:p>
        </p:txBody>
      </p:sp>
      <p:sp>
        <p:nvSpPr>
          <p:cNvPr id="25" name="タイトル 1"/>
          <p:cNvSpPr txBox="1">
            <a:spLocks/>
          </p:cNvSpPr>
          <p:nvPr/>
        </p:nvSpPr>
        <p:spPr>
          <a:xfrm>
            <a:off x="5838997" y="1332996"/>
            <a:ext cx="5699760" cy="84863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600" dirty="0" smtClean="0">
                <a:latin typeface="メイリオ" panose="020B0604030504040204" pitchFamily="50" charset="-128"/>
                <a:ea typeface="メイリオ" panose="020B0604030504040204" pitchFamily="50" charset="-128"/>
              </a:rPr>
              <a:t>解析対象文章２</a:t>
            </a:r>
            <a:endParaRPr lang="ja-JP" altLang="en-US" sz="3600" dirty="0">
              <a:latin typeface="メイリオ" panose="020B0604030504040204" pitchFamily="50" charset="-128"/>
              <a:ea typeface="メイリオ" panose="020B0604030504040204" pitchFamily="50" charset="-128"/>
            </a:endParaRPr>
          </a:p>
        </p:txBody>
      </p:sp>
      <p:sp>
        <p:nvSpPr>
          <p:cNvPr id="26" name="タイトル 1"/>
          <p:cNvSpPr txBox="1">
            <a:spLocks/>
          </p:cNvSpPr>
          <p:nvPr/>
        </p:nvSpPr>
        <p:spPr>
          <a:xfrm>
            <a:off x="6917057" y="6272682"/>
            <a:ext cx="3784715" cy="57656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2000" dirty="0" smtClean="0">
                <a:latin typeface="メイリオ" panose="020B0604030504040204" pitchFamily="50" charset="-128"/>
                <a:ea typeface="メイリオ" panose="020B0604030504040204" pitchFamily="50" charset="-128"/>
              </a:rPr>
              <a:t>出典：須山武弘　課題研究概要</a:t>
            </a:r>
            <a:endParaRPr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68538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50244" y="1428131"/>
            <a:ext cx="5191125" cy="5181600"/>
          </a:xfrm>
          <a:prstGeom prst="rect">
            <a:avLst/>
          </a:prstGeom>
        </p:spPr>
      </p:pic>
      <p:sp>
        <p:nvSpPr>
          <p:cNvPr id="4" name="正方形/長方形 3"/>
          <p:cNvSpPr/>
          <p:nvPr/>
        </p:nvSpPr>
        <p:spPr>
          <a:xfrm>
            <a:off x="0" y="0"/>
            <a:ext cx="12192000" cy="1223963"/>
          </a:xfrm>
          <a:prstGeom prst="rect">
            <a:avLst/>
          </a:prstGeom>
          <a:solidFill>
            <a:srgbClr val="D2E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1" y="0"/>
            <a:ext cx="4106486" cy="1223963"/>
          </a:xfrm>
        </p:spPr>
        <p:txBody>
          <a:bodyPr anchor="ctr">
            <a:normAutofit/>
          </a:bodyPr>
          <a:lstStyle/>
          <a:p>
            <a:r>
              <a:rPr lang="ja-JP" altLang="en-US" sz="4800" dirty="0" smtClean="0">
                <a:latin typeface="メイリオ" panose="020B0604030504040204" pitchFamily="50" charset="-128"/>
                <a:ea typeface="メイリオ" panose="020B0604030504040204" pitchFamily="50" charset="-128"/>
              </a:rPr>
              <a:t>結 果・考 察</a:t>
            </a:r>
            <a:endParaRPr kumimoji="1" lang="ja-JP" altLang="en-US" sz="4800"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a:xfrm>
            <a:off x="9059487" y="6337017"/>
            <a:ext cx="2743200" cy="365125"/>
          </a:xfrm>
        </p:spPr>
        <p:txBody>
          <a:bodyPr/>
          <a:lstStyle/>
          <a:p>
            <a:fld id="{4ED26BD5-71BF-4EFC-AB97-85584F4B6820}" type="slidenum">
              <a:rPr kumimoji="1" lang="ja-JP" altLang="en-US" smtClean="0"/>
              <a:t>8</a:t>
            </a:fld>
            <a:endParaRPr kumimoji="1" lang="ja-JP" altLang="en-US"/>
          </a:p>
        </p:txBody>
      </p:sp>
      <p:grpSp>
        <p:nvGrpSpPr>
          <p:cNvPr id="18" name="グループ化 17"/>
          <p:cNvGrpSpPr/>
          <p:nvPr/>
        </p:nvGrpSpPr>
        <p:grpSpPr>
          <a:xfrm>
            <a:off x="712705" y="1867227"/>
            <a:ext cx="1680032" cy="3925109"/>
            <a:chOff x="712705" y="1867227"/>
            <a:chExt cx="1680032" cy="3925109"/>
          </a:xfrm>
        </p:grpSpPr>
        <p:sp>
          <p:nvSpPr>
            <p:cNvPr id="6" name="円/楕円 5"/>
            <p:cNvSpPr/>
            <p:nvPr/>
          </p:nvSpPr>
          <p:spPr>
            <a:xfrm>
              <a:off x="2246225" y="2480197"/>
              <a:ext cx="146512" cy="146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2187132" y="2684365"/>
              <a:ext cx="146512" cy="146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1979988" y="5645824"/>
              <a:ext cx="146512" cy="146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712705" y="1867227"/>
              <a:ext cx="146512" cy="1465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1365951" y="2943321"/>
              <a:ext cx="146512" cy="1465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2099713" y="2748178"/>
              <a:ext cx="146512" cy="1465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15" name="表 14"/>
          <p:cNvGraphicFramePr>
            <a:graphicFrameLocks noGrp="1"/>
          </p:cNvGraphicFramePr>
          <p:nvPr>
            <p:extLst>
              <p:ext uri="{D42A27DB-BD31-4B8C-83A1-F6EECF244321}">
                <p14:modId xmlns:p14="http://schemas.microsoft.com/office/powerpoint/2010/main" val="1654763930"/>
              </p:ext>
            </p:extLst>
          </p:nvPr>
        </p:nvGraphicFramePr>
        <p:xfrm>
          <a:off x="5483037" y="3018698"/>
          <a:ext cx="6610804" cy="2435514"/>
        </p:xfrm>
        <a:graphic>
          <a:graphicData uri="http://schemas.openxmlformats.org/drawingml/2006/table">
            <a:tbl>
              <a:tblPr firstRow="1" bandRow="1">
                <a:tableStyleId>{5C22544A-7EE6-4342-B048-85BDC9FD1C3A}</a:tableStyleId>
              </a:tblPr>
              <a:tblGrid>
                <a:gridCol w="1652701">
                  <a:extLst>
                    <a:ext uri="{9D8B030D-6E8A-4147-A177-3AD203B41FA5}">
                      <a16:colId xmlns:a16="http://schemas.microsoft.com/office/drawing/2014/main" val="1989818247"/>
                    </a:ext>
                  </a:extLst>
                </a:gridCol>
                <a:gridCol w="1652701">
                  <a:extLst>
                    <a:ext uri="{9D8B030D-6E8A-4147-A177-3AD203B41FA5}">
                      <a16:colId xmlns:a16="http://schemas.microsoft.com/office/drawing/2014/main" val="1232743198"/>
                    </a:ext>
                  </a:extLst>
                </a:gridCol>
                <a:gridCol w="1652701">
                  <a:extLst>
                    <a:ext uri="{9D8B030D-6E8A-4147-A177-3AD203B41FA5}">
                      <a16:colId xmlns:a16="http://schemas.microsoft.com/office/drawing/2014/main" val="1325664031"/>
                    </a:ext>
                  </a:extLst>
                </a:gridCol>
                <a:gridCol w="1652701">
                  <a:extLst>
                    <a:ext uri="{9D8B030D-6E8A-4147-A177-3AD203B41FA5}">
                      <a16:colId xmlns:a16="http://schemas.microsoft.com/office/drawing/2014/main" val="3440610751"/>
                    </a:ext>
                  </a:extLst>
                </a:gridCol>
              </a:tblGrid>
              <a:tr h="412918">
                <a:tc>
                  <a:txBody>
                    <a:bodyPr/>
                    <a:lstStyle/>
                    <a:p>
                      <a:endParaRPr kumimoji="1" lang="ja-JP" alt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400" dirty="0" smtClean="0">
                          <a:solidFill>
                            <a:sysClr val="windowText" lastClr="000000"/>
                          </a:solidFill>
                        </a:rPr>
                        <a:t>第</a:t>
                      </a:r>
                      <a:r>
                        <a:rPr kumimoji="1" lang="en-US" altLang="ja-JP" sz="2400" dirty="0" smtClean="0">
                          <a:solidFill>
                            <a:sysClr val="windowText" lastClr="000000"/>
                          </a:solidFill>
                        </a:rPr>
                        <a:t>1</a:t>
                      </a:r>
                      <a:r>
                        <a:rPr kumimoji="1" lang="ja-JP" altLang="en-US" sz="2400" dirty="0" smtClean="0">
                          <a:solidFill>
                            <a:sysClr val="windowText" lastClr="000000"/>
                          </a:solidFill>
                        </a:rPr>
                        <a:t>主成分</a:t>
                      </a:r>
                      <a:endParaRPr kumimoji="1" lang="ja-JP" alt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400" dirty="0" smtClean="0">
                          <a:solidFill>
                            <a:sysClr val="windowText" lastClr="000000"/>
                          </a:solidFill>
                        </a:rPr>
                        <a:t>第</a:t>
                      </a:r>
                      <a:r>
                        <a:rPr kumimoji="1" lang="en-US" altLang="ja-JP" sz="2400" dirty="0" smtClean="0">
                          <a:solidFill>
                            <a:sysClr val="windowText" lastClr="000000"/>
                          </a:solidFill>
                        </a:rPr>
                        <a:t>2</a:t>
                      </a:r>
                      <a:r>
                        <a:rPr kumimoji="1" lang="ja-JP" altLang="en-US" sz="2400" dirty="0" smtClean="0">
                          <a:solidFill>
                            <a:sysClr val="windowText" lastClr="000000"/>
                          </a:solidFill>
                        </a:rPr>
                        <a:t>主成分</a:t>
                      </a:r>
                      <a:endParaRPr kumimoji="1" lang="ja-JP" alt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400" dirty="0" smtClean="0">
                          <a:solidFill>
                            <a:sysClr val="windowText" lastClr="000000"/>
                          </a:solidFill>
                        </a:rPr>
                        <a:t>第</a:t>
                      </a:r>
                      <a:r>
                        <a:rPr kumimoji="1" lang="en-US" altLang="ja-JP" sz="2400" dirty="0" smtClean="0">
                          <a:solidFill>
                            <a:sysClr val="windowText" lastClr="000000"/>
                          </a:solidFill>
                        </a:rPr>
                        <a:t>3</a:t>
                      </a:r>
                      <a:r>
                        <a:rPr kumimoji="1" lang="ja-JP" altLang="en-US" sz="2400" dirty="0" smtClean="0">
                          <a:solidFill>
                            <a:sysClr val="windowText" lastClr="000000"/>
                          </a:solidFill>
                        </a:rPr>
                        <a:t>主成分</a:t>
                      </a:r>
                      <a:endParaRPr kumimoji="1" lang="ja-JP" alt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9344874"/>
                  </a:ext>
                </a:extLst>
              </a:tr>
              <a:tr h="659438">
                <a:tc>
                  <a:txBody>
                    <a:bodyPr/>
                    <a:lstStyle/>
                    <a:p>
                      <a:r>
                        <a:rPr kumimoji="1" lang="en-US" altLang="ja-JP" sz="2400" dirty="0" smtClean="0">
                          <a:solidFill>
                            <a:sysClr val="windowText" lastClr="000000"/>
                          </a:solidFill>
                        </a:rPr>
                        <a:t>A</a:t>
                      </a:r>
                      <a:endParaRPr kumimoji="1" lang="ja-JP" alt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dirty="0" smtClean="0">
                          <a:solidFill>
                            <a:sysClr val="windowText" lastClr="000000"/>
                          </a:solidFill>
                        </a:rPr>
                        <a:t>7.358056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dirty="0" smtClean="0">
                          <a:solidFill>
                            <a:sysClr val="windowText" lastClr="000000"/>
                          </a:solidFill>
                        </a:rPr>
                        <a:t>9.602517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dirty="0" smtClean="0">
                          <a:solidFill>
                            <a:sysClr val="windowText" lastClr="000000"/>
                          </a:solidFill>
                        </a:rPr>
                        <a:t>9.169616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6131666"/>
                  </a:ext>
                </a:extLst>
              </a:tr>
              <a:tr h="659438">
                <a:tc>
                  <a:txBody>
                    <a:bodyPr/>
                    <a:lstStyle/>
                    <a:p>
                      <a:r>
                        <a:rPr kumimoji="1" lang="en-US" altLang="ja-JP" sz="2400" dirty="0" smtClean="0">
                          <a:solidFill>
                            <a:sysClr val="windowText" lastClr="000000"/>
                          </a:solidFill>
                        </a:rPr>
                        <a:t>B</a:t>
                      </a:r>
                      <a:endParaRPr kumimoji="1" lang="ja-JP" alt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dirty="0" smtClean="0">
                          <a:solidFill>
                            <a:sysClr val="windowText" lastClr="000000"/>
                          </a:solidFill>
                        </a:rPr>
                        <a:t>6.542986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dirty="0" smtClean="0">
                          <a:solidFill>
                            <a:sysClr val="windowText" lastClr="000000"/>
                          </a:solidFill>
                        </a:rPr>
                        <a:t>2.327656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dirty="0" smtClean="0">
                          <a:solidFill>
                            <a:sysClr val="windowText" lastClr="000000"/>
                          </a:solidFill>
                        </a:rPr>
                        <a:t>2.157801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2240093"/>
                  </a:ext>
                </a:extLst>
              </a:tr>
              <a:tr h="659438">
                <a:tc>
                  <a:txBody>
                    <a:bodyPr/>
                    <a:lstStyle/>
                    <a:p>
                      <a:r>
                        <a:rPr kumimoji="1" lang="en-US" altLang="ja-JP" sz="2400" dirty="0" smtClean="0">
                          <a:solidFill>
                            <a:sysClr val="windowText" lastClr="000000"/>
                          </a:solidFill>
                        </a:rPr>
                        <a:t>C</a:t>
                      </a:r>
                      <a:endParaRPr kumimoji="1" lang="ja-JP" alt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dirty="0" smtClean="0">
                          <a:solidFill>
                            <a:sysClr val="windowText" lastClr="000000"/>
                          </a:solidFill>
                        </a:rPr>
                        <a:t>11.81641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dirty="0" smtClean="0">
                          <a:solidFill>
                            <a:sysClr val="windowText" lastClr="000000"/>
                          </a:solidFill>
                        </a:rPr>
                        <a:t>3.409101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dirty="0" smtClean="0">
                          <a:solidFill>
                            <a:sysClr val="windowText" lastClr="000000"/>
                          </a:solidFill>
                        </a:rPr>
                        <a:t>4.483844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9" name="タイトル 1"/>
          <p:cNvSpPr txBox="1">
            <a:spLocks/>
          </p:cNvSpPr>
          <p:nvPr/>
        </p:nvSpPr>
        <p:spPr>
          <a:xfrm>
            <a:off x="5483037" y="2023081"/>
            <a:ext cx="3167006" cy="84863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600" dirty="0" smtClean="0">
                <a:latin typeface="メイリオ" panose="020B0604030504040204" pitchFamily="50" charset="-128"/>
                <a:ea typeface="メイリオ" panose="020B0604030504040204" pitchFamily="50" charset="-128"/>
              </a:rPr>
              <a:t>標準偏差</a:t>
            </a:r>
            <a:endParaRPr lang="ja-JP" altLang="en-US" sz="3600" dirty="0">
              <a:latin typeface="メイリオ" panose="020B0604030504040204" pitchFamily="50" charset="-128"/>
              <a:ea typeface="メイリオ" panose="020B0604030504040204" pitchFamily="50" charset="-128"/>
            </a:endParaRPr>
          </a:p>
        </p:txBody>
      </p:sp>
      <p:sp>
        <p:nvSpPr>
          <p:cNvPr id="20" name="円/楕円 19"/>
          <p:cNvSpPr/>
          <p:nvPr/>
        </p:nvSpPr>
        <p:spPr>
          <a:xfrm>
            <a:off x="2187132" y="3394029"/>
            <a:ext cx="146512" cy="146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3443563" y="2196620"/>
            <a:ext cx="146512" cy="14651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5341369" y="3429001"/>
            <a:ext cx="6850631" cy="6858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5341369" y="4159875"/>
            <a:ext cx="6850631" cy="14413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2768830" y="3194851"/>
            <a:ext cx="146512" cy="146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4319210" y="2097723"/>
            <a:ext cx="146512" cy="146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101768" y="3605519"/>
            <a:ext cx="146512" cy="146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755438" y="2505132"/>
            <a:ext cx="146512" cy="1465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1677334" y="2437677"/>
            <a:ext cx="146512" cy="14651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タイトル 1"/>
          <p:cNvSpPr txBox="1">
            <a:spLocks/>
          </p:cNvSpPr>
          <p:nvPr/>
        </p:nvSpPr>
        <p:spPr>
          <a:xfrm>
            <a:off x="8576" y="1169828"/>
            <a:ext cx="3167006" cy="848634"/>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3600" dirty="0" smtClean="0">
                <a:latin typeface="メイリオ" panose="020B0604030504040204" pitchFamily="50" charset="-128"/>
                <a:ea typeface="メイリオ" panose="020B0604030504040204" pitchFamily="50" charset="-128"/>
              </a:rPr>
              <a:t>主成分分析</a:t>
            </a:r>
            <a:endParaRPr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77215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192000" cy="1223963"/>
          </a:xfrm>
          <a:prstGeom prst="rect">
            <a:avLst/>
          </a:prstGeom>
          <a:solidFill>
            <a:srgbClr val="D2E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1"/>
          <p:cNvSpPr txBox="1">
            <a:spLocks/>
          </p:cNvSpPr>
          <p:nvPr/>
        </p:nvSpPr>
        <p:spPr>
          <a:xfrm>
            <a:off x="1010689" y="1751980"/>
            <a:ext cx="10170621" cy="4098405"/>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marL="571500" indent="-571500" algn="l">
              <a:buFont typeface="Arial" panose="020B0604020202020204" pitchFamily="34" charset="0"/>
              <a:buChar char="•"/>
            </a:pPr>
            <a:r>
              <a:rPr lang="en-US" altLang="ja-JP" sz="3600" dirty="0" smtClean="0">
                <a:latin typeface="メイリオ" panose="020B0604030504040204" pitchFamily="50" charset="-128"/>
                <a:ea typeface="メイリオ" panose="020B0604030504040204" pitchFamily="50" charset="-128"/>
              </a:rPr>
              <a:t>Word2vec</a:t>
            </a:r>
            <a:r>
              <a:rPr lang="ja-JP" altLang="en-US" sz="3600" dirty="0" smtClean="0">
                <a:latin typeface="メイリオ" panose="020B0604030504040204" pitchFamily="50" charset="-128"/>
                <a:ea typeface="メイリオ" panose="020B0604030504040204" pitchFamily="50" charset="-128"/>
              </a:rPr>
              <a:t>を利用し，文章をベクトル化できた。</a:t>
            </a:r>
            <a:endParaRPr lang="en-US" altLang="ja-JP" sz="3600" dirty="0" smtClean="0">
              <a:latin typeface="メイリオ" panose="020B0604030504040204" pitchFamily="50" charset="-128"/>
              <a:ea typeface="メイリオ" panose="020B0604030504040204" pitchFamily="50" charset="-128"/>
            </a:endParaRPr>
          </a:p>
          <a:p>
            <a:pPr marL="571500" indent="-571500" algn="l">
              <a:buFont typeface="Arial" panose="020B0604020202020204" pitchFamily="34" charset="0"/>
              <a:buChar char="•"/>
            </a:pPr>
            <a:endParaRPr lang="en-US" altLang="ja-JP" sz="3600" dirty="0" smtClean="0">
              <a:latin typeface="メイリオ" panose="020B0604030504040204" pitchFamily="50" charset="-128"/>
              <a:ea typeface="メイリオ" panose="020B0604030504040204" pitchFamily="50" charset="-128"/>
            </a:endParaRPr>
          </a:p>
          <a:p>
            <a:pPr marL="571500" indent="-571500" algn="l">
              <a:buFont typeface="Arial" panose="020B0604020202020204" pitchFamily="34" charset="0"/>
              <a:buChar char="•"/>
            </a:pPr>
            <a:r>
              <a:rPr lang="ja-JP" altLang="en-US" sz="3600" dirty="0" smtClean="0">
                <a:latin typeface="メイリオ" panose="020B0604030504040204" pitchFamily="50" charset="-128"/>
                <a:ea typeface="メイリオ" panose="020B0604030504040204" pitchFamily="50" charset="-128"/>
              </a:rPr>
              <a:t>ベクトル化できたことにより、文章を数値に基づき、文章校正ができることが期待される。</a:t>
            </a:r>
            <a:endParaRPr lang="en-US" altLang="ja-JP" sz="3600" dirty="0">
              <a:latin typeface="メイリオ" panose="020B0604030504040204" pitchFamily="50" charset="-128"/>
              <a:ea typeface="メイリオ" panose="020B0604030504040204" pitchFamily="50" charset="-128"/>
            </a:endParaRPr>
          </a:p>
        </p:txBody>
      </p:sp>
      <p:sp>
        <p:nvSpPr>
          <p:cNvPr id="7" name="タイトル 1"/>
          <p:cNvSpPr txBox="1">
            <a:spLocks/>
          </p:cNvSpPr>
          <p:nvPr/>
        </p:nvSpPr>
        <p:spPr>
          <a:xfrm>
            <a:off x="1" y="0"/>
            <a:ext cx="2676697" cy="12239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a:latin typeface="メイリオ" panose="020B0604030504040204" pitchFamily="50" charset="-128"/>
                <a:ea typeface="メイリオ" panose="020B0604030504040204" pitchFamily="50" charset="-128"/>
              </a:rPr>
              <a:t>まとめ</a:t>
            </a:r>
          </a:p>
        </p:txBody>
      </p:sp>
      <p:sp>
        <p:nvSpPr>
          <p:cNvPr id="8" name="スライド番号プレースホルダー 7"/>
          <p:cNvSpPr>
            <a:spLocks noGrp="1"/>
          </p:cNvSpPr>
          <p:nvPr>
            <p:ph type="sldNum" sz="quarter" idx="12"/>
          </p:nvPr>
        </p:nvSpPr>
        <p:spPr/>
        <p:txBody>
          <a:bodyPr/>
          <a:lstStyle/>
          <a:p>
            <a:fld id="{4ED26BD5-71BF-4EFC-AB97-85584F4B6820}" type="slidenum">
              <a:rPr kumimoji="1" lang="ja-JP" altLang="en-US" smtClean="0"/>
              <a:t>9</a:t>
            </a:fld>
            <a:endParaRPr kumimoji="1" lang="ja-JP" altLang="en-US" dirty="0"/>
          </a:p>
        </p:txBody>
      </p:sp>
    </p:spTree>
    <p:extLst>
      <p:ext uri="{BB962C8B-B14F-4D97-AF65-F5344CB8AC3E}">
        <p14:creationId xmlns:p14="http://schemas.microsoft.com/office/powerpoint/2010/main" val="245494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TotalTime>
  <Words>733</Words>
  <Application>Microsoft Office PowerPoint</Application>
  <PresentationFormat>ワイド画面</PresentationFormat>
  <Paragraphs>87</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ＭＳ Ｐゴシック</vt:lpstr>
      <vt:lpstr>メイリオ</vt:lpstr>
      <vt:lpstr>游ゴシック</vt:lpstr>
      <vt:lpstr>Arial</vt:lpstr>
      <vt:lpstr>Calibri</vt:lpstr>
      <vt:lpstr>Calibri Light</vt:lpstr>
      <vt:lpstr>Office テーマ</vt:lpstr>
      <vt:lpstr>Word2vecを用いた文章構造の解析手法</vt:lpstr>
      <vt:lpstr>パラグラフ・ライティング</vt:lpstr>
      <vt:lpstr>PowerPoint プレゼンテーション</vt:lpstr>
      <vt:lpstr>Word2vec</vt:lpstr>
      <vt:lpstr>PowerPoint プレゼンテーション</vt:lpstr>
      <vt:lpstr>手 法</vt:lpstr>
      <vt:lpstr>結 果・考 察</vt:lpstr>
      <vt:lpstr>結 果・考 察</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研究背景</dc:title>
  <dc:creator>須山武弘</dc:creator>
  <cp:lastModifiedBy>suyama</cp:lastModifiedBy>
  <cp:revision>43</cp:revision>
  <cp:lastPrinted>2018-02-08T00:52:57Z</cp:lastPrinted>
  <dcterms:created xsi:type="dcterms:W3CDTF">2018-02-01T04:53:48Z</dcterms:created>
  <dcterms:modified xsi:type="dcterms:W3CDTF">2018-02-13T05:08:47Z</dcterms:modified>
</cp:coreProperties>
</file>