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68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94299" autoAdjust="0"/>
  </p:normalViewPr>
  <p:slideViewPr>
    <p:cSldViewPr>
      <p:cViewPr>
        <p:scale>
          <a:sx n="28" d="100"/>
          <a:sy n="28" d="100"/>
        </p:scale>
        <p:origin x="-2384" y="125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15/10/06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12997656" y="4914851"/>
            <a:ext cx="7632848" cy="74789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目的</a:t>
            </a:r>
            <a:endParaRPr lang="en-US" altLang="ja-JP" sz="4800" dirty="0" smtClean="0"/>
          </a:p>
          <a:p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err="1" smtClean="0"/>
              <a:t>GitHub</a:t>
            </a:r>
            <a:r>
              <a:rPr lang="ja-JP" altLang="en-US" sz="8800" dirty="0" smtClean="0"/>
              <a:t>を用いた開発</a:t>
            </a:r>
            <a:r>
              <a:rPr lang="ja-JP" altLang="en-US" sz="8800" dirty="0"/>
              <a:t>フローの判別</a:t>
            </a:r>
            <a:r>
              <a:rPr lang="ja-JP" altLang="en-US" sz="8800" dirty="0" smtClean="0"/>
              <a:t>分析</a:t>
            </a:r>
            <a:endParaRPr lang="en-US" altLang="ja-JP" sz="8800" dirty="0" smtClean="0"/>
          </a:p>
          <a:p>
            <a:pPr algn="r"/>
            <a:r>
              <a:rPr lang="ja-JP" altLang="en-US" sz="7200" dirty="0" smtClean="0">
                <a:ln w="0"/>
              </a:rPr>
              <a:t>矢吹</a:t>
            </a:r>
            <a:r>
              <a:rPr lang="ja-JP" altLang="en-US" sz="7200" dirty="0">
                <a:ln w="0"/>
              </a:rPr>
              <a:t>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72520" y="13339787"/>
            <a:ext cx="12265460" cy="16619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目的</a:t>
            </a:r>
            <a:endParaRPr lang="en-US" altLang="ja-JP" sz="4000" b="1" dirty="0" smtClean="0">
              <a:latin typeface="+mj-ea"/>
            </a:endParaRPr>
          </a:p>
          <a:p>
            <a:r>
              <a:rPr lang="ja-JP" altLang="en-US" sz="4000" b="1" dirty="0" smtClean="0">
                <a:latin typeface="+mj-ea"/>
              </a:rPr>
              <a:t>現在の選択基準：高い</a:t>
            </a:r>
            <a:r>
              <a:rPr lang="ja-JP" altLang="en-US" sz="4000" b="1" dirty="0">
                <a:latin typeface="+mj-ea"/>
              </a:rPr>
              <a:t>，大規模，多い</a:t>
            </a:r>
            <a:r>
              <a:rPr lang="ja-JP" altLang="en-US" sz="3600" dirty="0">
                <a:latin typeface="+mj-ea"/>
              </a:rPr>
              <a:t>等</a:t>
            </a:r>
            <a:r>
              <a:rPr lang="ja-JP" altLang="en-US" sz="4400" dirty="0" smtClean="0">
                <a:latin typeface="+mj-ea"/>
              </a:rPr>
              <a:t>定性的である</a:t>
            </a:r>
            <a:endParaRPr lang="en-US" altLang="ja-JP" b="1" dirty="0">
              <a:latin typeface="+mj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0272" y="26517251"/>
            <a:ext cx="9166206" cy="320087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進捗状況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kumimoji="1" lang="en-US" altLang="ja-JP" sz="4800" dirty="0" smtClean="0"/>
              <a:t>32</a:t>
            </a:r>
            <a:r>
              <a:rPr kumimoji="1" lang="ja-JP" altLang="en-US" sz="4800" dirty="0" smtClean="0"/>
              <a:t>件のプロジェクトを調査した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決定木分析を行った</a:t>
            </a:r>
            <a:endParaRPr lang="en-US" altLang="ja-JP" sz="4800" dirty="0" smtClean="0"/>
          </a:p>
          <a:p>
            <a:r>
              <a:rPr kumimoji="1" lang="en-US" altLang="ja-JP" sz="4800" dirty="0" smtClean="0"/>
              <a:t>2</a:t>
            </a:r>
            <a:r>
              <a:rPr kumimoji="1" lang="ja-JP" altLang="en-US" sz="4800" dirty="0" smtClean="0"/>
              <a:t>種類の選択基準を見つけた</a:t>
            </a:r>
            <a:r>
              <a:rPr lang="ja-JP" altLang="en-US" sz="3600" dirty="0" smtClean="0">
                <a:solidFill>
                  <a:schemeClr val="tx1"/>
                </a:solidFill>
              </a:rPr>
              <a:t>　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261352" y="26517251"/>
            <a:ext cx="10369152" cy="320087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今後の計画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lang="ja-JP" altLang="en-US" sz="4800" dirty="0" smtClean="0"/>
              <a:t>時系列</a:t>
            </a:r>
            <a:r>
              <a:rPr lang="ja-JP" altLang="en-US" sz="4800" dirty="0"/>
              <a:t>データ</a:t>
            </a:r>
            <a:r>
              <a:rPr lang="ja-JP" altLang="en-US" sz="4800" dirty="0" smtClean="0"/>
              <a:t>を調査する</a:t>
            </a:r>
            <a:endParaRPr lang="en-US" altLang="ja-JP" sz="4800" dirty="0"/>
          </a:p>
          <a:p>
            <a:r>
              <a:rPr lang="ja-JP" altLang="en-US" sz="4800" dirty="0" smtClean="0"/>
              <a:t>決定木分析を行う</a:t>
            </a:r>
            <a:endParaRPr lang="en-US" altLang="ja-JP" sz="4800" dirty="0" smtClean="0"/>
          </a:p>
          <a:p>
            <a:r>
              <a:rPr lang="ja-JP" altLang="en-US" sz="4800" dirty="0" smtClean="0"/>
              <a:t>新たな選択基準を見つける</a:t>
            </a:r>
            <a:endParaRPr lang="en-US" altLang="ja-JP" sz="4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0272" y="3042643"/>
            <a:ext cx="20090232" cy="160043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背景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en-US" altLang="ja-JP" sz="4000" b="1" dirty="0" err="1" smtClean="0">
                <a:latin typeface="+mj-ea"/>
              </a:rPr>
              <a:t>GitHub</a:t>
            </a:r>
            <a:r>
              <a:rPr lang="ja-JP" altLang="en-US" sz="4000" b="1" dirty="0" smtClean="0">
                <a:latin typeface="+mj-ea"/>
              </a:rPr>
              <a:t>を用いた開発フローは</a:t>
            </a:r>
            <a:r>
              <a:rPr lang="en-US" altLang="ja-JP" sz="4000" b="1" dirty="0" smtClean="0">
                <a:latin typeface="+mj-ea"/>
              </a:rPr>
              <a:t>13</a:t>
            </a:r>
            <a:r>
              <a:rPr lang="ja-JP" altLang="en-US" sz="4000" b="1" dirty="0" smtClean="0">
                <a:latin typeface="+mj-ea"/>
              </a:rPr>
              <a:t>種類あるため，選択基準が必要である</a:t>
            </a:r>
            <a:endParaRPr lang="en-US" altLang="ja-JP" b="1" dirty="0">
              <a:latin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72" y="12547699"/>
            <a:ext cx="20116800" cy="135128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3285688" y="5922963"/>
            <a:ext cx="7200800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定性的</a:t>
            </a:r>
            <a:endParaRPr kumimoji="1" lang="en-US" altLang="ja-JP" sz="54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スキルが高い</a:t>
            </a:r>
            <a:endParaRPr kumimoji="1"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lang="ja-JP" altLang="en-US" sz="4000" dirty="0" smtClean="0"/>
              <a:t>大規模なプロジェクト</a:t>
            </a:r>
            <a:endParaRPr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メンバが多い</a:t>
            </a:r>
            <a:endParaRPr kumimoji="1" lang="en-US" altLang="ja-JP" sz="40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285688" y="9739387"/>
            <a:ext cx="7200800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定量</a:t>
            </a:r>
            <a:r>
              <a:rPr kumimoji="1" lang="ja-JP" altLang="en-US" sz="4800" dirty="0" smtClean="0"/>
              <a:t>的</a:t>
            </a:r>
            <a:endParaRPr kumimoji="1" lang="en-US" altLang="ja-JP" dirty="0" smtClean="0"/>
          </a:p>
          <a:p>
            <a:pPr marL="685800" indent="-685800">
              <a:buFont typeface="Arial"/>
              <a:buChar char="•"/>
            </a:pPr>
            <a:r>
              <a:rPr lang="ja-JP" altLang="en-US" sz="4000" dirty="0" smtClean="0"/>
              <a:t>実務経験が</a:t>
            </a:r>
            <a:r>
              <a:rPr lang="en-US" altLang="ja-JP" sz="4000" dirty="0" smtClean="0"/>
              <a:t>5</a:t>
            </a:r>
            <a:r>
              <a:rPr lang="ja-JP" altLang="en-US" sz="4000" dirty="0" smtClean="0"/>
              <a:t>年</a:t>
            </a:r>
            <a:endParaRPr kumimoji="1"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メンバが</a:t>
            </a:r>
            <a:r>
              <a:rPr kumimoji="1" lang="en-US" altLang="ja-JP" sz="4000" dirty="0" smtClean="0"/>
              <a:t>100</a:t>
            </a:r>
            <a:r>
              <a:rPr kumimoji="1" lang="ja-JP" altLang="en-US" sz="4000" dirty="0" smtClean="0"/>
              <a:t>人</a:t>
            </a:r>
            <a:endParaRPr kumimoji="1" lang="ja-JP" altLang="en-US" sz="4000" dirty="0"/>
          </a:p>
        </p:txBody>
      </p:sp>
      <p:sp>
        <p:nvSpPr>
          <p:cNvPr id="11" name="右矢印 10"/>
          <p:cNvSpPr/>
          <p:nvPr/>
        </p:nvSpPr>
        <p:spPr>
          <a:xfrm rot="5400000">
            <a:off x="15805968" y="8299227"/>
            <a:ext cx="1620180" cy="23402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0272" y="4914851"/>
            <a:ext cx="12265459" cy="723274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+mj-ea"/>
                <a:ea typeface="+mj-ea"/>
              </a:rPr>
              <a:t>先行研究</a:t>
            </a:r>
            <a:endParaRPr lang="en-US" altLang="ja-JP" sz="6000" b="1" dirty="0" smtClean="0">
              <a:latin typeface="+mj-ea"/>
              <a:ea typeface="+mj-ea"/>
            </a:endParaRPr>
          </a:p>
          <a:p>
            <a:r>
              <a:rPr lang="ja-JP" altLang="en-US" sz="4400" dirty="0" smtClean="0">
                <a:latin typeface="ＭＳ Ｐゴシック (本文)"/>
                <a:cs typeface="ＭＳ Ｐゴシック (本文)"/>
              </a:rPr>
              <a:t>各開発フローに発生しうる</a:t>
            </a:r>
            <a:r>
              <a:rPr lang="ja-JP" altLang="en-US" sz="4400" dirty="0" smtClean="0">
                <a:latin typeface="ＭＳ Ｐゴシック (本文)"/>
                <a:cs typeface="ＭＳ Ｐゴシック (本文)"/>
              </a:rPr>
              <a:t>リスク</a:t>
            </a:r>
            <a:r>
              <a:rPr lang="ja-JP" altLang="en-US" sz="4400" dirty="0" smtClean="0">
                <a:latin typeface="ＭＳ Ｐゴシック (本文)"/>
                <a:cs typeface="ＭＳ Ｐゴシック (本文)"/>
              </a:rPr>
              <a:t>を観点に</a:t>
            </a:r>
            <a:r>
              <a:rPr lang="ja-JP" altLang="en-US" sz="4400" dirty="0" smtClean="0">
                <a:latin typeface="ＭＳ Ｐゴシック (本文)"/>
                <a:cs typeface="ＭＳ Ｐゴシック (本文)"/>
              </a:rPr>
              <a:t>分類した</a:t>
            </a:r>
            <a:endParaRPr kumimoji="1" lang="en-US" altLang="ja-JP" sz="4400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39406"/>
              </p:ext>
            </p:extLst>
          </p:nvPr>
        </p:nvGraphicFramePr>
        <p:xfrm>
          <a:off x="612280" y="7867179"/>
          <a:ext cx="12094978" cy="350988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3938874"/>
                <a:gridCol w="4752528"/>
                <a:gridCol w="3403576"/>
              </a:tblGrid>
              <a:tr h="584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プロジェクトの特徴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開発フローの特徴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該当する開発フロー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  <a:tr h="116996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b="0" kern="100" dirty="0" smtClean="0">
                          <a:effectLst/>
                        </a:rPr>
                        <a:t>メンバ</a:t>
                      </a:r>
                      <a:r>
                        <a:rPr lang="ja-JP" sz="2800" b="0" kern="100" dirty="0">
                          <a:effectLst/>
                        </a:rPr>
                        <a:t>の</a:t>
                      </a:r>
                      <a:r>
                        <a:rPr lang="ja-JP" sz="2800" b="0" kern="100" dirty="0">
                          <a:solidFill>
                            <a:schemeClr val="accent2"/>
                          </a:solidFill>
                          <a:effectLst/>
                        </a:rPr>
                        <a:t>スキルが</a:t>
                      </a:r>
                      <a:r>
                        <a:rPr lang="ja-JP" sz="2800" b="1" kern="100" dirty="0">
                          <a:solidFill>
                            <a:schemeClr val="accent2"/>
                          </a:solidFill>
                          <a:effectLst/>
                        </a:rPr>
                        <a:t>高い</a:t>
                      </a: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800" b="0" kern="100" dirty="0" smtClean="0">
                          <a:solidFill>
                            <a:srgbClr val="C0504D"/>
                          </a:solidFill>
                          <a:effectLst/>
                        </a:rPr>
                        <a:t>大規模なプロジェクト</a:t>
                      </a:r>
                      <a:endParaRPr lang="ja-JP" sz="2800" b="0" kern="100" dirty="0">
                        <a:solidFill>
                          <a:srgbClr val="C0504D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フロー</a:t>
                      </a:r>
                      <a:r>
                        <a:rPr lang="ja-JP" sz="2800" kern="100" dirty="0">
                          <a:effectLst/>
                        </a:rPr>
                        <a:t>が自動化されている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フィヨルドフロー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イストフロー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  <a:tr h="175494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b="0" kern="100" dirty="0" smtClean="0">
                          <a:effectLst/>
                        </a:rPr>
                        <a:t>参加</a:t>
                      </a:r>
                      <a:r>
                        <a:rPr lang="ja-JP" sz="2800" b="0" kern="100" dirty="0">
                          <a:solidFill>
                            <a:srgbClr val="C0504D"/>
                          </a:solidFill>
                          <a:effectLst/>
                        </a:rPr>
                        <a:t>メンバが</a:t>
                      </a:r>
                      <a:r>
                        <a:rPr lang="ja-JP" sz="2800" b="1" kern="100" dirty="0">
                          <a:solidFill>
                            <a:srgbClr val="C0504D"/>
                          </a:solidFill>
                          <a:effectLst/>
                        </a:rPr>
                        <a:t>多い</a:t>
                      </a:r>
                      <a:endParaRPr lang="ja-JP" sz="3600" b="1" kern="100" dirty="0">
                        <a:solidFill>
                          <a:srgbClr val="C0504D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複数</a:t>
                      </a:r>
                      <a:r>
                        <a:rPr lang="ja-JP" sz="2800" kern="100" dirty="0">
                          <a:effectLst/>
                        </a:rPr>
                        <a:t>のリポジトリを使用する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00" dirty="0" err="1">
                          <a:effectLst/>
                        </a:rPr>
                        <a:t>Aming</a:t>
                      </a:r>
                      <a:r>
                        <a:rPr lang="ja-JP" sz="2800" kern="100" dirty="0" smtClean="0">
                          <a:effectLst/>
                        </a:rPr>
                        <a:t>フロー</a:t>
                      </a:r>
                      <a:endParaRPr lang="en-US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サイボウズフロー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矢吹</a:t>
                      </a:r>
                      <a:r>
                        <a:rPr lang="ja-JP" sz="2800" kern="100" dirty="0">
                          <a:effectLst/>
                        </a:rPr>
                        <a:t>研フロー</a:t>
                      </a:r>
                      <a:r>
                        <a:rPr lang="ja-JP" sz="2800" kern="100" dirty="0" smtClean="0">
                          <a:effectLst/>
                        </a:rPr>
                        <a:t>①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矢吹</a:t>
                      </a:r>
                      <a:r>
                        <a:rPr lang="ja-JP" sz="2800" kern="100" dirty="0">
                          <a:effectLst/>
                        </a:rPr>
                        <a:t>研フロー②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7" name="テキスト ボックス 46"/>
          <p:cNvSpPr txBox="1"/>
          <p:nvPr/>
        </p:nvSpPr>
        <p:spPr>
          <a:xfrm>
            <a:off x="3564608" y="11539587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出典：小野寺航己卒業論文（ </a:t>
            </a:r>
            <a:r>
              <a:rPr lang="en-US" altLang="ja-JP" sz="2400" dirty="0" smtClean="0"/>
              <a:t>2015:p.62</a:t>
            </a:r>
            <a:r>
              <a:rPr lang="ja-JP" altLang="en-US" sz="2400" dirty="0" smtClean="0"/>
              <a:t>）の一部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20592" y="7003083"/>
            <a:ext cx="701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表</a:t>
            </a:r>
            <a:r>
              <a:rPr kumimoji="1" lang="en-US" altLang="ja-JP" sz="3600" dirty="0" smtClean="0"/>
              <a:t>1 </a:t>
            </a:r>
            <a:r>
              <a:rPr kumimoji="1" lang="ja-JP" altLang="en-US" sz="3600" dirty="0" smtClean="0"/>
              <a:t>既存の開発フローの選択基準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36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189</Words>
  <Application>Microsoft Macintosh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若月 純</cp:lastModifiedBy>
  <cp:revision>363</cp:revision>
  <dcterms:created xsi:type="dcterms:W3CDTF">2014-09-26T05:41:04Z</dcterms:created>
  <dcterms:modified xsi:type="dcterms:W3CDTF">2015-10-05T16:27:14Z</dcterms:modified>
</cp:coreProperties>
</file>