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68" r:id="rId3"/>
    <p:sldId id="257" r:id="rId4"/>
    <p:sldId id="260" r:id="rId5"/>
    <p:sldId id="270" r:id="rId6"/>
    <p:sldId id="281" r:id="rId7"/>
    <p:sldId id="261" r:id="rId8"/>
    <p:sldId id="282" r:id="rId9"/>
    <p:sldId id="283" r:id="rId10"/>
    <p:sldId id="271" r:id="rId11"/>
    <p:sldId id="264" r:id="rId12"/>
    <p:sldId id="273" r:id="rId13"/>
    <p:sldId id="284" r:id="rId14"/>
    <p:sldId id="278" r:id="rId15"/>
    <p:sldId id="279" r:id="rId16"/>
    <p:sldId id="265" r:id="rId17"/>
    <p:sldId id="266" r:id="rId18"/>
    <p:sldId id="274" r:id="rId19"/>
    <p:sldId id="275" r:id="rId20"/>
    <p:sldId id="277" r:id="rId21"/>
    <p:sldId id="267" r:id="rId22"/>
    <p:sldId id="280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97" autoAdjust="0"/>
  </p:normalViewPr>
  <p:slideViewPr>
    <p:cSldViewPr>
      <p:cViewPr>
        <p:scale>
          <a:sx n="100" d="100"/>
          <a:sy n="100" d="100"/>
        </p:scale>
        <p:origin x="-1230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D3A2-6E2D-4E19-9277-2464A149DD27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007A6-8C15-4A82-BA2A-D516D891DA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64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大まかなリリース計画を作る．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仕事を細かいタスクに分割し，タスクを書き出す．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チケットの発行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イテレーション単位でタスクをまとめて，イテレーション計画を作る．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タスクを一つ選び，実装する．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差分をコミットし，完了する．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チケットのクローズ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イテレーションに紐づくタスクがすべて終了ステータスになるとリリースする．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リリース後，開発チームで作業をふりかえる．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次のイテレーション計画へ顧客の要望やふりかえりの内容を反映する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変更量の多いプロジェクトに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007A6-8C15-4A82-BA2A-D516D891DA02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71400"/>
            <a:ext cx="9144000" cy="61926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902073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kumimoji="1" lang="ja-JP" altLang="en-US" sz="3600" dirty="0" smtClean="0"/>
              <a:t>チケットを活用する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オープンソースソフトウェア開発の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実態調査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55976" y="4293096"/>
            <a:ext cx="4680520" cy="1296144"/>
          </a:xfr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</a:rPr>
              <a:t>プロジェクトマネジメントコース</a:t>
            </a:r>
            <a:endParaRPr kumimoji="1" lang="en-US" altLang="ja-JP" sz="2400" dirty="0" smtClean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矢吹</a:t>
            </a:r>
            <a:r>
              <a:rPr lang="ja-JP" altLang="en-US" sz="2400" dirty="0" smtClean="0">
                <a:solidFill>
                  <a:schemeClr val="bg1"/>
                </a:solidFill>
              </a:rPr>
              <a:t>研究室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r>
              <a:rPr kumimoji="1" lang="en-US" altLang="ja-JP" sz="2400" dirty="0" smtClean="0">
                <a:solidFill>
                  <a:schemeClr val="bg1"/>
                </a:solidFill>
              </a:rPr>
              <a:t>0942038</a:t>
            </a:r>
            <a:r>
              <a:rPr kumimoji="1" lang="ja-JP" altLang="en-US" sz="2400" dirty="0" smtClean="0">
                <a:solidFill>
                  <a:schemeClr val="bg1"/>
                </a:solidFill>
              </a:rPr>
              <a:t>　久保孝樹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調査対象データ</a:t>
            </a:r>
            <a:endParaRPr kumimoji="1" lang="ja-JP" altLang="en-US" dirty="0"/>
          </a:p>
        </p:txBody>
      </p:sp>
      <p:sp>
        <p:nvSpPr>
          <p:cNvPr id="2" name="コンテンツ プレースホル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調査対象データ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kumimoji="1" lang="en-US" altLang="ja-JP" sz="2000" dirty="0" err="1" smtClean="0"/>
              <a:t>GitHub</a:t>
            </a:r>
            <a:r>
              <a:rPr kumimoji="1" lang="ja-JP" altLang="en-US" sz="2000" dirty="0" smtClean="0"/>
              <a:t>内のプロジェクトから以上のデータを対象に収集を行った．</a:t>
            </a:r>
            <a:endParaRPr kumimoji="1" lang="ja-JP" altLang="en-US" sz="20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4437"/>
              </p:ext>
            </p:extLst>
          </p:nvPr>
        </p:nvGraphicFramePr>
        <p:xfrm>
          <a:off x="251520" y="2505166"/>
          <a:ext cx="8712968" cy="14278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07704"/>
                <a:gridCol w="6805264"/>
              </a:tblGrid>
              <a:tr h="353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/>
                        <a:t>対象データ</a:t>
                      </a:r>
                      <a:endParaRPr lang="ja-JP" sz="18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/>
                        <a:t>解説</a:t>
                      </a:r>
                      <a:endParaRPr lang="ja-JP" sz="18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  <a:tr h="3661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/>
                        <a:t>state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Issue</a:t>
                      </a:r>
                      <a:r>
                        <a:rPr lang="ja-JP" sz="1800" kern="100" dirty="0" smtClean="0"/>
                        <a:t>がオープン</a:t>
                      </a:r>
                      <a:r>
                        <a:rPr lang="ja-JP" sz="1800" kern="100" dirty="0"/>
                        <a:t>であるかクローズであるか表す．</a:t>
                      </a:r>
                      <a:endParaRPr lang="ja-JP" sz="18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  <a:tr h="353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/>
                        <a:t>created_at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Issue</a:t>
                      </a:r>
                      <a:r>
                        <a:rPr lang="ja-JP" sz="1800" kern="100" dirty="0"/>
                        <a:t>がいつ発行されたのかを表す．</a:t>
                      </a:r>
                      <a:endParaRPr lang="ja-JP" sz="18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  <a:tr h="353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/>
                        <a:t>closed_at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Issue</a:t>
                      </a:r>
                      <a:r>
                        <a:rPr lang="ja-JP" sz="1800" kern="100" dirty="0"/>
                        <a:t>がいつ終了されたのかを表す．</a:t>
                      </a:r>
                      <a:endParaRPr lang="ja-JP" sz="18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調査対象プロジェクト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745505"/>
              </p:ext>
            </p:extLst>
          </p:nvPr>
        </p:nvGraphicFramePr>
        <p:xfrm>
          <a:off x="1043608" y="1806676"/>
          <a:ext cx="3495114" cy="426928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47557"/>
                <a:gridCol w="1747557"/>
              </a:tblGrid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/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/>
                        <a:t>リポジトリ名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adobe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brackets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angular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angular.js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ariya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phantomjs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blueimp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jQuery-File-Upload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caolan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async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defunkt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jquery-pjax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gruntjs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grunt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hakimel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reveal.js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janl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mustache.js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backbone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coffee-script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underscore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joyent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node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LearnBoost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socket.io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less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less.js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madrobby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zepto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07514"/>
              </p:ext>
            </p:extLst>
          </p:nvPr>
        </p:nvGraphicFramePr>
        <p:xfrm>
          <a:off x="4740210" y="1791810"/>
          <a:ext cx="3525640" cy="430148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62820"/>
                <a:gridCol w="1762820"/>
              </a:tblGrid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/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/>
                        <a:t>リポジトリ名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maker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ratchet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mbostock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d3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mojombo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jekyll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mozilla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pdf.js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mrdoob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three.js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plataformatec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devise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Prinzhorn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skrollr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rstacruz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nprogress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scottjehl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Respond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Shopify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dashing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thoughtbot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paperclip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twitter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typeahead.js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express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jade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xing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wysihtml5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使用</a:t>
            </a:r>
            <a:r>
              <a:rPr lang="en-US" altLang="ja-JP" dirty="0" smtClean="0"/>
              <a:t>API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00692"/>
              </p:ext>
            </p:extLst>
          </p:nvPr>
        </p:nvGraphicFramePr>
        <p:xfrm>
          <a:off x="395536" y="1772814"/>
          <a:ext cx="8424936" cy="1872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7290"/>
                <a:gridCol w="3611077"/>
                <a:gridCol w="3556569"/>
              </a:tblGrid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API</a:t>
                      </a:r>
                      <a:r>
                        <a:rPr lang="ja-JP" sz="1400" kern="100" dirty="0">
                          <a:effectLst/>
                        </a:rPr>
                        <a:t>の種類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API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意味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/repos/{userName}/{repoName}/issues/{id}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選択された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を表示する．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GET</a:t>
                      </a:r>
                      <a:endParaRPr lang="ja-JP" sz="14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/repos/{</a:t>
                      </a:r>
                      <a:r>
                        <a:rPr lang="en-US" sz="1400" kern="100" dirty="0" err="1">
                          <a:effectLst/>
                        </a:rPr>
                        <a:t>userName</a:t>
                      </a:r>
                      <a:r>
                        <a:rPr lang="en-US" sz="1400" kern="100" dirty="0">
                          <a:effectLst/>
                        </a:rPr>
                        <a:t>}/{</a:t>
                      </a:r>
                      <a:r>
                        <a:rPr lang="en-US" sz="1400" kern="100" dirty="0" err="1">
                          <a:effectLst/>
                        </a:rPr>
                        <a:t>repoName</a:t>
                      </a:r>
                      <a:r>
                        <a:rPr lang="en-US" sz="1400" kern="100" dirty="0">
                          <a:effectLst/>
                        </a:rPr>
                        <a:t>}/issues</a:t>
                      </a:r>
                      <a:endParaRPr lang="ja-JP" sz="140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リポジトリの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の一覧を表示する．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/issues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ユーザーの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の一覧を表示する．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/repos/{userName}/{repoName}/issues/{id}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指定されたリポジトリの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を編集する．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GET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/repos/{userName}/{repoName}/issues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effectLst/>
                        </a:rPr>
                        <a:t>指定されたリポジトリに</a:t>
                      </a:r>
                      <a:r>
                        <a:rPr lang="en-US" sz="1400" kern="100" dirty="0">
                          <a:effectLst/>
                        </a:rPr>
                        <a:t>Issue</a:t>
                      </a:r>
                      <a:r>
                        <a:rPr lang="ja-JP" sz="1400" kern="100" dirty="0">
                          <a:effectLst/>
                        </a:rPr>
                        <a:t>を作成する．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84820" y="3933056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ja-JP" sz="3600" dirty="0">
                <a:latin typeface="+mn-ea"/>
              </a:rPr>
              <a:t>/repos/{</a:t>
            </a:r>
            <a:r>
              <a:rPr lang="en-US" altLang="ja-JP" sz="3600" dirty="0" err="1">
                <a:latin typeface="+mn-ea"/>
              </a:rPr>
              <a:t>userName</a:t>
            </a:r>
            <a:r>
              <a:rPr lang="en-US" altLang="ja-JP" sz="3600" dirty="0">
                <a:latin typeface="+mn-ea"/>
              </a:rPr>
              <a:t>}/{</a:t>
            </a:r>
            <a:r>
              <a:rPr lang="en-US" altLang="ja-JP" sz="3600" dirty="0" err="1">
                <a:latin typeface="+mn-ea"/>
              </a:rPr>
              <a:t>repoName</a:t>
            </a:r>
            <a:r>
              <a:rPr lang="en-US" altLang="ja-JP" sz="3600" dirty="0">
                <a:latin typeface="+mn-ea"/>
              </a:rPr>
              <a:t>}/issues</a:t>
            </a:r>
          </a:p>
          <a:p>
            <a:pPr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>
              <a:buNone/>
            </a:pPr>
            <a:r>
              <a:rPr lang="ja-JP" altLang="en-US" sz="2400" dirty="0">
                <a:latin typeface="+mn-ea"/>
              </a:rPr>
              <a:t>指定したリポジトリの</a:t>
            </a:r>
            <a:r>
              <a:rPr lang="en-US" altLang="ja-JP" sz="2400" dirty="0">
                <a:latin typeface="+mn-ea"/>
              </a:rPr>
              <a:t>Issue</a:t>
            </a:r>
            <a:r>
              <a:rPr lang="ja-JP" altLang="en-US" sz="2400" dirty="0">
                <a:latin typeface="+mn-ea"/>
              </a:rPr>
              <a:t>の一覧を取り出す．</a:t>
            </a:r>
            <a:endParaRPr lang="ja-JP" altLang="ja-JP" sz="2400" dirty="0">
              <a:latin typeface="+mn-ea"/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調査ツール概要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755576" y="1772816"/>
            <a:ext cx="1872208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GitHub</a:t>
            </a:r>
            <a:endParaRPr kumimoji="1" lang="ja-JP" altLang="en-US" sz="4000" dirty="0"/>
          </a:p>
        </p:txBody>
      </p:sp>
      <p:sp>
        <p:nvSpPr>
          <p:cNvPr id="5" name="上矢印 4"/>
          <p:cNvSpPr/>
          <p:nvPr/>
        </p:nvSpPr>
        <p:spPr>
          <a:xfrm rot="5400000">
            <a:off x="3383868" y="1619089"/>
            <a:ext cx="864096" cy="151216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1 つの角を丸めた四角形 5"/>
          <p:cNvSpPr/>
          <p:nvPr/>
        </p:nvSpPr>
        <p:spPr>
          <a:xfrm>
            <a:off x="5004048" y="1916832"/>
            <a:ext cx="2880320" cy="86409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+mn-ea"/>
              </a:rPr>
              <a:t>Issue</a:t>
            </a:r>
            <a:r>
              <a:rPr kumimoji="1" lang="ja-JP" altLang="en-US" sz="2400" dirty="0" smtClean="0">
                <a:latin typeface="+mn-ea"/>
              </a:rPr>
              <a:t>のデータを取る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7" name="上矢印 6"/>
          <p:cNvSpPr/>
          <p:nvPr/>
        </p:nvSpPr>
        <p:spPr>
          <a:xfrm rot="10800000">
            <a:off x="6012160" y="3068960"/>
            <a:ext cx="864096" cy="144016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5107707" y="4547286"/>
            <a:ext cx="2704653" cy="1257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集計</a:t>
            </a:r>
            <a:endParaRPr kumimoji="1"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611560" y="4600211"/>
            <a:ext cx="2257375" cy="1205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可視化</a:t>
            </a:r>
            <a:endParaRPr kumimoji="1" lang="ja-JP" altLang="en-US" sz="3200" dirty="0"/>
          </a:p>
        </p:txBody>
      </p:sp>
      <p:sp>
        <p:nvSpPr>
          <p:cNvPr id="10" name="上矢印 9"/>
          <p:cNvSpPr/>
          <p:nvPr/>
        </p:nvSpPr>
        <p:spPr>
          <a:xfrm rot="16200000">
            <a:off x="3563888" y="4456195"/>
            <a:ext cx="864096" cy="144016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59832" y="217095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API</a:t>
            </a:r>
            <a:r>
              <a:rPr kumimoji="1" lang="ja-JP" altLang="en-US" sz="2000" dirty="0" smtClean="0">
                <a:latin typeface="+mj-ea"/>
                <a:ea typeface="+mj-ea"/>
              </a:rPr>
              <a:t>利用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683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ツールを利用した結果・・・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7193280" cy="449580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179512" y="1537628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+mj-ea"/>
                <a:ea typeface="+mj-ea"/>
              </a:rPr>
              <a:t>　横軸を時間，縦軸を</a:t>
            </a:r>
            <a:r>
              <a:rPr kumimoji="1" lang="en-US" altLang="ja-JP" sz="2800" dirty="0" smtClean="0">
                <a:latin typeface="+mj-ea"/>
                <a:ea typeface="+mj-ea"/>
              </a:rPr>
              <a:t>Issue</a:t>
            </a:r>
            <a:r>
              <a:rPr kumimoji="1" lang="ja-JP" altLang="en-US" sz="2800" dirty="0" smtClean="0">
                <a:latin typeface="+mj-ea"/>
                <a:ea typeface="+mj-ea"/>
              </a:rPr>
              <a:t>数としたグラフ</a:t>
            </a:r>
            <a:endParaRPr kumimoji="1" lang="en-US" altLang="ja-JP" sz="2800" dirty="0" smtClean="0">
              <a:latin typeface="+mj-ea"/>
              <a:ea typeface="+mj-ea"/>
            </a:endParaRPr>
          </a:p>
          <a:p>
            <a:endParaRPr kumimoji="1" lang="ja-JP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36</a:t>
            </a:r>
            <a:r>
              <a:rPr kumimoji="1" lang="ja-JP" altLang="en-US" sz="3600" dirty="0" smtClean="0"/>
              <a:t>件のプロジェクトからグラフを描き出す</a:t>
            </a:r>
            <a:endParaRPr kumimoji="1" lang="ja-JP" altLang="en-US" sz="3600" dirty="0"/>
          </a:p>
        </p:txBody>
      </p:sp>
      <p:pic>
        <p:nvPicPr>
          <p:cNvPr id="5" name="図 4" descr="angular-angular.js-issuesCountChart.png"/>
          <p:cNvPicPr preferRelativeResize="0"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1280160" cy="800100"/>
          </a:xfrm>
          <a:prstGeom prst="rect">
            <a:avLst/>
          </a:prstGeom>
        </p:spPr>
      </p:pic>
      <p:pic>
        <p:nvPicPr>
          <p:cNvPr id="6" name="図 5" descr="ariya-phantomjs-issuesCountChart.png"/>
          <p:cNvPicPr preferRelativeResize="0"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3756" y="2555906"/>
            <a:ext cx="1280160" cy="800100"/>
          </a:xfrm>
          <a:prstGeom prst="rect">
            <a:avLst/>
          </a:prstGeom>
        </p:spPr>
      </p:pic>
      <p:pic>
        <p:nvPicPr>
          <p:cNvPr id="7" name="図 6" descr="blueimp-jQuery-File-Upload-issuesCountChart.png"/>
          <p:cNvPicPr preferRelativeResize="0"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3756" y="3365531"/>
            <a:ext cx="1280160" cy="800100"/>
          </a:xfrm>
          <a:prstGeom prst="rect">
            <a:avLst/>
          </a:prstGeom>
        </p:spPr>
      </p:pic>
      <p:pic>
        <p:nvPicPr>
          <p:cNvPr id="8" name="図 7" descr="bower-bower-issuesCountChart.png"/>
          <p:cNvPicPr preferRelativeResize="0"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3756" y="4165631"/>
            <a:ext cx="1280160" cy="800100"/>
          </a:xfrm>
          <a:prstGeom prst="rect">
            <a:avLst/>
          </a:prstGeom>
        </p:spPr>
      </p:pic>
      <p:pic>
        <p:nvPicPr>
          <p:cNvPr id="9" name="図 8" descr="caolan-async-issuesCountChart.png"/>
          <p:cNvPicPr preferRelativeResize="0"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9592" y="4965731"/>
            <a:ext cx="1280160" cy="800100"/>
          </a:xfrm>
          <a:prstGeom prst="rect">
            <a:avLst/>
          </a:prstGeom>
        </p:spPr>
      </p:pic>
      <p:pic>
        <p:nvPicPr>
          <p:cNvPr id="10" name="図 9" descr="defunkt-jquery-pjax-issuesCountChart.png"/>
          <p:cNvPicPr preferRelativeResize="0"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9592" y="5765831"/>
            <a:ext cx="1280160" cy="800100"/>
          </a:xfrm>
          <a:prstGeom prst="rect">
            <a:avLst/>
          </a:prstGeom>
        </p:spPr>
      </p:pic>
      <p:pic>
        <p:nvPicPr>
          <p:cNvPr id="11" name="図 10" descr="discourse-discourse-issuesCountChart.png"/>
          <p:cNvPicPr preferRelativeResize="0"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83916" y="5765831"/>
            <a:ext cx="1280160" cy="800100"/>
          </a:xfrm>
          <a:prstGeom prst="rect">
            <a:avLst/>
          </a:prstGeom>
        </p:spPr>
      </p:pic>
      <p:pic>
        <p:nvPicPr>
          <p:cNvPr id="12" name="図 11" descr="gruntjs-grunt-issuesCountChart.png"/>
          <p:cNvPicPr preferRelativeResize="0"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70863" y="4965731"/>
            <a:ext cx="1280160" cy="800100"/>
          </a:xfrm>
          <a:prstGeom prst="rect">
            <a:avLst/>
          </a:prstGeom>
        </p:spPr>
      </p:pic>
      <p:pic>
        <p:nvPicPr>
          <p:cNvPr id="13" name="図 12" descr="hakimel-reveal.js-issuesCountChart.png"/>
          <p:cNvPicPr preferRelativeResize="0"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79752" y="4165631"/>
            <a:ext cx="1280160" cy="800100"/>
          </a:xfrm>
          <a:prstGeom prst="rect">
            <a:avLst/>
          </a:prstGeom>
        </p:spPr>
      </p:pic>
      <p:pic>
        <p:nvPicPr>
          <p:cNvPr id="14" name="図 13" descr="janl-mustache.js-issuesCountChart.png"/>
          <p:cNvPicPr preferRelativeResize="0"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79752" y="2500797"/>
            <a:ext cx="1280160" cy="800100"/>
          </a:xfrm>
          <a:prstGeom prst="rect">
            <a:avLst/>
          </a:prstGeom>
        </p:spPr>
      </p:pic>
      <p:pic>
        <p:nvPicPr>
          <p:cNvPr id="15" name="図 14" descr="jashkenas-backbone-issuesCountChart.png"/>
          <p:cNvPicPr preferRelativeResize="0"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36590" y="4165631"/>
            <a:ext cx="1280160" cy="800100"/>
          </a:xfrm>
          <a:prstGeom prst="rect">
            <a:avLst/>
          </a:prstGeom>
        </p:spPr>
      </p:pic>
      <p:pic>
        <p:nvPicPr>
          <p:cNvPr id="16" name="図 15" descr="jashkenas-coffee-script-issuesCountChart.png"/>
          <p:cNvPicPr preferRelativeResize="0"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27065" y="3365531"/>
            <a:ext cx="1280160" cy="800100"/>
          </a:xfrm>
          <a:prstGeom prst="rect">
            <a:avLst/>
          </a:prstGeom>
        </p:spPr>
      </p:pic>
      <p:pic>
        <p:nvPicPr>
          <p:cNvPr id="17" name="図 16" descr="jashkenas-underscore-issuesCountChart.png"/>
          <p:cNvPicPr preferRelativeResize="0"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36590" y="2507996"/>
            <a:ext cx="1280160" cy="800100"/>
          </a:xfrm>
          <a:prstGeom prst="rect">
            <a:avLst/>
          </a:prstGeom>
        </p:spPr>
      </p:pic>
      <p:pic>
        <p:nvPicPr>
          <p:cNvPr id="18" name="図 17" descr="jekyll-jekyll-issuesCountChart.png"/>
          <p:cNvPicPr preferRelativeResize="0"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607225" y="2533791"/>
            <a:ext cx="1280160" cy="800100"/>
          </a:xfrm>
          <a:prstGeom prst="rect">
            <a:avLst/>
          </a:prstGeom>
        </p:spPr>
      </p:pic>
      <p:pic>
        <p:nvPicPr>
          <p:cNvPr id="19" name="図 18" descr="joyent-node-issuesCountChart.png"/>
          <p:cNvPicPr preferRelativeResize="0"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32901" y="2543311"/>
            <a:ext cx="1280160" cy="800100"/>
          </a:xfrm>
          <a:prstGeom prst="rect">
            <a:avLst/>
          </a:prstGeom>
        </p:spPr>
      </p:pic>
      <p:pic>
        <p:nvPicPr>
          <p:cNvPr id="20" name="図 19" descr="LearnBoost-socket.io-issuesCountChart.png"/>
          <p:cNvPicPr preferRelativeResize="0"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87984" y="1722438"/>
            <a:ext cx="1280160" cy="800100"/>
          </a:xfrm>
          <a:prstGeom prst="rect">
            <a:avLst/>
          </a:prstGeom>
        </p:spPr>
      </p:pic>
      <p:pic>
        <p:nvPicPr>
          <p:cNvPr id="21" name="図 20" descr="less-less.js-issuesCountChart.png"/>
          <p:cNvPicPr preferRelativeResize="0"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616750" y="4165631"/>
            <a:ext cx="1280160" cy="800100"/>
          </a:xfrm>
          <a:prstGeom prst="rect">
            <a:avLst/>
          </a:prstGeom>
        </p:spPr>
      </p:pic>
      <p:pic>
        <p:nvPicPr>
          <p:cNvPr id="22" name="図 21" descr="lines.png"/>
          <p:cNvPicPr preferRelativeResize="0"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58797" y="3352941"/>
            <a:ext cx="1280160" cy="800100"/>
          </a:xfrm>
          <a:prstGeom prst="rect">
            <a:avLst/>
          </a:prstGeom>
        </p:spPr>
      </p:pic>
      <p:pic>
        <p:nvPicPr>
          <p:cNvPr id="23" name="図 22" descr="madrobby-zepto-issuesCountChart.png"/>
          <p:cNvPicPr preferRelativeResize="0"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616750" y="3352941"/>
            <a:ext cx="1280160" cy="800100"/>
          </a:xfrm>
          <a:prstGeom prst="rect">
            <a:avLst/>
          </a:prstGeom>
        </p:spPr>
      </p:pic>
      <p:pic>
        <p:nvPicPr>
          <p:cNvPr id="24" name="図 23" descr="maker-ratchet-issuesCountChart.png"/>
          <p:cNvPicPr preferRelativeResize="0"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336590" y="4965731"/>
            <a:ext cx="1280160" cy="800100"/>
          </a:xfrm>
          <a:prstGeom prst="rect">
            <a:avLst/>
          </a:prstGeom>
        </p:spPr>
      </p:pic>
      <p:pic>
        <p:nvPicPr>
          <p:cNvPr id="25" name="図 24" descr="mbostock-d3-issuesCountChart.png"/>
          <p:cNvPicPr preferRelativeResize="0"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70863" y="1715491"/>
            <a:ext cx="1280160" cy="800100"/>
          </a:xfrm>
          <a:prstGeom prst="rect">
            <a:avLst/>
          </a:prstGeom>
        </p:spPr>
      </p:pic>
      <p:pic>
        <p:nvPicPr>
          <p:cNvPr id="26" name="図 25" descr="Modernizr-Modernizr-issuesCountChart.png"/>
          <p:cNvPicPr preferRelativeResize="0"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327065" y="5765831"/>
            <a:ext cx="1280160" cy="800100"/>
          </a:xfrm>
          <a:prstGeom prst="rect">
            <a:avLst/>
          </a:prstGeom>
        </p:spPr>
      </p:pic>
      <p:pic>
        <p:nvPicPr>
          <p:cNvPr id="27" name="図 26" descr="moment-moment-issuesCountChart.png"/>
          <p:cNvPicPr preferRelativeResize="0"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327065" y="1722438"/>
            <a:ext cx="1280160" cy="800100"/>
          </a:xfrm>
          <a:prstGeom prst="rect">
            <a:avLst/>
          </a:prstGeom>
        </p:spPr>
      </p:pic>
      <p:pic>
        <p:nvPicPr>
          <p:cNvPr id="28" name="図 27" descr="mozilla-pdf.js-issuesCountChart.png"/>
          <p:cNvPicPr preferRelativeResize="0"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616750" y="4965731"/>
            <a:ext cx="1280160" cy="800100"/>
          </a:xfrm>
          <a:prstGeom prst="rect">
            <a:avLst/>
          </a:prstGeom>
        </p:spPr>
      </p:pic>
      <p:pic>
        <p:nvPicPr>
          <p:cNvPr id="29" name="図 28" descr="mrdoob-three.js-issuesCountChart.png"/>
          <p:cNvPicPr preferRelativeResize="0"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16750" y="5765831"/>
            <a:ext cx="1280160" cy="800100"/>
          </a:xfrm>
          <a:prstGeom prst="rect">
            <a:avLst/>
          </a:prstGeom>
        </p:spPr>
      </p:pic>
      <p:pic>
        <p:nvPicPr>
          <p:cNvPr id="30" name="図 29" descr="plataformatec-devise-issuesCountChart.png"/>
          <p:cNvPicPr preferRelativeResize="0"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832901" y="5765831"/>
            <a:ext cx="1280160" cy="800100"/>
          </a:xfrm>
          <a:prstGeom prst="rect">
            <a:avLst/>
          </a:prstGeom>
        </p:spPr>
      </p:pic>
      <p:pic>
        <p:nvPicPr>
          <p:cNvPr id="31" name="図 30" descr="Prinzhorn-skrollr-issuesCountChart.png"/>
          <p:cNvPicPr preferRelativeResize="0"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832901" y="4965731"/>
            <a:ext cx="1280160" cy="800100"/>
          </a:xfrm>
          <a:prstGeom prst="rect">
            <a:avLst/>
          </a:prstGeom>
        </p:spPr>
      </p:pic>
      <p:pic>
        <p:nvPicPr>
          <p:cNvPr id="32" name="図 31" descr="resque-resque-issuesCountChart.png"/>
          <p:cNvPicPr preferRelativeResize="0"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832901" y="4165631"/>
            <a:ext cx="1280160" cy="800100"/>
          </a:xfrm>
          <a:prstGeom prst="rect">
            <a:avLst/>
          </a:prstGeom>
        </p:spPr>
      </p:pic>
      <p:pic>
        <p:nvPicPr>
          <p:cNvPr id="33" name="図 32" descr="rstacruz-nprogress-issuesCountChart.png"/>
          <p:cNvPicPr preferRelativeResize="0"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832901" y="3352941"/>
            <a:ext cx="1280160" cy="800100"/>
          </a:xfrm>
          <a:prstGeom prst="rect">
            <a:avLst/>
          </a:prstGeom>
        </p:spPr>
      </p:pic>
      <p:pic>
        <p:nvPicPr>
          <p:cNvPr id="34" name="図 33" descr="scottjehl-Respond-issuesCountChart.png"/>
          <p:cNvPicPr preferRelativeResize="0"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832901" y="1733686"/>
            <a:ext cx="1280160" cy="800100"/>
          </a:xfrm>
          <a:prstGeom prst="rect">
            <a:avLst/>
          </a:prstGeom>
        </p:spPr>
      </p:pic>
      <p:pic>
        <p:nvPicPr>
          <p:cNvPr id="35" name="図 34" descr="Shopify-dashing-issuesCountChart.png"/>
          <p:cNvPicPr preferRelativeResize="0"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065022" y="5765831"/>
            <a:ext cx="1280160" cy="800100"/>
          </a:xfrm>
          <a:prstGeom prst="rect">
            <a:avLst/>
          </a:prstGeom>
        </p:spPr>
      </p:pic>
      <p:pic>
        <p:nvPicPr>
          <p:cNvPr id="36" name="図 35" descr="thoughtbot-paperclip-issuesCountChart.png"/>
          <p:cNvPicPr preferRelativeResize="0"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065022" y="1741698"/>
            <a:ext cx="1280160" cy="800100"/>
          </a:xfrm>
          <a:prstGeom prst="rect">
            <a:avLst/>
          </a:prstGeom>
        </p:spPr>
      </p:pic>
      <p:pic>
        <p:nvPicPr>
          <p:cNvPr id="37" name="図 36" descr="twitter-typeahead.js-issuesCountChart.png"/>
          <p:cNvPicPr preferRelativeResize="0"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065022" y="2555906"/>
            <a:ext cx="1280160" cy="800100"/>
          </a:xfrm>
          <a:prstGeom prst="rect">
            <a:avLst/>
          </a:prstGeom>
        </p:spPr>
      </p:pic>
      <p:pic>
        <p:nvPicPr>
          <p:cNvPr id="38" name="図 37" descr="visionmedia-express-issuesCountChart.png"/>
          <p:cNvPicPr preferRelativeResize="0"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7065022" y="4965731"/>
            <a:ext cx="1280160" cy="800100"/>
          </a:xfrm>
          <a:prstGeom prst="rect">
            <a:avLst/>
          </a:prstGeom>
        </p:spPr>
      </p:pic>
      <p:pic>
        <p:nvPicPr>
          <p:cNvPr id="39" name="図 38" descr="visionmedia-jade-issuesCountChart.png"/>
          <p:cNvPicPr preferRelativeResize="0"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065022" y="4165631"/>
            <a:ext cx="1280160" cy="800100"/>
          </a:xfrm>
          <a:prstGeom prst="rect">
            <a:avLst/>
          </a:prstGeom>
        </p:spPr>
      </p:pic>
      <p:pic>
        <p:nvPicPr>
          <p:cNvPr id="40" name="図 39" descr="xing-wysihtml5-issuesCountChart.png"/>
          <p:cNvPicPr preferRelativeResize="0"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065022" y="3365531"/>
            <a:ext cx="128016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調査結果の分類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 noGrp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/>
          <a:stretch/>
        </p:blipFill>
        <p:spPr bwMode="auto">
          <a:xfrm>
            <a:off x="1271076" y="1937569"/>
            <a:ext cx="3858815" cy="22358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図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 bwMode="auto">
          <a:xfrm>
            <a:off x="5032624" y="1931690"/>
            <a:ext cx="3888432" cy="2264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図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/>
          <a:stretch/>
        </p:blipFill>
        <p:spPr bwMode="auto">
          <a:xfrm>
            <a:off x="1288207" y="4173463"/>
            <a:ext cx="3888432" cy="2237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図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/>
          <a:stretch/>
        </p:blipFill>
        <p:spPr bwMode="auto">
          <a:xfrm>
            <a:off x="5004048" y="4149080"/>
            <a:ext cx="3960440" cy="2259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792263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①</a:t>
            </a:r>
            <a:endParaRPr kumimoji="1" lang="ja-JP" altLang="en-US" sz="4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36679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②</a:t>
            </a:r>
            <a:endParaRPr kumimoji="1" lang="ja-JP" altLang="en-US" sz="4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2263" y="4211343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③</a:t>
            </a:r>
            <a:endParaRPr kumimoji="1" lang="ja-JP" altLang="en-US" sz="4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36679" y="4206562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④</a:t>
            </a:r>
            <a:endParaRPr kumimoji="1" lang="ja-JP" altLang="en-US" sz="4800" dirty="0"/>
          </a:p>
        </p:txBody>
      </p:sp>
      <p:sp>
        <p:nvSpPr>
          <p:cNvPr id="12" name="コンテンツ プレースホルダ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ja-JP" sz="2800" dirty="0" smtClean="0"/>
              <a:t>Issue</a:t>
            </a:r>
            <a:r>
              <a:rPr lang="ja-JP" altLang="ja-JP" sz="2800" dirty="0" smtClean="0"/>
              <a:t>の時間変化の典型例</a:t>
            </a:r>
            <a:endParaRPr kumimoji="1" lang="ja-JP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ja-JP" altLang="en-US" sz="3100" dirty="0" smtClean="0"/>
              <a:t>①　</a:t>
            </a:r>
            <a:r>
              <a:rPr lang="ja-JP" altLang="ja-JP" sz="3100" dirty="0" smtClean="0"/>
              <a:t>チケットの増加率が時間とともに減少する</a:t>
            </a:r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en-US" altLang="ja-JP" sz="3100" dirty="0" smtClean="0"/>
              <a:t>(</a:t>
            </a:r>
            <a:r>
              <a:rPr lang="ja-JP" altLang="ja-JP" sz="3100" dirty="0" smtClean="0"/>
              <a:t>全体の約</a:t>
            </a:r>
            <a:r>
              <a:rPr lang="en-US" altLang="ja-JP" sz="3100" dirty="0" smtClean="0"/>
              <a:t>30%)</a:t>
            </a:r>
            <a:r>
              <a:rPr lang="ja-JP" altLang="ja-JP" sz="4400" dirty="0" smtClean="0"/>
              <a:t/>
            </a:r>
            <a:br>
              <a:rPr lang="ja-JP" altLang="ja-JP" sz="4400" dirty="0" smtClean="0"/>
            </a:b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/>
          <a:stretch/>
        </p:blipFill>
        <p:spPr bwMode="auto">
          <a:xfrm>
            <a:off x="1331640" y="1556792"/>
            <a:ext cx="7073915" cy="40988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835696" y="56555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Issue</a:t>
            </a:r>
            <a:r>
              <a:rPr lang="ja-JP" altLang="en-US" dirty="0" smtClean="0">
                <a:latin typeface="+mn-ea"/>
              </a:rPr>
              <a:t>の増加率が前半に多いため，開発のタスク管理に多く使われていると考えられる．</a:t>
            </a:r>
            <a:endParaRPr lang="en-US" altLang="ja-JP" dirty="0" smtClean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プロジェクト</a:t>
            </a:r>
            <a:r>
              <a:rPr kumimoji="1" lang="ja-JP" altLang="en-US" dirty="0" smtClean="0">
                <a:latin typeface="+mn-ea"/>
              </a:rPr>
              <a:t>の進捗は順調であると考えられる．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ja-JP" altLang="en-US" sz="3100" dirty="0" smtClean="0"/>
              <a:t>②　</a:t>
            </a:r>
            <a:r>
              <a:rPr lang="ja-JP" altLang="ja-JP" sz="3100" dirty="0" smtClean="0"/>
              <a:t>チケットの増加率が時間とともに増加する</a:t>
            </a:r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en-US" altLang="ja-JP" sz="3100" dirty="0" smtClean="0"/>
              <a:t>(</a:t>
            </a:r>
            <a:r>
              <a:rPr lang="ja-JP" altLang="ja-JP" sz="3100" dirty="0" smtClean="0"/>
              <a:t>全体の約</a:t>
            </a:r>
            <a:r>
              <a:rPr lang="en-US" altLang="ja-JP" sz="3100" dirty="0" smtClean="0"/>
              <a:t>40%)</a:t>
            </a:r>
            <a:r>
              <a:rPr lang="ja-JP" altLang="ja-JP" sz="4400" dirty="0" smtClean="0"/>
              <a:t/>
            </a:r>
            <a:br>
              <a:rPr lang="ja-JP" altLang="ja-JP" sz="4400" dirty="0" smtClean="0"/>
            </a:b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 bwMode="auto">
          <a:xfrm>
            <a:off x="1259632" y="1511116"/>
            <a:ext cx="7157368" cy="4150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835696" y="56555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Issue</a:t>
            </a:r>
            <a:r>
              <a:rPr kumimoji="1" lang="ja-JP" altLang="en-US" dirty="0" smtClean="0">
                <a:latin typeface="+mn-ea"/>
              </a:rPr>
              <a:t>の増加率が後半に多いため，バグなどの管理に多く使われていると考えられる．</a:t>
            </a:r>
            <a:endParaRPr kumimoji="1" lang="en-US" altLang="ja-JP" dirty="0" smtClean="0">
              <a:latin typeface="+mn-ea"/>
            </a:endParaRPr>
          </a:p>
          <a:p>
            <a:r>
              <a:rPr lang="ja-JP" altLang="en-US" dirty="0">
                <a:latin typeface="+mn-ea"/>
              </a:rPr>
              <a:t>プロジェクト</a:t>
            </a:r>
            <a:r>
              <a:rPr lang="ja-JP" altLang="en-US" dirty="0" smtClean="0">
                <a:latin typeface="+mn-ea"/>
              </a:rPr>
              <a:t>の進捗は順調であると考えられる．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ja-JP" altLang="en-US" sz="2800" dirty="0" smtClean="0"/>
              <a:t>③　</a:t>
            </a:r>
            <a:r>
              <a:rPr lang="ja-JP" altLang="ja-JP" sz="2800" dirty="0" smtClean="0"/>
              <a:t>チケットの消化が発行に追い付いていない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(</a:t>
            </a:r>
            <a:r>
              <a:rPr lang="ja-JP" altLang="ja-JP" sz="2800" dirty="0" smtClean="0"/>
              <a:t>全体の約</a:t>
            </a:r>
            <a:r>
              <a:rPr lang="en-US" altLang="ja-JP" sz="2800" dirty="0" smtClean="0"/>
              <a:t>20%)</a:t>
            </a:r>
            <a:endParaRPr lang="ja-JP" altLang="ja-JP" sz="2800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pic>
        <p:nvPicPr>
          <p:cNvPr id="6" name="図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/>
          <a:stretch/>
        </p:blipFill>
        <p:spPr bwMode="auto">
          <a:xfrm>
            <a:off x="1403648" y="1556792"/>
            <a:ext cx="7153268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835696" y="5655595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チケット</a:t>
            </a:r>
            <a:r>
              <a:rPr lang="ja-JP" altLang="en-US" dirty="0" smtClean="0">
                <a:latin typeface="+mn-ea"/>
              </a:rPr>
              <a:t>の消化が発行に追い付いていないため，プロジェクトが遅れてしまっていると考えられる．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研究</a:t>
            </a:r>
            <a:r>
              <a:rPr kumimoji="1" lang="ja-JP" altLang="en-US" dirty="0" smtClean="0"/>
              <a:t>背景</a:t>
            </a:r>
            <a:endParaRPr lang="en-US" altLang="ja-JP" dirty="0"/>
          </a:p>
          <a:p>
            <a:r>
              <a:rPr lang="ja-JP" altLang="en-US" smtClean="0"/>
              <a:t>チケット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r>
              <a:rPr lang="ja-JP" altLang="en-US" dirty="0" smtClean="0"/>
              <a:t>研究</a:t>
            </a:r>
            <a:r>
              <a:rPr lang="ja-JP" altLang="en-US" dirty="0" smtClean="0"/>
              <a:t>目的</a:t>
            </a:r>
            <a:endParaRPr lang="en-US" altLang="ja-JP" dirty="0" smtClean="0"/>
          </a:p>
          <a:p>
            <a:r>
              <a:rPr kumimoji="1" lang="ja-JP" altLang="en-US" dirty="0" smtClean="0"/>
              <a:t>研究</a:t>
            </a:r>
            <a:r>
              <a:rPr kumimoji="1" lang="ja-JP" altLang="en-US" dirty="0" smtClean="0"/>
              <a:t>方法</a:t>
            </a:r>
            <a:endParaRPr kumimoji="1" lang="en-US" altLang="ja-JP" dirty="0" smtClean="0"/>
          </a:p>
          <a:p>
            <a:r>
              <a:rPr kumimoji="1" lang="ja-JP" altLang="en-US" dirty="0" smtClean="0"/>
              <a:t>調査</a:t>
            </a:r>
            <a:endParaRPr kumimoji="1" lang="en-US" altLang="ja-JP" dirty="0" smtClean="0"/>
          </a:p>
          <a:p>
            <a:r>
              <a:rPr kumimoji="1" lang="ja-JP" altLang="en-US" dirty="0" smtClean="0"/>
              <a:t>調査結果</a:t>
            </a:r>
            <a:endParaRPr kumimoji="1" lang="en-US" altLang="ja-JP" dirty="0" smtClean="0"/>
          </a:p>
          <a:p>
            <a:r>
              <a:rPr lang="ja-JP" altLang="en-US" dirty="0" smtClean="0"/>
              <a:t>考察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ja-JP" altLang="en-US" sz="2800" dirty="0" smtClean="0"/>
              <a:t>④　</a:t>
            </a:r>
            <a:r>
              <a:rPr lang="ja-JP" altLang="ja-JP" sz="2800" dirty="0" smtClean="0"/>
              <a:t>チケットの消化が停滞し急激に消化される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(</a:t>
            </a:r>
            <a:r>
              <a:rPr lang="ja-JP" altLang="ja-JP" sz="2800" dirty="0" smtClean="0"/>
              <a:t>全体の約</a:t>
            </a:r>
            <a:r>
              <a:rPr lang="en-US" altLang="ja-JP" sz="2800" dirty="0" smtClean="0"/>
              <a:t>10%)</a:t>
            </a:r>
            <a:endParaRPr lang="ja-JP" altLang="ja-JP" sz="2800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/>
          <a:stretch/>
        </p:blipFill>
        <p:spPr bwMode="auto">
          <a:xfrm>
            <a:off x="1403648" y="1556792"/>
            <a:ext cx="7241881" cy="413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835696" y="56555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チケットの消化が停滞し急激に消化されているため，プロジェクトの進捗の管理がうまく行われていないと考えられる．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15616" y="2135758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チケットの時間変化</a:t>
            </a:r>
            <a:endParaRPr kumimoji="1" lang="ja-JP" altLang="en-US" sz="2000" dirty="0"/>
          </a:p>
        </p:txBody>
      </p:sp>
      <p:sp>
        <p:nvSpPr>
          <p:cNvPr id="5" name="角丸四角形 4"/>
          <p:cNvSpPr/>
          <p:nvPr/>
        </p:nvSpPr>
        <p:spPr>
          <a:xfrm>
            <a:off x="5580112" y="2135758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プロジェクトの実態</a:t>
            </a:r>
            <a:endParaRPr kumimoji="1" lang="ja-JP" altLang="en-US" sz="2000" dirty="0"/>
          </a:p>
        </p:txBody>
      </p:sp>
      <p:sp>
        <p:nvSpPr>
          <p:cNvPr id="6" name="右矢印 5"/>
          <p:cNvSpPr/>
          <p:nvPr/>
        </p:nvSpPr>
        <p:spPr>
          <a:xfrm>
            <a:off x="3923928" y="2351782"/>
            <a:ext cx="1368152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3491880" y="3575918"/>
            <a:ext cx="2088232" cy="7920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560" y="4656038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プロジェクトの進捗やタスク管理を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チケット利用で上手く</a:t>
            </a:r>
            <a:r>
              <a:rPr kumimoji="1" lang="ja-JP" altLang="en-US" sz="3200" dirty="0" smtClean="0"/>
              <a:t>行えるようになる．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2" name="コンテンツ プレースホル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チケットの時間変化のデータを調べ，可視化する為にツールを作</a:t>
            </a:r>
            <a:r>
              <a:rPr lang="ja-JP" altLang="en-US" dirty="0" smtClean="0"/>
              <a:t>り，そのツールを利用することで，</a:t>
            </a:r>
            <a:r>
              <a:rPr lang="ja-JP" altLang="en-US" dirty="0"/>
              <a:t>チケット</a:t>
            </a:r>
            <a:r>
              <a:rPr lang="ja-JP" altLang="en-US" dirty="0" smtClean="0"/>
              <a:t>の状態を知り，プロジェクトの現状を知ることが出来た．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このツールを使うことにより，今後のプロジェクトマネジメントにおいて，タスクの管理，進捗の管理の実態を理解し，うまくマネジメントを行えるようにすることが出来る．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下矢印 7"/>
          <p:cNvSpPr/>
          <p:nvPr/>
        </p:nvSpPr>
        <p:spPr>
          <a:xfrm>
            <a:off x="3851920" y="2708920"/>
            <a:ext cx="93610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4067944" y="4149080"/>
            <a:ext cx="50405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71600" y="1772816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オープンソースソフトウェア</a:t>
            </a:r>
            <a:r>
              <a:rPr kumimoji="1" lang="ja-JP" altLang="en-US" sz="2800" dirty="0" smtClean="0"/>
              <a:t>開発の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マネジメントに興味</a:t>
            </a:r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2051720" y="3356992"/>
            <a:ext cx="4608512" cy="10081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</a:rPr>
              <a:t>タスクの管理</a:t>
            </a:r>
            <a:endParaRPr kumimoji="1"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進捗の管理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899592" y="5229200"/>
            <a:ext cx="727280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チケットを利用してプロジェクトの</a:t>
            </a:r>
            <a:r>
              <a:rPr kumimoji="1" lang="ja-JP" altLang="en-US" sz="2800" dirty="0" smtClean="0"/>
              <a:t>管理</a:t>
            </a:r>
            <a:r>
              <a:rPr lang="ja-JP" altLang="en-US" sz="2800" dirty="0" smtClean="0"/>
              <a:t>が行える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課題管理システム，バグ管理システムにおいて使われるツール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 descr="C:\Users\kubo\Desktop\名称未設定 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6624736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67544" y="2765827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・チケット</a:t>
            </a:r>
            <a:r>
              <a:rPr lang="en-US" altLang="ja-JP" dirty="0" smtClean="0"/>
              <a:t>No</a:t>
            </a:r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タイトル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報告者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担当者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マイルストーン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属性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ステータス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内容詳細</a:t>
            </a:r>
            <a:endParaRPr lang="en-US" altLang="ja-JP" dirty="0" smtClean="0"/>
          </a:p>
          <a:p>
            <a:r>
              <a:rPr kumimoji="1" lang="ja-JP" altLang="en-US" dirty="0" smtClean="0"/>
              <a:t>・日時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チケット一覧表示の例</a:t>
            </a:r>
            <a:endParaRPr kumimoji="1" lang="ja-JP" altLang="en-US" dirty="0"/>
          </a:p>
        </p:txBody>
      </p:sp>
      <p:pic>
        <p:nvPicPr>
          <p:cNvPr id="4" name="コンテンツ プレースホルダ 3" descr="C:\Users\kubo\Desktop\卒論\名称未設定 6.jp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8624" y="1600200"/>
            <a:ext cx="6161702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チケット発行から終了までの流れ</a:t>
            </a:r>
            <a:endParaRPr kumimoji="1" lang="ja-JP" altLang="en-US" dirty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2591780" y="1556792"/>
            <a:ext cx="6516724" cy="4320480"/>
            <a:chOff x="2159732" y="1484784"/>
            <a:chExt cx="6516724" cy="432048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2159732" y="2708920"/>
              <a:ext cx="1584176" cy="1512168"/>
              <a:chOff x="1331640" y="1700808"/>
              <a:chExt cx="1584176" cy="1512168"/>
            </a:xfrm>
          </p:grpSpPr>
          <p:sp>
            <p:nvSpPr>
              <p:cNvPr id="4" name="スマイル 3"/>
              <p:cNvSpPr/>
              <p:nvPr/>
            </p:nvSpPr>
            <p:spPr>
              <a:xfrm>
                <a:off x="1547664" y="2132856"/>
                <a:ext cx="1182988" cy="108012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1331640" y="1700808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dirty="0" smtClean="0"/>
                  <a:t>管理者</a:t>
                </a:r>
                <a:endParaRPr kumimoji="1" lang="ja-JP" altLang="en-US" sz="2800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6444208" y="1484784"/>
              <a:ext cx="2232248" cy="1512168"/>
              <a:chOff x="4572000" y="1700808"/>
              <a:chExt cx="2232248" cy="1512168"/>
            </a:xfrm>
          </p:grpSpPr>
          <p:sp>
            <p:nvSpPr>
              <p:cNvPr id="6" name="スマイル 5"/>
              <p:cNvSpPr/>
              <p:nvPr/>
            </p:nvSpPr>
            <p:spPr>
              <a:xfrm>
                <a:off x="5117204" y="2132856"/>
                <a:ext cx="1182988" cy="108012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4572000" y="1700808"/>
                <a:ext cx="22322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dirty="0" smtClean="0"/>
                  <a:t>検証担当者</a:t>
                </a:r>
                <a:endParaRPr kumimoji="1" lang="ja-JP" altLang="en-US" sz="2800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6552220" y="4248683"/>
              <a:ext cx="2016224" cy="1512168"/>
              <a:chOff x="1115616" y="1700808"/>
              <a:chExt cx="2016224" cy="1512168"/>
            </a:xfrm>
          </p:grpSpPr>
          <p:sp>
            <p:nvSpPr>
              <p:cNvPr id="11" name="スマイル 10"/>
              <p:cNvSpPr/>
              <p:nvPr/>
            </p:nvSpPr>
            <p:spPr>
              <a:xfrm>
                <a:off x="1547664" y="2132856"/>
                <a:ext cx="1182988" cy="108012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115616" y="170080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修正担当者</a:t>
                </a:r>
                <a:endParaRPr kumimoji="1" lang="ja-JP" altLang="en-US" sz="2800" dirty="0"/>
              </a:p>
            </p:txBody>
          </p:sp>
        </p:grpSp>
        <p:cxnSp>
          <p:nvCxnSpPr>
            <p:cNvPr id="16" name="直線矢印コネクタ 15"/>
            <p:cNvCxnSpPr/>
            <p:nvPr/>
          </p:nvCxnSpPr>
          <p:spPr>
            <a:xfrm flipH="1">
              <a:off x="3671900" y="2420888"/>
              <a:ext cx="2880320" cy="5664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3671900" y="4294269"/>
              <a:ext cx="2912887" cy="10621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stCxn id="12" idx="0"/>
            </p:cNvCxnSpPr>
            <p:nvPr/>
          </p:nvCxnSpPr>
          <p:spPr>
            <a:xfrm flipV="1">
              <a:off x="7560332" y="3212976"/>
              <a:ext cx="0" cy="10357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5220072" y="2052137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 smtClean="0"/>
                <a:t>①</a:t>
              </a:r>
              <a:endParaRPr kumimoji="1" lang="ja-JP" altLang="en-US" sz="32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139952" y="465313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②</a:t>
              </a:r>
              <a:endParaRPr kumimoji="1" lang="ja-JP" altLang="en-US" sz="32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596336" y="357301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③</a:t>
              </a:r>
              <a:endParaRPr kumimoji="1" lang="ja-JP" altLang="en-US" sz="32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372472" y="2700209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④</a:t>
              </a:r>
              <a:endParaRPr kumimoji="1" lang="ja-JP" altLang="en-US" sz="3200" dirty="0"/>
            </a:p>
          </p:txBody>
        </p:sp>
        <p:cxnSp>
          <p:nvCxnSpPr>
            <p:cNvPr id="35" name="直線矢印コネクタ 34"/>
            <p:cNvCxnSpPr/>
            <p:nvPr/>
          </p:nvCxnSpPr>
          <p:spPr>
            <a:xfrm>
              <a:off x="2987824" y="4365104"/>
              <a:ext cx="0" cy="720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角丸四角形 37"/>
            <p:cNvSpPr/>
            <p:nvPr/>
          </p:nvSpPr>
          <p:spPr>
            <a:xfrm>
              <a:off x="2483768" y="5157192"/>
              <a:ext cx="1074976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終了</a:t>
              </a:r>
              <a:endParaRPr kumimoji="1" lang="ja-JP" altLang="en-US" sz="28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2339752" y="436510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 smtClean="0"/>
                <a:t>⑤</a:t>
              </a:r>
              <a:endParaRPr kumimoji="1" lang="ja-JP" altLang="en-US" sz="3200" dirty="0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303386" y="1866921"/>
            <a:ext cx="29004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①　チケットの発行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②　担当アサイン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③　修正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④　検証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⑤　承認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チケット</a:t>
            </a:r>
            <a:r>
              <a:rPr lang="ja-JP" altLang="en-US" dirty="0" smtClean="0"/>
              <a:t>を利用した開発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65823"/>
            <a:ext cx="7651465" cy="3579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1331640" y="1770112"/>
            <a:ext cx="2520280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GitHub</a:t>
            </a:r>
          </a:p>
          <a:p>
            <a:pPr algn="ctr"/>
            <a:r>
              <a:rPr lang="ja-JP" altLang="en-US" sz="2000" dirty="0"/>
              <a:t>ランキング上位</a:t>
            </a:r>
            <a:r>
              <a:rPr lang="en-US" altLang="ja-JP" sz="2000" dirty="0"/>
              <a:t>36</a:t>
            </a:r>
            <a:r>
              <a:rPr lang="ja-JP" altLang="en-US" sz="2000" dirty="0"/>
              <a:t>件のプロジェクト</a:t>
            </a:r>
            <a:endParaRPr lang="en-US" altLang="ja-JP" sz="2000" dirty="0"/>
          </a:p>
        </p:txBody>
      </p:sp>
      <p:sp>
        <p:nvSpPr>
          <p:cNvPr id="5" name="上矢印 4"/>
          <p:cNvSpPr/>
          <p:nvPr/>
        </p:nvSpPr>
        <p:spPr>
          <a:xfrm rot="7277231">
            <a:off x="4184209" y="2875618"/>
            <a:ext cx="1004063" cy="167947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693128" y="4002360"/>
            <a:ext cx="280831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可視化する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/>
              <a:t>グラフ</a:t>
            </a:r>
            <a:r>
              <a:rPr lang="ja-JP" altLang="en-US" sz="2800" dirty="0" smtClean="0"/>
              <a:t>の描画</a:t>
            </a:r>
            <a:endParaRPr kumimoji="1" lang="ja-JP" altLang="en-US" sz="2800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4572000" y="2132856"/>
            <a:ext cx="4320480" cy="1008112"/>
          </a:xfrm>
          <a:prstGeom prst="wedgeRoundRectCallout">
            <a:avLst>
              <a:gd name="adj1" fmla="val -31014"/>
              <a:gd name="adj2" fmla="val 932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チケットがどのように使われているか？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チケット</a:t>
            </a:r>
            <a:r>
              <a:rPr lang="ja-JP" altLang="en-US" dirty="0" smtClean="0"/>
              <a:t>がどれくらい使われているか？</a:t>
            </a:r>
            <a:endParaRPr kumimoji="1" lang="ja-JP" altLang="en-US" dirty="0"/>
          </a:p>
        </p:txBody>
      </p:sp>
      <p:sp>
        <p:nvSpPr>
          <p:cNvPr id="8" name="上矢印 7"/>
          <p:cNvSpPr/>
          <p:nvPr/>
        </p:nvSpPr>
        <p:spPr>
          <a:xfrm rot="16200000">
            <a:off x="4081613" y="4495450"/>
            <a:ext cx="1004063" cy="146344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14400" y="4434761"/>
            <a:ext cx="3528392" cy="1584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チケットがどのよう</a:t>
            </a:r>
            <a:r>
              <a:rPr lang="ja-JP" altLang="en-US" sz="2400" dirty="0" smtClean="0"/>
              <a:t>に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プロジェクトに</a:t>
            </a:r>
            <a:endParaRPr lang="en-US" altLang="ja-JP" sz="2400" dirty="0"/>
          </a:p>
          <a:p>
            <a:pPr algn="ctr"/>
            <a:r>
              <a:rPr lang="ja-JP" altLang="en-US" sz="2400" dirty="0" smtClean="0"/>
              <a:t>活用</a:t>
            </a:r>
            <a:r>
              <a:rPr lang="ja-JP" altLang="en-US" sz="2400" dirty="0" smtClean="0"/>
              <a:t>できる</a:t>
            </a:r>
            <a:r>
              <a:rPr lang="ja-JP" altLang="en-US" sz="2400" dirty="0" smtClean="0"/>
              <a:t>か．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87755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1331640" y="1770112"/>
            <a:ext cx="2520280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GitHub</a:t>
            </a:r>
          </a:p>
          <a:p>
            <a:pPr algn="ctr"/>
            <a:r>
              <a:rPr lang="ja-JP" altLang="en-US" sz="2000" dirty="0" smtClean="0"/>
              <a:t>ランキング上位</a:t>
            </a:r>
            <a:r>
              <a:rPr lang="en-US" altLang="ja-JP" sz="2000" dirty="0" smtClean="0"/>
              <a:t>36</a:t>
            </a:r>
            <a:r>
              <a:rPr lang="ja-JP" altLang="en-US" sz="2000" dirty="0" smtClean="0"/>
              <a:t>件のプロジェクト</a:t>
            </a:r>
            <a:endParaRPr kumimoji="1" lang="en-US" altLang="ja-JP" sz="2000" dirty="0" smtClean="0"/>
          </a:p>
        </p:txBody>
      </p:sp>
      <p:sp>
        <p:nvSpPr>
          <p:cNvPr id="5" name="上矢印 4"/>
          <p:cNvSpPr/>
          <p:nvPr/>
        </p:nvSpPr>
        <p:spPr>
          <a:xfrm rot="7277231">
            <a:off x="4184209" y="2875618"/>
            <a:ext cx="1004063" cy="16794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693128" y="4002360"/>
            <a:ext cx="280831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可視化する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/>
              <a:t>グラフ</a:t>
            </a:r>
            <a:r>
              <a:rPr lang="ja-JP" altLang="en-US" sz="2800" dirty="0" smtClean="0"/>
              <a:t>の描画</a:t>
            </a:r>
            <a:endParaRPr kumimoji="1" lang="ja-JP" altLang="en-US" sz="2800" dirty="0"/>
          </a:p>
        </p:txBody>
      </p:sp>
      <p:sp>
        <p:nvSpPr>
          <p:cNvPr id="7" name="正方形/長方形 6"/>
          <p:cNvSpPr/>
          <p:nvPr/>
        </p:nvSpPr>
        <p:spPr>
          <a:xfrm>
            <a:off x="3851920" y="2388493"/>
            <a:ext cx="35953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　チケットの時間変化データを取り出すツール開発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649618" y="3140968"/>
            <a:ext cx="35953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②　グラフを描画するツールの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開発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 rot="7352852">
            <a:off x="3166645" y="3829253"/>
            <a:ext cx="1082516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54639" y="3837443"/>
            <a:ext cx="35953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③　ツールを実行する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18955" y="4869160"/>
            <a:ext cx="2988949" cy="132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プロジェクトの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開発形態の分類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6198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829</TotalTime>
  <Words>764</Words>
  <Application>Microsoft Office PowerPoint</Application>
  <PresentationFormat>画面に合わせる (4:3)</PresentationFormat>
  <Paragraphs>228</Paragraphs>
  <Slides>22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デザート</vt:lpstr>
      <vt:lpstr>チケットを活用する オープンソースソフトウェア開発の 実態調査</vt:lpstr>
      <vt:lpstr>目次</vt:lpstr>
      <vt:lpstr>研究背景</vt:lpstr>
      <vt:lpstr>チケットとは</vt:lpstr>
      <vt:lpstr>チケット一覧表示の例</vt:lpstr>
      <vt:lpstr>チケット発行から終了までの流れ</vt:lpstr>
      <vt:lpstr>チケットを利用した開発</vt:lpstr>
      <vt:lpstr>研究目的</vt:lpstr>
      <vt:lpstr>研究方法</vt:lpstr>
      <vt:lpstr>調査対象データ</vt:lpstr>
      <vt:lpstr>調査対象プロジェクト</vt:lpstr>
      <vt:lpstr>使用API</vt:lpstr>
      <vt:lpstr>調査ツール概要</vt:lpstr>
      <vt:lpstr>ツールを利用した結果・・・</vt:lpstr>
      <vt:lpstr>36件のプロジェクトからグラフを描き出す</vt:lpstr>
      <vt:lpstr>調査結果の分類</vt:lpstr>
      <vt:lpstr> ①　チケットの増加率が時間とともに減少する (全体の約30%) </vt:lpstr>
      <vt:lpstr> ②　チケットの増加率が時間とともに増加する (全体の約40%) </vt:lpstr>
      <vt:lpstr>③　チケットの消化が発行に追い付いていない (全体の約20%)</vt:lpstr>
      <vt:lpstr>④　チケットの消化が停滞し急激に消化される (全体の約10%)</vt:lpstr>
      <vt:lpstr>考察</vt:lpstr>
      <vt:lpstr>まとめ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チケットを活用する オープンソースソフトウェア開発の実態調査</dc:title>
  <dc:creator>noriki</dc:creator>
  <cp:lastModifiedBy>kubo</cp:lastModifiedBy>
  <cp:revision>26</cp:revision>
  <dcterms:created xsi:type="dcterms:W3CDTF">2014-01-30T06:51:02Z</dcterms:created>
  <dcterms:modified xsi:type="dcterms:W3CDTF">2014-02-04T07:23:38Z</dcterms:modified>
</cp:coreProperties>
</file>