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60" r:id="rId2"/>
  </p:sldIdLst>
  <p:sldSz cx="21386800" cy="30279975"/>
  <p:notesSz cx="6858000" cy="9144000"/>
  <p:custDataLst>
    <p:tags r:id="rId4"/>
  </p:custDataLst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9" autoAdjust="0"/>
    <p:restoredTop sz="92796" autoAdjust="0"/>
  </p:normalViewPr>
  <p:slideViewPr>
    <p:cSldViewPr>
      <p:cViewPr varScale="1">
        <p:scale>
          <a:sx n="25" d="100"/>
          <a:sy n="25" d="100"/>
        </p:scale>
        <p:origin x="804" y="18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5B614-8C80-42CD-A0C7-A8AC0A708725}" type="datetimeFigureOut">
              <a:rPr kumimoji="1" lang="ja-JP" altLang="en-US" smtClean="0"/>
              <a:t>2016/10/7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78348-B998-4583-8D76-0C2E693C4C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70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78348-B998-4583-8D76-0C2E693C4C6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0223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673350" y="4955545"/>
            <a:ext cx="16040100" cy="10541917"/>
          </a:xfrm>
        </p:spPr>
        <p:txBody>
          <a:bodyPr anchor="b"/>
          <a:lstStyle>
            <a:lvl1pPr algn="ctr">
              <a:defRPr sz="1052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673350" y="15903998"/>
            <a:ext cx="16040100" cy="7310649"/>
          </a:xfrm>
        </p:spPr>
        <p:txBody>
          <a:bodyPr/>
          <a:lstStyle>
            <a:lvl1pPr marL="0" indent="0" algn="ctr">
              <a:buNone/>
              <a:defRPr sz="4210"/>
            </a:lvl1pPr>
            <a:lvl2pPr marL="802020" indent="0" algn="ctr">
              <a:buNone/>
              <a:defRPr sz="3508"/>
            </a:lvl2pPr>
            <a:lvl3pPr marL="1604040" indent="0" algn="ctr">
              <a:buNone/>
              <a:defRPr sz="3158"/>
            </a:lvl3pPr>
            <a:lvl4pPr marL="2406061" indent="0" algn="ctr">
              <a:buNone/>
              <a:defRPr sz="2807"/>
            </a:lvl4pPr>
            <a:lvl5pPr marL="3208081" indent="0" algn="ctr">
              <a:buNone/>
              <a:defRPr sz="2807"/>
            </a:lvl5pPr>
            <a:lvl6pPr marL="4010101" indent="0" algn="ctr">
              <a:buNone/>
              <a:defRPr sz="2807"/>
            </a:lvl6pPr>
            <a:lvl7pPr marL="4812121" indent="0" algn="ctr">
              <a:buNone/>
              <a:defRPr sz="2807"/>
            </a:lvl7pPr>
            <a:lvl8pPr marL="5614142" indent="0" algn="ctr">
              <a:buNone/>
              <a:defRPr sz="2807"/>
            </a:lvl8pPr>
            <a:lvl9pPr marL="6416162" indent="0" algn="ctr">
              <a:buNone/>
              <a:defRPr sz="2807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131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27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304929" y="1612128"/>
            <a:ext cx="4611529" cy="25660879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470343" y="1612128"/>
            <a:ext cx="13567251" cy="25660879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77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88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59204" y="7548971"/>
            <a:ext cx="18446115" cy="12595626"/>
          </a:xfrm>
        </p:spPr>
        <p:txBody>
          <a:bodyPr anchor="b"/>
          <a:lstStyle>
            <a:lvl1pPr>
              <a:defRPr sz="1052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59204" y="20263756"/>
            <a:ext cx="18446115" cy="6623742"/>
          </a:xfrm>
        </p:spPr>
        <p:txBody>
          <a:bodyPr/>
          <a:lstStyle>
            <a:lvl1pPr marL="0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1pPr>
            <a:lvl2pPr marL="802020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2pPr>
            <a:lvl3pPr marL="1604040" indent="0">
              <a:buNone/>
              <a:defRPr sz="3158">
                <a:solidFill>
                  <a:schemeClr val="tx1">
                    <a:tint val="75000"/>
                  </a:schemeClr>
                </a:solidFill>
              </a:defRPr>
            </a:lvl3pPr>
            <a:lvl4pPr marL="240606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4pPr>
            <a:lvl5pPr marL="320808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5pPr>
            <a:lvl6pPr marL="401010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6pPr>
            <a:lvl7pPr marL="481212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7pPr>
            <a:lvl8pPr marL="561414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8pPr>
            <a:lvl9pPr marL="641616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9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70343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827068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028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8" y="1612130"/>
            <a:ext cx="18446115" cy="585272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3129" y="7422802"/>
            <a:ext cx="9047618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473129" y="11060602"/>
            <a:ext cx="9047618" cy="1626848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27067" y="7422802"/>
            <a:ext cx="9092176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27067" y="11060602"/>
            <a:ext cx="9092176" cy="1626848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2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70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81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>
              <a:defRPr sz="5613"/>
            </a:lvl1pPr>
            <a:lvl2pPr>
              <a:defRPr sz="4912"/>
            </a:lvl2pPr>
            <a:lvl3pPr>
              <a:defRPr sz="4210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63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 marL="0" indent="0">
              <a:buNone/>
              <a:defRPr sz="5613"/>
            </a:lvl1pPr>
            <a:lvl2pPr marL="802020" indent="0">
              <a:buNone/>
              <a:defRPr sz="4912"/>
            </a:lvl2pPr>
            <a:lvl3pPr marL="1604040" indent="0">
              <a:buNone/>
              <a:defRPr sz="4210"/>
            </a:lvl3pPr>
            <a:lvl4pPr marL="2406061" indent="0">
              <a:buNone/>
              <a:defRPr sz="3508"/>
            </a:lvl4pPr>
            <a:lvl5pPr marL="3208081" indent="0">
              <a:buNone/>
              <a:defRPr sz="3508"/>
            </a:lvl5pPr>
            <a:lvl6pPr marL="4010101" indent="0">
              <a:buNone/>
              <a:defRPr sz="3508"/>
            </a:lvl6pPr>
            <a:lvl7pPr marL="4812121" indent="0">
              <a:buNone/>
              <a:defRPr sz="3508"/>
            </a:lvl7pPr>
            <a:lvl8pPr marL="5614142" indent="0">
              <a:buNone/>
              <a:defRPr sz="3508"/>
            </a:lvl8pPr>
            <a:lvl9pPr marL="6416162" indent="0">
              <a:buNone/>
              <a:defRPr sz="3508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90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470343" y="1612130"/>
            <a:ext cx="18446115" cy="5852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0343" y="8060641"/>
            <a:ext cx="18446115" cy="19212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470343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8CB5A-6947-405F-A94A-52FF85729738}" type="datetimeFigureOut">
              <a:rPr kumimoji="1" lang="ja-JP" altLang="en-US" smtClean="0"/>
              <a:t>2016/10/7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084378" y="28065053"/>
            <a:ext cx="7218045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104428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798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604040" rtl="0" eaLnBrk="1" latinLnBrk="0" hangingPunct="1">
        <a:lnSpc>
          <a:spcPct val="90000"/>
        </a:lnSpc>
        <a:spcBef>
          <a:spcPct val="0"/>
        </a:spcBef>
        <a:buNone/>
        <a:defRPr kumimoji="1" sz="77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1010" indent="-401010" algn="l" defTabSz="1604040" rtl="0" eaLnBrk="1" latinLnBrk="0" hangingPunct="1">
        <a:lnSpc>
          <a:spcPct val="90000"/>
        </a:lnSpc>
        <a:spcBef>
          <a:spcPts val="1754"/>
        </a:spcBef>
        <a:buFont typeface="Arial" panose="020B0604020202020204" pitchFamily="34" charset="0"/>
        <a:buChar char="•"/>
        <a:defRPr kumimoji="1" sz="4912" kern="1200">
          <a:solidFill>
            <a:schemeClr val="tx1"/>
          </a:solidFill>
          <a:latin typeface="+mn-lt"/>
          <a:ea typeface="+mn-ea"/>
          <a:cs typeface="+mn-cs"/>
        </a:defRPr>
      </a:lvl1pPr>
      <a:lvl2pPr marL="1203030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00505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707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60909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41111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521313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601515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81717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1pPr>
      <a:lvl2pPr marL="80202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2pPr>
      <a:lvl3pPr marL="160404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3pPr>
      <a:lvl4pPr marL="240606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20808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01010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481212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561414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41616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80232" y="2929585"/>
            <a:ext cx="20906812" cy="74009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上矢印 10"/>
          <p:cNvSpPr/>
          <p:nvPr/>
        </p:nvSpPr>
        <p:spPr>
          <a:xfrm rot="5400000">
            <a:off x="9195501" y="8079440"/>
            <a:ext cx="1762431" cy="2111684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276976"/>
            <a:ext cx="21386800" cy="1313778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pPr algn="ctr"/>
            <a:r>
              <a:rPr lang="ja-JP" altLang="en-US" sz="6600" dirty="0"/>
              <a:t>学生生活実態調査のためのデータマイニング手法の提案</a:t>
            </a:r>
            <a:endParaRPr lang="ja-JP" altLang="en-US" sz="6600" dirty="0">
              <a:effectLst>
                <a:glow rad="101600">
                  <a:srgbClr val="FFE880">
                    <a:tint val="20000"/>
                    <a:alpha val="60000"/>
                  </a:srgbClr>
                </a:glow>
              </a:effectLst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0" y="1603907"/>
            <a:ext cx="21386800" cy="1129112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pPr algn="ctr"/>
            <a:r>
              <a:rPr lang="en-US" altLang="ja-JP" sz="5400" b="1" dirty="0" smtClean="0">
                <a:latin typeface="+mn-ea"/>
              </a:rPr>
              <a:t>PM</a:t>
            </a:r>
            <a:r>
              <a:rPr lang="ja-JP" altLang="en-US" sz="5400" b="1" dirty="0" smtClean="0">
                <a:latin typeface="+mn-ea"/>
              </a:rPr>
              <a:t>コース</a:t>
            </a:r>
            <a:r>
              <a:rPr lang="ja-JP" altLang="en-US" sz="5400" b="1" dirty="0">
                <a:latin typeface="+mn-ea"/>
              </a:rPr>
              <a:t>　矢吹研究室　</a:t>
            </a:r>
            <a:r>
              <a:rPr lang="en-US" altLang="ja-JP" sz="5400" b="1" dirty="0" smtClean="0">
                <a:latin typeface="+mn-ea"/>
              </a:rPr>
              <a:t>1342045</a:t>
            </a:r>
            <a:r>
              <a:rPr lang="ja-JP" altLang="en-US" sz="5400" b="1" dirty="0">
                <a:latin typeface="+mn-ea"/>
              </a:rPr>
              <a:t>　</a:t>
            </a:r>
            <a:r>
              <a:rPr lang="ja-JP" altLang="en-US" sz="5400" b="1" dirty="0" smtClean="0">
                <a:latin typeface="+mn-ea"/>
              </a:rPr>
              <a:t>川手元稀</a:t>
            </a:r>
            <a:endParaRPr lang="ja-JP" altLang="en-US" sz="5400" b="1" dirty="0">
              <a:latin typeface="+mn-ea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604233" y="8430495"/>
            <a:ext cx="7848871" cy="1590374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r>
              <a:rPr lang="ja-JP" altLang="en-US" sz="3600" dirty="0" smtClean="0">
                <a:solidFill>
                  <a:schemeClr val="tx1"/>
                </a:solidFill>
              </a:rPr>
              <a:t>各項目</a:t>
            </a:r>
            <a:r>
              <a:rPr lang="ja-JP" altLang="en-US" sz="3600" dirty="0">
                <a:solidFill>
                  <a:schemeClr val="tx1"/>
                </a:solidFill>
              </a:rPr>
              <a:t>ごとでしか分析を</a:t>
            </a:r>
            <a:r>
              <a:rPr lang="ja-JP" altLang="en-US" sz="3600" dirty="0" smtClean="0">
                <a:solidFill>
                  <a:schemeClr val="tx1"/>
                </a:solidFill>
              </a:rPr>
              <a:t>行って</a:t>
            </a:r>
            <a:r>
              <a:rPr lang="ja-JP" altLang="en-US" sz="3600" dirty="0">
                <a:solidFill>
                  <a:schemeClr val="tx1"/>
                </a:solidFill>
              </a:rPr>
              <a:t>いない</a:t>
            </a:r>
            <a:r>
              <a:rPr kumimoji="1" lang="ja-JP" altLang="en-US" sz="3600" dirty="0" smtClean="0">
                <a:solidFill>
                  <a:schemeClr val="tx1"/>
                </a:solidFill>
                <a:latin typeface="+mn-ea"/>
              </a:rPr>
              <a:t>．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1707658" y="8455610"/>
            <a:ext cx="9026014" cy="1571809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r>
              <a:rPr lang="ja-JP" altLang="en-US" sz="3600" dirty="0" smtClean="0">
                <a:solidFill>
                  <a:sysClr val="windowText" lastClr="000000"/>
                </a:solidFill>
              </a:rPr>
              <a:t>個人</a:t>
            </a:r>
            <a:r>
              <a:rPr lang="ja-JP" altLang="en-US" sz="3600" dirty="0">
                <a:solidFill>
                  <a:sysClr val="windowText" lastClr="000000"/>
                </a:solidFill>
              </a:rPr>
              <a:t>データを活用した分析を</a:t>
            </a:r>
            <a:r>
              <a:rPr lang="ja-JP" altLang="en-US" sz="3600" dirty="0" smtClean="0">
                <a:solidFill>
                  <a:sysClr val="windowText" lastClr="000000"/>
                </a:solidFill>
              </a:rPr>
              <a:t>行えばより分かるので</a:t>
            </a:r>
            <a:r>
              <a:rPr lang="ja-JP" altLang="en-US" sz="3600" dirty="0">
                <a:solidFill>
                  <a:sysClr val="windowText" lastClr="000000"/>
                </a:solidFill>
              </a:rPr>
              <a:t>はないのかと考えた．</a:t>
            </a:r>
            <a:endParaRPr kumimoji="1" lang="ja-JP" altLang="en-US" sz="36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493247" y="11756421"/>
            <a:ext cx="19273162" cy="92498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t"/>
          <a:lstStyle/>
          <a:p>
            <a:r>
              <a:rPr lang="ja-JP" altLang="en-US" sz="3600" dirty="0">
                <a:solidFill>
                  <a:schemeClr val="tx1"/>
                </a:solidFill>
              </a:rPr>
              <a:t>様々</a:t>
            </a:r>
            <a:r>
              <a:rPr lang="ja-JP" altLang="en-US" sz="3600" dirty="0" smtClean="0">
                <a:solidFill>
                  <a:schemeClr val="tx1"/>
                </a:solidFill>
              </a:rPr>
              <a:t>なデータマイニングの分析</a:t>
            </a:r>
            <a:r>
              <a:rPr lang="ja-JP" altLang="en-US" sz="3600" dirty="0">
                <a:solidFill>
                  <a:schemeClr val="tx1"/>
                </a:solidFill>
              </a:rPr>
              <a:t>手法を活用して「学生生活</a:t>
            </a:r>
            <a:r>
              <a:rPr lang="ja-JP" altLang="en-US" sz="3600" dirty="0" smtClean="0">
                <a:solidFill>
                  <a:schemeClr val="tx1"/>
                </a:solidFill>
              </a:rPr>
              <a:t>アンケート</a:t>
            </a:r>
            <a:r>
              <a:rPr lang="ja-JP" altLang="en-US" sz="3600" dirty="0">
                <a:solidFill>
                  <a:schemeClr val="tx1"/>
                </a:solidFill>
              </a:rPr>
              <a:t>」を発展させる</a:t>
            </a:r>
            <a:r>
              <a:rPr lang="ja-JP" altLang="en-US" sz="3600" dirty="0" smtClean="0">
                <a:solidFill>
                  <a:schemeClr val="tx1"/>
                </a:solidFill>
              </a:rPr>
              <a:t>こと．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ホームベース 28"/>
          <p:cNvSpPr/>
          <p:nvPr/>
        </p:nvSpPr>
        <p:spPr>
          <a:xfrm>
            <a:off x="493246" y="10784627"/>
            <a:ext cx="2158099" cy="755597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r>
              <a:rPr lang="ja-JP" altLang="en-US" sz="4400" dirty="0" smtClean="0">
                <a:solidFill>
                  <a:schemeClr val="bg1"/>
                </a:solidFill>
              </a:rPr>
              <a:t>目的</a:t>
            </a:r>
            <a:endParaRPr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30" name="ホームベース 29"/>
          <p:cNvSpPr/>
          <p:nvPr/>
        </p:nvSpPr>
        <p:spPr>
          <a:xfrm>
            <a:off x="493246" y="3109271"/>
            <a:ext cx="4583529" cy="84636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r>
              <a:rPr lang="ja-JP" altLang="en-US" sz="4400" dirty="0" smtClean="0">
                <a:solidFill>
                  <a:schemeClr val="bg1"/>
                </a:solidFill>
              </a:rPr>
              <a:t>研究</a:t>
            </a:r>
            <a:r>
              <a:rPr lang="ja-JP" altLang="en-US" sz="4400" dirty="0">
                <a:solidFill>
                  <a:schemeClr val="bg1"/>
                </a:solidFill>
              </a:rPr>
              <a:t>背景</a:t>
            </a:r>
          </a:p>
        </p:txBody>
      </p:sp>
      <p:sp>
        <p:nvSpPr>
          <p:cNvPr id="32" name="ホームベース 31"/>
          <p:cNvSpPr/>
          <p:nvPr/>
        </p:nvSpPr>
        <p:spPr>
          <a:xfrm>
            <a:off x="457705" y="13642938"/>
            <a:ext cx="3698113" cy="687221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r>
              <a:rPr lang="ja-JP" altLang="en-US" sz="4400" dirty="0" smtClean="0">
                <a:solidFill>
                  <a:schemeClr val="bg1"/>
                </a:solidFill>
              </a:rPr>
              <a:t>研究</a:t>
            </a:r>
            <a:r>
              <a:rPr lang="ja-JP" altLang="en-US" sz="4400" dirty="0">
                <a:solidFill>
                  <a:schemeClr val="bg1"/>
                </a:solidFill>
              </a:rPr>
              <a:t>方法</a:t>
            </a:r>
          </a:p>
        </p:txBody>
      </p:sp>
      <p:sp>
        <p:nvSpPr>
          <p:cNvPr id="43" name="ホームベース 42"/>
          <p:cNvSpPr/>
          <p:nvPr/>
        </p:nvSpPr>
        <p:spPr>
          <a:xfrm>
            <a:off x="12879637" y="13769788"/>
            <a:ext cx="4979111" cy="96658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r>
              <a:rPr lang="ja-JP" altLang="en-US" sz="4400" dirty="0">
                <a:solidFill>
                  <a:schemeClr val="bg1"/>
                </a:solidFill>
              </a:rPr>
              <a:t>現在</a:t>
            </a:r>
            <a:r>
              <a:rPr lang="ja-JP" altLang="en-US" sz="4400" dirty="0" smtClean="0">
                <a:solidFill>
                  <a:schemeClr val="bg1"/>
                </a:solidFill>
              </a:rPr>
              <a:t>の進捗状況</a:t>
            </a:r>
            <a:endParaRPr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45" name="ホームベース 44"/>
          <p:cNvSpPr/>
          <p:nvPr/>
        </p:nvSpPr>
        <p:spPr>
          <a:xfrm>
            <a:off x="10260391" y="23225737"/>
            <a:ext cx="3729264" cy="76271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r>
              <a:rPr lang="ja-JP" altLang="en-US" sz="4400" dirty="0" smtClean="0">
                <a:solidFill>
                  <a:schemeClr val="bg1"/>
                </a:solidFill>
              </a:rPr>
              <a:t>今後の計画</a:t>
            </a:r>
            <a:endParaRPr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604233" y="4157666"/>
            <a:ext cx="20146717" cy="303886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r>
              <a:rPr kumimoji="1" lang="ja-JP" altLang="en-US" sz="3600" dirty="0" smtClean="0">
                <a:solidFill>
                  <a:schemeClr val="tx1"/>
                </a:solidFill>
                <a:latin typeface="+mn-ea"/>
              </a:rPr>
              <a:t>千葉工業大学の「学生生活アンケート」の内容を見て</a:t>
            </a:r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今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よりも深いところで分析してほしいと思ったため</a:t>
            </a:r>
            <a:r>
              <a:rPr kumimoji="1" lang="ja-JP" altLang="en-US" sz="3600" dirty="0" smtClean="0">
                <a:solidFill>
                  <a:schemeClr val="tx1"/>
                </a:solidFill>
                <a:latin typeface="+mn-ea"/>
              </a:rPr>
              <a:t>．</a:t>
            </a:r>
            <a:endParaRPr kumimoji="1" lang="en-US" altLang="ja-JP" sz="3600" dirty="0" smtClean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学生の意識や考え方により深くアプローチしてほしいと感じた．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80232" y="10594747"/>
            <a:ext cx="20906812" cy="23139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12587843" y="13339787"/>
            <a:ext cx="8527382" cy="89664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9855384" y="22464546"/>
            <a:ext cx="11259841" cy="73650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180232" y="13339788"/>
            <a:ext cx="12282123" cy="89664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角丸四角形 53"/>
          <p:cNvSpPr/>
          <p:nvPr/>
        </p:nvSpPr>
        <p:spPr>
          <a:xfrm>
            <a:off x="426554" y="14482574"/>
            <a:ext cx="11385310" cy="732200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marL="742950" indent="-742950">
              <a:buFont typeface="+mj-lt"/>
              <a:buAutoNum type="arabicPeriod"/>
            </a:pPr>
            <a:r>
              <a:rPr lang="ja-JP" altLang="en-US" sz="4400" dirty="0" smtClean="0">
                <a:solidFill>
                  <a:schemeClr val="tx1"/>
                </a:solidFill>
              </a:rPr>
              <a:t>千葉</a:t>
            </a:r>
            <a:r>
              <a:rPr lang="ja-JP" altLang="en-US" sz="4400" dirty="0">
                <a:solidFill>
                  <a:schemeClr val="tx1"/>
                </a:solidFill>
              </a:rPr>
              <a:t>工業大学が実施した</a:t>
            </a:r>
            <a:r>
              <a:rPr lang="en-US" altLang="ja-JP" sz="4400" dirty="0">
                <a:solidFill>
                  <a:schemeClr val="tx1"/>
                </a:solidFill>
              </a:rPr>
              <a:t>2015 </a:t>
            </a:r>
            <a:r>
              <a:rPr lang="ja-JP" altLang="en-US" sz="4400" dirty="0">
                <a:solidFill>
                  <a:schemeClr val="tx1"/>
                </a:solidFill>
              </a:rPr>
              <a:t>年度版「</a:t>
            </a:r>
            <a:r>
              <a:rPr lang="ja-JP" altLang="en-US" sz="4400" dirty="0" smtClean="0">
                <a:solidFill>
                  <a:schemeClr val="tx1"/>
                </a:solidFill>
              </a:rPr>
              <a:t>学生生活</a:t>
            </a:r>
            <a:r>
              <a:rPr lang="ja-JP" altLang="en-US" sz="4400" dirty="0">
                <a:solidFill>
                  <a:schemeClr val="tx1"/>
                </a:solidFill>
              </a:rPr>
              <a:t>アンケート」を</a:t>
            </a:r>
            <a:r>
              <a:rPr lang="en-US" altLang="ja-JP" sz="4400" dirty="0">
                <a:solidFill>
                  <a:schemeClr val="tx1"/>
                </a:solidFill>
              </a:rPr>
              <a:t>Google </a:t>
            </a:r>
            <a:r>
              <a:rPr lang="ja-JP" altLang="en-US" sz="4400" dirty="0" smtClean="0">
                <a:solidFill>
                  <a:schemeClr val="tx1"/>
                </a:solidFill>
              </a:rPr>
              <a:t>フォームにて作成する．</a:t>
            </a:r>
            <a:r>
              <a:rPr lang="en-US" altLang="ja-JP" sz="4400" dirty="0" smtClean="0">
                <a:solidFill>
                  <a:schemeClr val="tx1"/>
                </a:solidFill>
              </a:rPr>
              <a:t> </a:t>
            </a:r>
          </a:p>
          <a:p>
            <a:pPr marL="742950" indent="-742950">
              <a:buFont typeface="+mj-lt"/>
              <a:buAutoNum type="arabicPeriod"/>
            </a:pPr>
            <a:r>
              <a:rPr lang="ja-JP" altLang="en-US" sz="4400" dirty="0" smtClean="0">
                <a:solidFill>
                  <a:schemeClr val="tx1"/>
                </a:solidFill>
              </a:rPr>
              <a:t>千葉</a:t>
            </a:r>
            <a:r>
              <a:rPr lang="ja-JP" altLang="en-US" sz="4400" dirty="0">
                <a:solidFill>
                  <a:schemeClr val="tx1"/>
                </a:solidFill>
              </a:rPr>
              <a:t>工業大学の学生</a:t>
            </a:r>
            <a:r>
              <a:rPr lang="en-US" altLang="ja-JP" sz="4400" dirty="0">
                <a:solidFill>
                  <a:schemeClr val="tx1"/>
                </a:solidFill>
              </a:rPr>
              <a:t>100 </a:t>
            </a:r>
            <a:r>
              <a:rPr lang="ja-JP" altLang="en-US" sz="4400" dirty="0">
                <a:solidFill>
                  <a:schemeClr val="tx1"/>
                </a:solidFill>
              </a:rPr>
              <a:t>人分のアンケート</a:t>
            </a:r>
            <a:r>
              <a:rPr lang="ja-JP" altLang="en-US" sz="4400" dirty="0" smtClean="0">
                <a:solidFill>
                  <a:schemeClr val="tx1"/>
                </a:solidFill>
              </a:rPr>
              <a:t>を集める．</a:t>
            </a:r>
            <a:endParaRPr lang="en-US" altLang="ja-JP" sz="4400" dirty="0" smtClean="0">
              <a:solidFill>
                <a:schemeClr val="tx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4400" dirty="0" smtClean="0">
                <a:solidFill>
                  <a:schemeClr val="tx1"/>
                </a:solidFill>
              </a:rPr>
              <a:t>学生</a:t>
            </a:r>
            <a:r>
              <a:rPr lang="ja-JP" altLang="en-US" sz="4400" dirty="0">
                <a:solidFill>
                  <a:schemeClr val="tx1"/>
                </a:solidFill>
              </a:rPr>
              <a:t>の意識や考え方に関するデータに注目し</a:t>
            </a:r>
            <a:r>
              <a:rPr lang="ja-JP" altLang="en-US" sz="4400" dirty="0" smtClean="0">
                <a:solidFill>
                  <a:schemeClr val="tx1"/>
                </a:solidFill>
              </a:rPr>
              <a:t>，独自</a:t>
            </a:r>
            <a:r>
              <a:rPr lang="ja-JP" altLang="en-US" sz="4400" dirty="0">
                <a:solidFill>
                  <a:schemeClr val="tx1"/>
                </a:solidFill>
              </a:rPr>
              <a:t>に分析，解析する</a:t>
            </a:r>
            <a:r>
              <a:rPr lang="ja-JP" altLang="en-US" sz="4400" dirty="0" smtClean="0">
                <a:solidFill>
                  <a:schemeClr val="tx1"/>
                </a:solidFill>
              </a:rPr>
              <a:t>．</a:t>
            </a:r>
            <a:endParaRPr lang="en-US" altLang="ja-JP" sz="4400" dirty="0" smtClean="0">
              <a:solidFill>
                <a:schemeClr val="tx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4400" dirty="0" smtClean="0">
                <a:solidFill>
                  <a:schemeClr val="tx1"/>
                </a:solidFill>
              </a:rPr>
              <a:t>新た</a:t>
            </a:r>
            <a:r>
              <a:rPr lang="ja-JP" altLang="en-US" sz="4400" dirty="0">
                <a:solidFill>
                  <a:schemeClr val="tx1"/>
                </a:solidFill>
              </a:rPr>
              <a:t>な解析法とまとめ方を提案する．</a:t>
            </a:r>
            <a:endParaRPr kumimoji="1" lang="en-US" altLang="ja-JP" sz="44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12879637" y="15167798"/>
            <a:ext cx="8011092" cy="6452909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r>
              <a:rPr lang="ja-JP" altLang="en-US" sz="4400" dirty="0">
                <a:solidFill>
                  <a:schemeClr val="tx1"/>
                </a:solidFill>
              </a:rPr>
              <a:t>研究室内で</a:t>
            </a:r>
            <a:r>
              <a:rPr lang="en-US" altLang="ja-JP" sz="4400" dirty="0">
                <a:solidFill>
                  <a:schemeClr val="tx1"/>
                </a:solidFill>
              </a:rPr>
              <a:t>22 </a:t>
            </a:r>
            <a:r>
              <a:rPr lang="ja-JP" altLang="en-US" sz="4400" dirty="0">
                <a:solidFill>
                  <a:schemeClr val="tx1"/>
                </a:solidFill>
              </a:rPr>
              <a:t>人分</a:t>
            </a:r>
            <a:r>
              <a:rPr lang="ja-JP" altLang="en-US" sz="4400" dirty="0" smtClean="0">
                <a:solidFill>
                  <a:schemeClr val="tx1"/>
                </a:solidFill>
              </a:rPr>
              <a:t>のアンケート</a:t>
            </a:r>
            <a:r>
              <a:rPr lang="ja-JP" altLang="en-US" sz="4400" dirty="0">
                <a:solidFill>
                  <a:schemeClr val="tx1"/>
                </a:solidFill>
              </a:rPr>
              <a:t>を実施</a:t>
            </a:r>
            <a:r>
              <a:rPr lang="ja-JP" altLang="en-US" sz="4400">
                <a:solidFill>
                  <a:schemeClr val="tx1"/>
                </a:solidFill>
              </a:rPr>
              <a:t>した</a:t>
            </a:r>
            <a:r>
              <a:rPr lang="ja-JP" altLang="en-US" sz="4400" smtClean="0">
                <a:solidFill>
                  <a:schemeClr val="tx1"/>
                </a:solidFill>
              </a:rPr>
              <a:t>．現在解析中である．</a:t>
            </a:r>
            <a:endParaRPr lang="ja-JP" altLang="en-US" sz="4400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188408" y="7409123"/>
            <a:ext cx="4680520" cy="818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 smtClean="0"/>
              <a:t>現在の分析状況</a:t>
            </a:r>
            <a:endParaRPr kumimoji="1" lang="ja-JP" altLang="en-US" sz="4400" dirty="0"/>
          </a:p>
        </p:txBody>
      </p:sp>
      <p:sp>
        <p:nvSpPr>
          <p:cNvPr id="33" name="正方形/長方形 32"/>
          <p:cNvSpPr/>
          <p:nvPr/>
        </p:nvSpPr>
        <p:spPr>
          <a:xfrm>
            <a:off x="14609811" y="7437076"/>
            <a:ext cx="3221707" cy="818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dirty="0" smtClean="0"/>
              <a:t>理想</a:t>
            </a:r>
            <a:r>
              <a:rPr kumimoji="1" lang="ja-JP" altLang="en-US" sz="4400" dirty="0" smtClean="0"/>
              <a:t>の分析</a:t>
            </a:r>
            <a:endParaRPr kumimoji="1" lang="ja-JP" altLang="en-US" sz="4400" dirty="0"/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854811"/>
              </p:ext>
            </p:extLst>
          </p:nvPr>
        </p:nvGraphicFramePr>
        <p:xfrm>
          <a:off x="10260391" y="24534201"/>
          <a:ext cx="10170241" cy="425958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222500"/>
                <a:gridCol w="7947741"/>
              </a:tblGrid>
              <a:tr h="66675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400" u="none" strike="noStrike" dirty="0">
                          <a:effectLst/>
                        </a:rPr>
                        <a:t>日程</a:t>
                      </a:r>
                      <a:endParaRPr lang="ja-JP" altLang="en-US" sz="4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400" u="none" strike="noStrike" dirty="0">
                          <a:effectLst/>
                        </a:rPr>
                        <a:t>内容</a:t>
                      </a:r>
                      <a:endParaRPr lang="ja-JP" altLang="en-US" sz="4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7429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4400" u="none" strike="noStrike">
                          <a:effectLst/>
                        </a:rPr>
                        <a:t>10 </a:t>
                      </a:r>
                      <a:r>
                        <a:rPr lang="ja-JP" altLang="en-US" sz="4400" u="none" strike="noStrike">
                          <a:effectLst/>
                        </a:rPr>
                        <a:t>月　</a:t>
                      </a:r>
                      <a:endParaRPr lang="ja-JP" altLang="en-US" sz="4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400" u="none" strike="noStrike" dirty="0">
                          <a:effectLst/>
                        </a:rPr>
                        <a:t>残り</a:t>
                      </a:r>
                      <a:r>
                        <a:rPr lang="en-US" altLang="ja-JP" sz="4400" u="none" strike="noStrike" dirty="0">
                          <a:effectLst/>
                        </a:rPr>
                        <a:t>78 </a:t>
                      </a:r>
                      <a:r>
                        <a:rPr lang="ja-JP" altLang="en-US" sz="4400" u="none" strike="noStrike" dirty="0">
                          <a:effectLst/>
                        </a:rPr>
                        <a:t>人分のアンケートを実施</a:t>
                      </a:r>
                      <a:endParaRPr lang="ja-JP" altLang="en-US" sz="4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7429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4400" u="none" strike="noStrike">
                          <a:effectLst/>
                        </a:rPr>
                        <a:t>11 </a:t>
                      </a:r>
                      <a:r>
                        <a:rPr lang="ja-JP" altLang="en-US" sz="4400" u="none" strike="noStrike">
                          <a:effectLst/>
                        </a:rPr>
                        <a:t>月</a:t>
                      </a:r>
                      <a:endParaRPr lang="ja-JP" altLang="en-US" sz="4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400" u="none" strike="noStrike" dirty="0">
                          <a:effectLst/>
                        </a:rPr>
                        <a:t>回収したデータの分析，解析</a:t>
                      </a:r>
                      <a:endParaRPr lang="ja-JP" altLang="en-US" sz="4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13144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4400" u="none" strike="noStrike">
                          <a:effectLst/>
                        </a:rPr>
                        <a:t>12 </a:t>
                      </a:r>
                      <a:r>
                        <a:rPr lang="ja-JP" altLang="en-US" sz="4400" u="none" strike="noStrike">
                          <a:effectLst/>
                        </a:rPr>
                        <a:t>月　</a:t>
                      </a:r>
                      <a:endParaRPr lang="ja-JP" altLang="en-US" sz="4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400" u="none" strike="noStrike">
                          <a:effectLst/>
                        </a:rPr>
                        <a:t>学生の意識と考え方が最も可視化出来た結果を提案</a:t>
                      </a:r>
                      <a:endParaRPr lang="ja-JP" altLang="en-US" sz="4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7429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4400" u="none" strike="noStrike" dirty="0">
                          <a:effectLst/>
                        </a:rPr>
                        <a:t>1 </a:t>
                      </a:r>
                      <a:r>
                        <a:rPr lang="ja-JP" altLang="en-US" sz="4400" u="none" strike="noStrike" dirty="0">
                          <a:effectLst/>
                        </a:rPr>
                        <a:t>月</a:t>
                      </a:r>
                      <a:r>
                        <a:rPr lang="en-US" altLang="ja-JP" sz="4400" u="none" strike="noStrike" dirty="0">
                          <a:effectLst/>
                        </a:rPr>
                        <a:t>,2 </a:t>
                      </a:r>
                      <a:r>
                        <a:rPr lang="ja-JP" altLang="en-US" sz="4400" u="none" strike="noStrike" dirty="0">
                          <a:effectLst/>
                        </a:rPr>
                        <a:t>月</a:t>
                      </a:r>
                      <a:endParaRPr lang="ja-JP" altLang="en-US" sz="4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400" u="none" strike="noStrike" dirty="0">
                          <a:effectLst/>
                        </a:rPr>
                        <a:t>論文の執筆，発表資料の作成</a:t>
                      </a:r>
                      <a:endParaRPr lang="ja-JP" altLang="en-US" sz="4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39" name="正方形/長方形 38"/>
          <p:cNvSpPr/>
          <p:nvPr/>
        </p:nvSpPr>
        <p:spPr>
          <a:xfrm>
            <a:off x="180232" y="22464546"/>
            <a:ext cx="9486925" cy="73650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ホームベース 39"/>
          <p:cNvSpPr/>
          <p:nvPr/>
        </p:nvSpPr>
        <p:spPr>
          <a:xfrm>
            <a:off x="493246" y="23010452"/>
            <a:ext cx="6599754" cy="76271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r>
              <a:rPr lang="ja-JP" altLang="en-US" sz="4400" dirty="0" smtClean="0">
                <a:solidFill>
                  <a:schemeClr val="bg1"/>
                </a:solidFill>
              </a:rPr>
              <a:t>活用</a:t>
            </a:r>
            <a:r>
              <a:rPr lang="ja-JP" altLang="en-US" sz="4400" dirty="0">
                <a:solidFill>
                  <a:schemeClr val="bg1"/>
                </a:solidFill>
              </a:rPr>
              <a:t>予定</a:t>
            </a:r>
            <a:r>
              <a:rPr lang="ja-JP" altLang="en-US" sz="4400" dirty="0" smtClean="0">
                <a:solidFill>
                  <a:schemeClr val="bg1"/>
                </a:solidFill>
              </a:rPr>
              <a:t>の分析手法</a:t>
            </a:r>
            <a:endParaRPr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6554" y="23916045"/>
            <a:ext cx="8835596" cy="562554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 sz="5400" dirty="0" smtClean="0">
                <a:solidFill>
                  <a:srgbClr val="FF0000"/>
                </a:solidFill>
                <a:latin typeface="+mn-ea"/>
              </a:rPr>
              <a:t>因子分析</a:t>
            </a:r>
            <a:endParaRPr kumimoji="1" lang="en-US" altLang="ja-JP" sz="5400" dirty="0" smtClean="0">
              <a:solidFill>
                <a:srgbClr val="FF0000"/>
              </a:solidFill>
              <a:latin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5400" dirty="0" smtClean="0">
                <a:solidFill>
                  <a:srgbClr val="FF0000"/>
                </a:solidFill>
                <a:latin typeface="+mn-ea"/>
              </a:rPr>
              <a:t>クラスター分析</a:t>
            </a:r>
            <a:endParaRPr lang="en-US" altLang="ja-JP" sz="5400" dirty="0" smtClean="0">
              <a:solidFill>
                <a:srgbClr val="FF0000"/>
              </a:solidFill>
              <a:latin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sz="5400" dirty="0" smtClean="0">
                <a:solidFill>
                  <a:srgbClr val="FF0000"/>
                </a:solidFill>
                <a:latin typeface="+mn-ea"/>
              </a:rPr>
              <a:t>対応分析</a:t>
            </a:r>
            <a:endParaRPr kumimoji="1" lang="en-US" altLang="ja-JP" sz="4400" dirty="0" smtClean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4400" dirty="0" smtClean="0">
                <a:solidFill>
                  <a:schemeClr val="tx1"/>
                </a:solidFill>
                <a:latin typeface="+mn-ea"/>
              </a:rPr>
              <a:t>集めたデータの相関関係を分かりやすく表示する分析手法である．データに有効であれば色々手法を試す．</a:t>
            </a:r>
            <a:endParaRPr kumimoji="1" lang="en-US" altLang="ja-JP" sz="44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905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" val="c5666b97-3eb7-4e95-a574-df83fa6f0c5b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722</TotalTime>
  <Words>278</Words>
  <Application>Microsoft Office PowerPoint</Application>
  <PresentationFormat>ユーザー設定</PresentationFormat>
  <Paragraphs>35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shoma</dc:creator>
  <cp:lastModifiedBy>kawate</cp:lastModifiedBy>
  <cp:revision>104</cp:revision>
  <dcterms:created xsi:type="dcterms:W3CDTF">2012-09-17T17:26:59Z</dcterms:created>
  <dcterms:modified xsi:type="dcterms:W3CDTF">2016-10-07T06:15:27Z</dcterms:modified>
</cp:coreProperties>
</file>