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3"/>
  </p:notesMasterIdLst>
  <p:sldIdLst>
    <p:sldId id="264" r:id="rId2"/>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33" autoAdjust="0"/>
    <p:restoredTop sz="94299" autoAdjust="0"/>
  </p:normalViewPr>
  <p:slideViewPr>
    <p:cSldViewPr>
      <p:cViewPr varScale="1">
        <p:scale>
          <a:sx n="15" d="100"/>
          <a:sy n="15" d="100"/>
        </p:scale>
        <p:origin x="2036" y="76"/>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1342\AppData\Roaming\Microsoft\Excel\&#26412;&#12487;&#12540;&#12479;%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Sheet3!$B$1</c:f>
              <c:strCache>
                <c:ptCount val="1"/>
                <c:pt idx="0">
                  <c:v>総評</c:v>
                </c:pt>
              </c:strCache>
            </c:strRef>
          </c:tx>
          <c:spPr>
            <a:ln w="19050" cap="rnd">
              <a:noFill/>
              <a:round/>
            </a:ln>
            <a:effectLst/>
          </c:spPr>
          <c:marker>
            <c:symbol val="circle"/>
            <c:size val="5"/>
            <c:spPr>
              <a:solidFill>
                <a:schemeClr val="accent1"/>
              </a:solidFill>
              <a:ln w="82550">
                <a:solidFill>
                  <a:schemeClr val="accent1"/>
                </a:solidFill>
              </a:ln>
              <a:effectLst/>
            </c:spPr>
          </c:marker>
          <c:xVal>
            <c:numRef>
              <c:f>Sheet3!$A$2:$A$61</c:f>
              <c:numCache>
                <c:formatCode>General</c:formatCode>
                <c:ptCount val="6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28</c:v>
                </c:pt>
                <c:pt idx="28">
                  <c:v>0</c:v>
                </c:pt>
                <c:pt idx="29">
                  <c:v>0</c:v>
                </c:pt>
                <c:pt idx="30">
                  <c:v>0</c:v>
                </c:pt>
                <c:pt idx="31">
                  <c:v>7</c:v>
                </c:pt>
                <c:pt idx="32">
                  <c:v>0</c:v>
                </c:pt>
                <c:pt idx="33">
                  <c:v>0</c:v>
                </c:pt>
                <c:pt idx="34">
                  <c:v>7</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14</c:v>
                </c:pt>
                <c:pt idx="51">
                  <c:v>0</c:v>
                </c:pt>
                <c:pt idx="52">
                  <c:v>0</c:v>
                </c:pt>
                <c:pt idx="53">
                  <c:v>0</c:v>
                </c:pt>
                <c:pt idx="54">
                  <c:v>0</c:v>
                </c:pt>
                <c:pt idx="55">
                  <c:v>0</c:v>
                </c:pt>
                <c:pt idx="56">
                  <c:v>56</c:v>
                </c:pt>
                <c:pt idx="57">
                  <c:v>70</c:v>
                </c:pt>
                <c:pt idx="58">
                  <c:v>119</c:v>
                </c:pt>
                <c:pt idx="59">
                  <c:v>133</c:v>
                </c:pt>
              </c:numCache>
            </c:numRef>
          </c:xVal>
          <c:yVal>
            <c:numRef>
              <c:f>Sheet3!$B$2:$B$61</c:f>
              <c:numCache>
                <c:formatCode>General</c:formatCode>
                <c:ptCount val="60"/>
                <c:pt idx="0">
                  <c:v>80</c:v>
                </c:pt>
                <c:pt idx="1">
                  <c:v>73</c:v>
                </c:pt>
                <c:pt idx="2">
                  <c:v>62</c:v>
                </c:pt>
                <c:pt idx="3">
                  <c:v>70</c:v>
                </c:pt>
                <c:pt idx="4">
                  <c:v>76</c:v>
                </c:pt>
                <c:pt idx="5">
                  <c:v>48</c:v>
                </c:pt>
                <c:pt idx="6">
                  <c:v>74</c:v>
                </c:pt>
                <c:pt idx="7">
                  <c:v>38</c:v>
                </c:pt>
                <c:pt idx="8">
                  <c:v>80</c:v>
                </c:pt>
                <c:pt idx="9">
                  <c:v>20</c:v>
                </c:pt>
                <c:pt idx="10">
                  <c:v>77</c:v>
                </c:pt>
                <c:pt idx="11">
                  <c:v>66</c:v>
                </c:pt>
                <c:pt idx="12">
                  <c:v>77</c:v>
                </c:pt>
                <c:pt idx="13">
                  <c:v>64</c:v>
                </c:pt>
                <c:pt idx="14">
                  <c:v>75</c:v>
                </c:pt>
                <c:pt idx="15">
                  <c:v>74</c:v>
                </c:pt>
                <c:pt idx="16">
                  <c:v>42</c:v>
                </c:pt>
                <c:pt idx="17">
                  <c:v>48</c:v>
                </c:pt>
                <c:pt idx="18">
                  <c:v>50</c:v>
                </c:pt>
                <c:pt idx="19">
                  <c:v>75</c:v>
                </c:pt>
                <c:pt idx="20">
                  <c:v>66</c:v>
                </c:pt>
                <c:pt idx="21">
                  <c:v>60</c:v>
                </c:pt>
                <c:pt idx="22">
                  <c:v>62</c:v>
                </c:pt>
                <c:pt idx="23">
                  <c:v>73</c:v>
                </c:pt>
                <c:pt idx="24">
                  <c:v>72</c:v>
                </c:pt>
                <c:pt idx="25">
                  <c:v>82</c:v>
                </c:pt>
                <c:pt idx="26">
                  <c:v>40</c:v>
                </c:pt>
                <c:pt idx="27">
                  <c:v>64</c:v>
                </c:pt>
                <c:pt idx="28">
                  <c:v>64</c:v>
                </c:pt>
                <c:pt idx="29">
                  <c:v>66</c:v>
                </c:pt>
                <c:pt idx="30">
                  <c:v>72</c:v>
                </c:pt>
                <c:pt idx="31">
                  <c:v>71</c:v>
                </c:pt>
                <c:pt idx="32">
                  <c:v>75</c:v>
                </c:pt>
                <c:pt idx="33">
                  <c:v>68</c:v>
                </c:pt>
                <c:pt idx="34">
                  <c:v>68</c:v>
                </c:pt>
                <c:pt idx="35">
                  <c:v>78</c:v>
                </c:pt>
                <c:pt idx="36">
                  <c:v>54</c:v>
                </c:pt>
                <c:pt idx="37">
                  <c:v>79</c:v>
                </c:pt>
                <c:pt idx="38">
                  <c:v>73</c:v>
                </c:pt>
                <c:pt idx="39">
                  <c:v>62</c:v>
                </c:pt>
                <c:pt idx="40">
                  <c:v>49</c:v>
                </c:pt>
                <c:pt idx="41">
                  <c:v>36</c:v>
                </c:pt>
                <c:pt idx="42">
                  <c:v>75</c:v>
                </c:pt>
                <c:pt idx="43">
                  <c:v>76</c:v>
                </c:pt>
                <c:pt idx="44">
                  <c:v>63</c:v>
                </c:pt>
                <c:pt idx="45">
                  <c:v>67</c:v>
                </c:pt>
                <c:pt idx="46">
                  <c:v>80</c:v>
                </c:pt>
                <c:pt idx="47">
                  <c:v>68</c:v>
                </c:pt>
                <c:pt idx="48">
                  <c:v>40</c:v>
                </c:pt>
                <c:pt idx="49">
                  <c:v>79</c:v>
                </c:pt>
                <c:pt idx="50">
                  <c:v>70</c:v>
                </c:pt>
                <c:pt idx="51">
                  <c:v>56</c:v>
                </c:pt>
                <c:pt idx="52">
                  <c:v>64</c:v>
                </c:pt>
                <c:pt idx="53">
                  <c:v>59</c:v>
                </c:pt>
                <c:pt idx="54">
                  <c:v>44</c:v>
                </c:pt>
                <c:pt idx="55">
                  <c:v>74</c:v>
                </c:pt>
                <c:pt idx="56">
                  <c:v>52</c:v>
                </c:pt>
                <c:pt idx="57">
                  <c:v>64</c:v>
                </c:pt>
                <c:pt idx="58">
                  <c:v>62</c:v>
                </c:pt>
                <c:pt idx="59">
                  <c:v>70</c:v>
                </c:pt>
              </c:numCache>
            </c:numRef>
          </c:yVal>
          <c:smooth val="0"/>
        </c:ser>
        <c:dLbls>
          <c:showLegendKey val="0"/>
          <c:showVal val="0"/>
          <c:showCatName val="0"/>
          <c:showSerName val="0"/>
          <c:showPercent val="0"/>
          <c:showBubbleSize val="0"/>
        </c:dLbls>
        <c:axId val="-310478352"/>
        <c:axId val="-310491952"/>
      </c:scatterChart>
      <c:valAx>
        <c:axId val="-310478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ja-JP" altLang="en-US" sz="2000"/>
                  <a:t>延期日数</a:t>
                </a:r>
              </a:p>
            </c:rich>
          </c:tx>
          <c:layout>
            <c:manualLayout>
              <c:xMode val="edge"/>
              <c:yMode val="edge"/>
              <c:x val="0.51038485189504446"/>
              <c:y val="0.96417368147863947"/>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10491952"/>
        <c:crosses val="autoZero"/>
        <c:crossBetween val="midCat"/>
      </c:valAx>
      <c:valAx>
        <c:axId val="-31049195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ja-JP" altLang="en-US" sz="2000"/>
                  <a:t>レビュー点数</a:t>
                </a:r>
              </a:p>
            </c:rich>
          </c:tx>
          <c:layout>
            <c:manualLayout>
              <c:xMode val="edge"/>
              <c:yMode val="edge"/>
              <c:x val="7.3545231443259713E-3"/>
              <c:y val="0.34656485103803086"/>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104783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935E7-A51F-4FE3-8E46-E43B536CCFB8}" type="datetimeFigureOut">
              <a:rPr kumimoji="1" lang="ja-JP" altLang="en-US" smtClean="0"/>
              <a:t>2016/1/14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22964-6963-45B4-9F39-6B1745C8229A}" type="slidenum">
              <a:rPr kumimoji="1" lang="ja-JP" altLang="en-US" smtClean="0"/>
              <a:t>‹#›</a:t>
            </a:fld>
            <a:endParaRPr kumimoji="1" lang="ja-JP" altLang="en-US"/>
          </a:p>
        </p:txBody>
      </p:sp>
    </p:spTree>
    <p:extLst>
      <p:ext uri="{BB962C8B-B14F-4D97-AF65-F5344CB8AC3E}">
        <p14:creationId xmlns:p14="http://schemas.microsoft.com/office/powerpoint/2010/main" val="1042159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D22964-6963-45B4-9F39-6B1745C8229A}" type="slidenum">
              <a:rPr kumimoji="1" lang="ja-JP" altLang="en-US" smtClean="0"/>
              <a:t>1</a:t>
            </a:fld>
            <a:endParaRPr kumimoji="1" lang="ja-JP" altLang="en-US"/>
          </a:p>
        </p:txBody>
      </p:sp>
    </p:spTree>
    <p:extLst>
      <p:ext uri="{BB962C8B-B14F-4D97-AF65-F5344CB8AC3E}">
        <p14:creationId xmlns:p14="http://schemas.microsoft.com/office/powerpoint/2010/main" val="165991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76243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61913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51661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92834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40246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スライド番号プレースホルダー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11731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9" name="スライド番号プレースホルダー 8"/>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4497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5" name="スライド番号プレースホルダー 4"/>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60219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4" name="スライド番号プレースホルダー 3"/>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54115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スライド番号プレースホルダー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111641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BCC94C0-A1F4-4642-83E1-185FB3EE24AC}" type="datetimeFigureOut">
              <a:rPr lang="ja-JP" altLang="en-US" smtClean="0">
                <a:solidFill>
                  <a:prstClr val="black">
                    <a:lumMod val="50000"/>
                    <a:lumOff val="50000"/>
                  </a:prstClr>
                </a:solidFill>
              </a:rPr>
              <a:pPr/>
              <a:t>2016/1/14</a:t>
            </a:fld>
            <a:endParaRPr lang="ja-JP" altLang="en-US">
              <a:solidFill>
                <a:prstClr val="black">
                  <a:lumMod val="50000"/>
                  <a:lumOff val="50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lumMod val="50000"/>
                  <a:lumOff val="50000"/>
                </a:prstClr>
              </a:solidFill>
            </a:endParaRPr>
          </a:p>
        </p:txBody>
      </p:sp>
      <p:sp>
        <p:nvSpPr>
          <p:cNvPr id="7" name="スライド番号プレースホルダー 6"/>
          <p:cNvSpPr>
            <a:spLocks noGrp="1"/>
          </p:cNvSpPr>
          <p:nvPr>
            <p:ph type="sldNum" sz="quarter" idx="12"/>
          </p:nvPr>
        </p:nvSpPr>
        <p:spPr/>
        <p:txBody>
          <a:bodyPr/>
          <a:lstStyle/>
          <a:p>
            <a:fld id="{698BC9E8-A726-48DE-A4EC-8069DF82B8ED}" type="slidenum">
              <a:rPr lang="ja-JP" altLang="en-US" smtClean="0">
                <a:solidFill>
                  <a:prstClr val="black">
                    <a:lumMod val="50000"/>
                    <a:lumOff val="50000"/>
                  </a:prstClr>
                </a:solidFill>
              </a:rPr>
              <a:pPr/>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24871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pPr defTabSz="2951897"/>
            <a:fld id="{4BCC94C0-A1F4-4642-83E1-185FB3EE24AC}" type="datetimeFigureOut">
              <a:rPr lang="ja-JP" altLang="en-US" smtClean="0">
                <a:solidFill>
                  <a:prstClr val="black">
                    <a:lumMod val="50000"/>
                    <a:lumOff val="50000"/>
                  </a:prstClr>
                </a:solidFill>
              </a:rPr>
              <a:pPr defTabSz="2951897"/>
              <a:t>2016/1/14</a:t>
            </a:fld>
            <a:endParaRPr lang="ja-JP" altLang="en-US">
              <a:solidFill>
                <a:prstClr val="black">
                  <a:lumMod val="50000"/>
                  <a:lumOff val="50000"/>
                </a:prstClr>
              </a:solidFill>
            </a:endParaRPr>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pPr defTabSz="2951897"/>
            <a:endParaRPr lang="ja-JP" altLang="en-US">
              <a:solidFill>
                <a:prstClr val="black">
                  <a:lumMod val="50000"/>
                  <a:lumOff val="50000"/>
                </a:prstClr>
              </a:solidFill>
            </a:endParaRPr>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pPr defTabSz="2951897"/>
            <a:fld id="{698BC9E8-A726-48DE-A4EC-8069DF82B8ED}" type="slidenum">
              <a:rPr lang="ja-JP" altLang="en-US" smtClean="0">
                <a:solidFill>
                  <a:prstClr val="black">
                    <a:lumMod val="50000"/>
                    <a:lumOff val="50000"/>
                  </a:prstClr>
                </a:solidFill>
              </a:rPr>
              <a:pPr defTabSz="2951897"/>
              <a:t>‹#›</a:t>
            </a:fld>
            <a:endParaRPr lang="ja-JP" altLang="en-US">
              <a:solidFill>
                <a:prstClr val="black">
                  <a:lumMod val="50000"/>
                  <a:lumOff val="50000"/>
                </a:prstClr>
              </a:solidFill>
            </a:endParaRPr>
          </a:p>
        </p:txBody>
      </p:sp>
    </p:spTree>
    <p:extLst>
      <p:ext uri="{BB962C8B-B14F-4D97-AF65-F5344CB8AC3E}">
        <p14:creationId xmlns:p14="http://schemas.microsoft.com/office/powerpoint/2010/main" val="3888877521"/>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flipH="1">
            <a:off x="558543" y="432370"/>
            <a:ext cx="20431999" cy="2215991"/>
          </a:xfrm>
          <a:prstGeom prst="rect">
            <a:avLst/>
          </a:prstGeom>
          <a:noFill/>
        </p:spPr>
        <p:txBody>
          <a:bodyPr wrap="square" rtlCol="0">
            <a:spAutoFit/>
          </a:bodyPr>
          <a:lstStyle/>
          <a:p>
            <a:pPr algn="ctr"/>
            <a:r>
              <a:rPr lang="ja-JP" altLang="en-US" sz="7200" dirty="0"/>
              <a:t>ゲームソフトの発売延期とユーザ評価の相関</a:t>
            </a:r>
            <a:r>
              <a:rPr lang="ja-JP" altLang="en-US" sz="7200" dirty="0" smtClean="0"/>
              <a:t>分析</a:t>
            </a:r>
            <a:endParaRPr lang="en-US" altLang="ja-JP" sz="7200" dirty="0" smtClean="0"/>
          </a:p>
          <a:p>
            <a:pPr algn="ctr"/>
            <a:endParaRPr lang="en-US" altLang="ja-JP" sz="1200" dirty="0" smtClean="0"/>
          </a:p>
          <a:p>
            <a:pPr algn="r"/>
            <a:r>
              <a:rPr lang="ja-JP" altLang="en-US" sz="5400" dirty="0" smtClean="0">
                <a:ln w="0"/>
              </a:rPr>
              <a:t>矢吹研究室　</a:t>
            </a:r>
            <a:r>
              <a:rPr lang="en-US" altLang="ja-JP" sz="5400" dirty="0" smtClean="0">
                <a:ln w="0"/>
              </a:rPr>
              <a:t>1342014</a:t>
            </a:r>
            <a:r>
              <a:rPr lang="ja-JP" altLang="ja-JP" sz="5400" dirty="0" smtClean="0">
                <a:ln w="0"/>
              </a:rPr>
              <a:t>　</a:t>
            </a:r>
            <a:r>
              <a:rPr lang="ja-JP" altLang="en-US" sz="5400" dirty="0" smtClean="0">
                <a:ln w="0"/>
              </a:rPr>
              <a:t>泉 雄太</a:t>
            </a:r>
          </a:p>
        </p:txBody>
      </p:sp>
      <p:sp>
        <p:nvSpPr>
          <p:cNvPr id="11" name="テキスト ボックス 10"/>
          <p:cNvSpPr txBox="1"/>
          <p:nvPr/>
        </p:nvSpPr>
        <p:spPr>
          <a:xfrm>
            <a:off x="584566" y="17307621"/>
            <a:ext cx="12413090" cy="5262979"/>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b="1" dirty="0" smtClean="0">
                <a:latin typeface="+mj-ea"/>
                <a:ea typeface="+mj-ea"/>
              </a:rPr>
              <a:t>現在の進捗状況</a:t>
            </a:r>
            <a:endParaRPr kumimoji="1" lang="en-US" altLang="ja-JP" b="1" dirty="0" smtClean="0">
              <a:latin typeface="+mj-ea"/>
              <a:ea typeface="+mj-ea"/>
            </a:endParaRPr>
          </a:p>
          <a:p>
            <a:r>
              <a:rPr lang="ja-JP" altLang="en-US" dirty="0" smtClean="0"/>
              <a:t>　</a:t>
            </a:r>
            <a:r>
              <a:rPr lang="ja-JP" altLang="en-US" sz="4800" dirty="0" smtClean="0"/>
              <a:t>これまでの調査結果</a:t>
            </a:r>
            <a:endParaRPr lang="en-US" altLang="ja-JP" sz="4800" dirty="0" smtClean="0"/>
          </a:p>
          <a:p>
            <a:pPr marL="914400" indent="-914400">
              <a:buFont typeface="+mj-lt"/>
              <a:buAutoNum type="arabicPeriod"/>
            </a:pPr>
            <a:r>
              <a:rPr lang="en-US" altLang="ja-JP" sz="4400" dirty="0" smtClean="0"/>
              <a:t>60</a:t>
            </a:r>
            <a:r>
              <a:rPr lang="ja-JP" altLang="en-US" sz="4400" dirty="0" smtClean="0"/>
              <a:t>本のソフトのデータを収集した．</a:t>
            </a:r>
            <a:endParaRPr lang="en-US" altLang="ja-JP" sz="4400" dirty="0" smtClean="0"/>
          </a:p>
          <a:p>
            <a:pPr marL="914400" indent="-914400">
              <a:buFont typeface="+mj-lt"/>
              <a:buAutoNum type="arabicPeriod"/>
            </a:pPr>
            <a:r>
              <a:rPr lang="ja-JP" altLang="en-US" sz="4400" dirty="0" smtClean="0"/>
              <a:t>延期したゲームソフトは</a:t>
            </a:r>
            <a:r>
              <a:rPr lang="en-US" altLang="ja-JP" sz="4400" dirty="0" smtClean="0"/>
              <a:t>8</a:t>
            </a:r>
            <a:r>
              <a:rPr lang="ja-JP" altLang="en-US" sz="4400" dirty="0" smtClean="0"/>
              <a:t>本だった．</a:t>
            </a:r>
            <a:endParaRPr lang="en-US" altLang="ja-JP" sz="4400" dirty="0" smtClean="0"/>
          </a:p>
          <a:p>
            <a:pPr marL="914400" indent="-914400">
              <a:buFont typeface="+mj-lt"/>
              <a:buAutoNum type="arabicPeriod"/>
            </a:pPr>
            <a:r>
              <a:rPr lang="ja-JP" altLang="en-US" sz="4400" dirty="0" smtClean="0"/>
              <a:t>延期回数とレビューの相関係数は</a:t>
            </a:r>
            <a:r>
              <a:rPr lang="en-US" altLang="ja-JP" sz="4400" dirty="0" smtClean="0"/>
              <a:t>-0.002</a:t>
            </a:r>
            <a:r>
              <a:rPr lang="ja-JP" altLang="en-US" sz="4400" dirty="0" smtClean="0"/>
              <a:t>だった．</a:t>
            </a:r>
            <a:endParaRPr lang="en-US" altLang="ja-JP" sz="4400" dirty="0" smtClean="0"/>
          </a:p>
          <a:p>
            <a:pPr marL="914400" indent="-914400">
              <a:buFont typeface="+mj-lt"/>
              <a:buAutoNum type="arabicPeriod"/>
            </a:pPr>
            <a:r>
              <a:rPr lang="ja-JP" altLang="en-US" sz="4400" dirty="0" smtClean="0"/>
              <a:t>延期日数とレビューの相関係数は</a:t>
            </a:r>
            <a:r>
              <a:rPr lang="en-US" altLang="ja-JP" sz="4400" dirty="0"/>
              <a:t>-</a:t>
            </a:r>
            <a:r>
              <a:rPr lang="en-US" altLang="ja-JP" sz="4400" dirty="0" smtClean="0"/>
              <a:t>0.007</a:t>
            </a:r>
            <a:r>
              <a:rPr lang="ja-JP" altLang="en-US" sz="4400" dirty="0" smtClean="0"/>
              <a:t>だった．</a:t>
            </a:r>
            <a:endParaRPr lang="en-US" altLang="ja-JP" sz="4400" dirty="0"/>
          </a:p>
          <a:p>
            <a:pPr marL="914400" indent="-914400">
              <a:buFont typeface="+mj-lt"/>
              <a:buAutoNum type="arabicPeriod"/>
            </a:pPr>
            <a:r>
              <a:rPr lang="ja-JP" altLang="en-US" sz="4400" dirty="0" smtClean="0"/>
              <a:t>散布図は右図のようになった．</a:t>
            </a:r>
            <a:endParaRPr lang="en-US" altLang="ja-JP" sz="4400" dirty="0" smtClean="0"/>
          </a:p>
        </p:txBody>
      </p:sp>
      <p:sp>
        <p:nvSpPr>
          <p:cNvPr id="6" name="テキスト ボックス 5"/>
          <p:cNvSpPr txBox="1"/>
          <p:nvPr/>
        </p:nvSpPr>
        <p:spPr>
          <a:xfrm>
            <a:off x="602240" y="3540325"/>
            <a:ext cx="20036611" cy="4924425"/>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6000" b="1" dirty="0" smtClean="0">
                <a:latin typeface="+mj-ea"/>
                <a:ea typeface="+mj-ea"/>
              </a:rPr>
              <a:t>背景</a:t>
            </a:r>
            <a:endParaRPr lang="en-US" altLang="ja-JP" b="1" dirty="0">
              <a:latin typeface="+mj-ea"/>
              <a:ea typeface="+mj-ea"/>
            </a:endParaRPr>
          </a:p>
          <a:p>
            <a:r>
              <a:rPr lang="ja-JP" altLang="en-US" sz="4800" dirty="0"/>
              <a:t>　</a:t>
            </a:r>
            <a:r>
              <a:rPr lang="ja-JP" altLang="en-US" sz="4800" dirty="0" smtClean="0"/>
              <a:t>ゲームソフトのエンドユーザーにはレビューを見る文化が根付いている．そのため，レビューの影響は大きい．</a:t>
            </a:r>
            <a:endParaRPr lang="en-US" altLang="ja-JP" sz="4800" dirty="0" smtClean="0"/>
          </a:p>
          <a:p>
            <a:r>
              <a:rPr lang="ja-JP" altLang="en-US" sz="4800" dirty="0" smtClean="0"/>
              <a:t>　　→製品</a:t>
            </a:r>
            <a:r>
              <a:rPr lang="ja-JP" altLang="en-US" sz="4800" dirty="0"/>
              <a:t>の発売を延期</a:t>
            </a:r>
            <a:r>
              <a:rPr lang="ja-JP" altLang="en-US" sz="4800" dirty="0" smtClean="0"/>
              <a:t>し，品質向上をはかる戦略</a:t>
            </a:r>
            <a:r>
              <a:rPr lang="ja-JP" altLang="en-US" sz="4800" dirty="0"/>
              <a:t>が</a:t>
            </a:r>
            <a:r>
              <a:rPr lang="ja-JP" altLang="en-US" sz="4800" dirty="0" smtClean="0"/>
              <a:t>有効．</a:t>
            </a:r>
            <a:endParaRPr lang="en-US" altLang="ja-JP" sz="4800" dirty="0" smtClean="0"/>
          </a:p>
          <a:p>
            <a:endParaRPr lang="en-US" altLang="ja-JP" sz="1400" dirty="0" smtClean="0"/>
          </a:p>
          <a:p>
            <a:r>
              <a:rPr lang="ja-JP" altLang="en-US" sz="4800" dirty="0" smtClean="0"/>
              <a:t>　</a:t>
            </a:r>
            <a:r>
              <a:rPr lang="ja-JP" altLang="en-US" sz="4800" dirty="0"/>
              <a:t>そこで，発売延期とレビューの間には，相関関係がある</a:t>
            </a:r>
            <a:r>
              <a:rPr lang="ja-JP" altLang="en-US" sz="4800" dirty="0" smtClean="0"/>
              <a:t>ので</a:t>
            </a:r>
            <a:r>
              <a:rPr lang="ja-JP" altLang="en-US" sz="4800" dirty="0"/>
              <a:t>はないかと考えた</a:t>
            </a:r>
            <a:r>
              <a:rPr lang="ja-JP" altLang="en-US" sz="4800" dirty="0" smtClean="0"/>
              <a:t>．</a:t>
            </a:r>
            <a:endParaRPr lang="ja-JP" altLang="en-US" sz="4800" dirty="0"/>
          </a:p>
        </p:txBody>
      </p:sp>
      <p:sp>
        <p:nvSpPr>
          <p:cNvPr id="8" name="テキスト ボックス 7"/>
          <p:cNvSpPr txBox="1"/>
          <p:nvPr/>
        </p:nvSpPr>
        <p:spPr>
          <a:xfrm>
            <a:off x="8797165" y="8826648"/>
            <a:ext cx="11859361" cy="2448000"/>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b="1" dirty="0" smtClean="0">
                <a:latin typeface="+mj-ea"/>
                <a:ea typeface="+mj-ea"/>
              </a:rPr>
              <a:t>プロジェクトマネジメントとの関連</a:t>
            </a:r>
            <a:endParaRPr lang="en-US" altLang="ja-JP" b="1" dirty="0">
              <a:latin typeface="+mj-ea"/>
              <a:ea typeface="+mj-ea"/>
            </a:endParaRPr>
          </a:p>
          <a:p>
            <a:r>
              <a:rPr lang="ja-JP" altLang="en-US" sz="4800" b="1" dirty="0"/>
              <a:t>　</a:t>
            </a:r>
            <a:r>
              <a:rPr lang="ja-JP" altLang="en-US" sz="4800" dirty="0"/>
              <a:t>ゲームソフト開発プロジェクトにおける発売延期について新しい認識を得ることができる</a:t>
            </a:r>
            <a:r>
              <a:rPr lang="ja-JP" altLang="en-US" sz="4800" dirty="0" smtClean="0"/>
              <a:t>．</a:t>
            </a:r>
            <a:endParaRPr kumimoji="1" lang="ja-JP" altLang="en-US" sz="4800" dirty="0"/>
          </a:p>
        </p:txBody>
      </p:sp>
      <p:sp>
        <p:nvSpPr>
          <p:cNvPr id="9" name="テキスト ボックス 8"/>
          <p:cNvSpPr txBox="1"/>
          <p:nvPr/>
        </p:nvSpPr>
        <p:spPr>
          <a:xfrm>
            <a:off x="584566" y="11624542"/>
            <a:ext cx="12444013" cy="5262979"/>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b="1" dirty="0" smtClean="0">
                <a:latin typeface="+mj-ea"/>
                <a:ea typeface="+mj-ea"/>
              </a:rPr>
              <a:t>研究方法</a:t>
            </a:r>
            <a:endParaRPr kumimoji="1" lang="en-US" altLang="ja-JP" b="1" dirty="0" smtClean="0">
              <a:latin typeface="+mj-ea"/>
              <a:ea typeface="+mj-ea"/>
            </a:endParaRPr>
          </a:p>
          <a:p>
            <a:r>
              <a:rPr lang="ja-JP" altLang="en-US" sz="4800" dirty="0" smtClean="0">
                <a:latin typeface="+mj-ea"/>
                <a:ea typeface="+mj-ea"/>
              </a:rPr>
              <a:t>　本研究の手順</a:t>
            </a:r>
            <a:endParaRPr kumimoji="1" lang="en-US" altLang="ja-JP" sz="4800" dirty="0" smtClean="0">
              <a:latin typeface="+mj-ea"/>
              <a:ea typeface="+mj-ea"/>
            </a:endParaRPr>
          </a:p>
          <a:p>
            <a:pPr marL="914400" indent="-914400">
              <a:buFont typeface="+mj-lt"/>
              <a:buAutoNum type="arabicPeriod"/>
            </a:pPr>
            <a:r>
              <a:rPr lang="ja-JP" altLang="en-US" sz="4400" dirty="0" smtClean="0"/>
              <a:t>対象となったゲームソフトに関する調査を行う．</a:t>
            </a:r>
            <a:endParaRPr lang="en-US" altLang="ja-JP" sz="4400" dirty="0"/>
          </a:p>
          <a:p>
            <a:pPr marL="914400" indent="-914400">
              <a:buFont typeface="+mj-lt"/>
              <a:buAutoNum type="arabicPeriod"/>
            </a:pPr>
            <a:r>
              <a:rPr lang="ja-JP" altLang="en-US" sz="4400" dirty="0" smtClean="0"/>
              <a:t>延期</a:t>
            </a:r>
            <a:r>
              <a:rPr lang="ja-JP" altLang="en-US" sz="4400" dirty="0"/>
              <a:t>日数</a:t>
            </a:r>
            <a:r>
              <a:rPr lang="ja-JP" altLang="en-US" sz="4400" dirty="0" smtClean="0"/>
              <a:t>とレビューの相関</a:t>
            </a:r>
            <a:r>
              <a:rPr lang="ja-JP" altLang="en-US" sz="4400" dirty="0"/>
              <a:t>係数</a:t>
            </a:r>
            <a:r>
              <a:rPr lang="ja-JP" altLang="en-US" sz="4400" dirty="0" smtClean="0"/>
              <a:t>を求める．</a:t>
            </a:r>
            <a:endParaRPr lang="en-US" altLang="ja-JP" sz="4400" dirty="0" smtClean="0"/>
          </a:p>
          <a:p>
            <a:pPr marL="914400" indent="-914400">
              <a:buFont typeface="+mj-lt"/>
              <a:buAutoNum type="arabicPeriod"/>
            </a:pPr>
            <a:r>
              <a:rPr lang="ja-JP" altLang="en-US" sz="4400" dirty="0" smtClean="0"/>
              <a:t>延期</a:t>
            </a:r>
            <a:r>
              <a:rPr lang="ja-JP" altLang="en-US" sz="4400" dirty="0"/>
              <a:t>回数</a:t>
            </a:r>
            <a:r>
              <a:rPr lang="ja-JP" altLang="en-US" sz="4400" dirty="0" smtClean="0"/>
              <a:t>とレビューの相関係数を求める．</a:t>
            </a:r>
            <a:endParaRPr lang="en-US" altLang="ja-JP" sz="4400" dirty="0" smtClean="0"/>
          </a:p>
          <a:p>
            <a:pPr marL="914400" indent="-914400">
              <a:buFont typeface="+mj-lt"/>
              <a:buAutoNum type="arabicPeriod"/>
            </a:pPr>
            <a:r>
              <a:rPr lang="ja-JP" altLang="en-US" sz="4400" dirty="0" smtClean="0"/>
              <a:t>縦軸をレビュー，横軸を延期日数とした散布図を作成する．</a:t>
            </a:r>
            <a:endParaRPr lang="en-US" altLang="ja-JP" sz="4400" dirty="0" smtClean="0"/>
          </a:p>
        </p:txBody>
      </p:sp>
      <p:sp>
        <p:nvSpPr>
          <p:cNvPr id="12" name="テキスト ボックス 11"/>
          <p:cNvSpPr txBox="1"/>
          <p:nvPr/>
        </p:nvSpPr>
        <p:spPr>
          <a:xfrm>
            <a:off x="584566" y="23091881"/>
            <a:ext cx="20071960" cy="4431983"/>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b="1" dirty="0" smtClean="0">
                <a:latin typeface="+mj-ea"/>
                <a:ea typeface="+mj-ea"/>
              </a:rPr>
              <a:t>今後の計画</a:t>
            </a:r>
            <a:endParaRPr kumimoji="1" lang="en-US" altLang="ja-JP" b="1" dirty="0" smtClean="0">
              <a:latin typeface="+mj-ea"/>
              <a:ea typeface="+mj-ea"/>
            </a:endParaRPr>
          </a:p>
          <a:p>
            <a:r>
              <a:rPr lang="ja-JP" altLang="en-US" sz="4800" b="1" dirty="0">
                <a:latin typeface="+mj-ea"/>
                <a:ea typeface="+mj-ea"/>
              </a:rPr>
              <a:t>　</a:t>
            </a:r>
            <a:r>
              <a:rPr lang="ja-JP" altLang="en-US" sz="4800" dirty="0"/>
              <a:t>以下</a:t>
            </a:r>
            <a:r>
              <a:rPr lang="ja-JP" altLang="en-US" sz="4800" dirty="0" smtClean="0"/>
              <a:t>を今後の計画とする．</a:t>
            </a:r>
            <a:endParaRPr kumimoji="1" lang="en-US" altLang="ja-JP" sz="4800" dirty="0" smtClean="0">
              <a:latin typeface="+mj-ea"/>
              <a:ea typeface="+mj-ea"/>
            </a:endParaRPr>
          </a:p>
          <a:p>
            <a:pPr marL="914400" indent="-914400">
              <a:buFont typeface="+mj-lt"/>
              <a:buAutoNum type="arabicPeriod"/>
            </a:pPr>
            <a:r>
              <a:rPr lang="en-US" altLang="ja-JP" sz="4400" dirty="0" smtClean="0"/>
              <a:t>PS3</a:t>
            </a:r>
            <a:r>
              <a:rPr lang="ja-JP" altLang="en-US" sz="4400" dirty="0"/>
              <a:t>用ソフト，ゲームキューブ用ソフト，</a:t>
            </a:r>
            <a:r>
              <a:rPr lang="en-US" altLang="ja-JP" sz="4400" dirty="0"/>
              <a:t>Wii</a:t>
            </a:r>
            <a:r>
              <a:rPr lang="ja-JP" altLang="en-US" sz="4400" dirty="0"/>
              <a:t>用</a:t>
            </a:r>
            <a:r>
              <a:rPr lang="ja-JP" altLang="en-US" sz="4400" dirty="0" smtClean="0"/>
              <a:t>ソフトを調査対象に追加</a:t>
            </a:r>
            <a:r>
              <a:rPr lang="ja-JP" altLang="en-US" sz="4400" dirty="0"/>
              <a:t>する．</a:t>
            </a:r>
            <a:endParaRPr lang="en-US" altLang="ja-JP" sz="4400" dirty="0"/>
          </a:p>
          <a:p>
            <a:pPr marL="914400" indent="-914400">
              <a:buFont typeface="+mj-lt"/>
              <a:buAutoNum type="arabicPeriod"/>
            </a:pPr>
            <a:r>
              <a:rPr lang="ja-JP" altLang="en-US" sz="4400" dirty="0"/>
              <a:t>調査対象に追加した各ハードごとに</a:t>
            </a:r>
            <a:r>
              <a:rPr lang="en-US" altLang="ja-JP" sz="4400" dirty="0"/>
              <a:t>100</a:t>
            </a:r>
            <a:r>
              <a:rPr lang="ja-JP" altLang="en-US" sz="4400" dirty="0"/>
              <a:t>件以上のデータを集める．また，</a:t>
            </a:r>
            <a:r>
              <a:rPr lang="en-US" altLang="ja-JP" sz="4400" dirty="0"/>
              <a:t>PS2</a:t>
            </a:r>
            <a:r>
              <a:rPr lang="ja-JP" altLang="en-US" sz="4400" dirty="0"/>
              <a:t>用ソフトのデータも追加で</a:t>
            </a:r>
            <a:r>
              <a:rPr lang="en-US" altLang="ja-JP" sz="4400" dirty="0"/>
              <a:t>50</a:t>
            </a:r>
            <a:r>
              <a:rPr lang="ja-JP" altLang="en-US" sz="4400" dirty="0"/>
              <a:t>件集める．</a:t>
            </a:r>
            <a:endParaRPr lang="en-US" altLang="ja-JP" sz="4400" dirty="0" smtClean="0"/>
          </a:p>
          <a:p>
            <a:pPr marL="914400" indent="-914400">
              <a:buFont typeface="+mj-lt"/>
              <a:buAutoNum type="arabicPeriod"/>
            </a:pPr>
            <a:r>
              <a:rPr lang="ja-JP" altLang="en-US" sz="4400" dirty="0"/>
              <a:t>論文の執筆を行う．</a:t>
            </a:r>
            <a:endParaRPr lang="en-US" altLang="ja-JP" sz="4400" dirty="0" smtClean="0"/>
          </a:p>
        </p:txBody>
      </p:sp>
      <p:sp>
        <p:nvSpPr>
          <p:cNvPr id="22" name="テキスト ボックス 21"/>
          <p:cNvSpPr txBox="1"/>
          <p:nvPr/>
        </p:nvSpPr>
        <p:spPr>
          <a:xfrm>
            <a:off x="584566" y="8825223"/>
            <a:ext cx="8015590" cy="2448000"/>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b="1" dirty="0" smtClean="0">
                <a:latin typeface="+mj-ea"/>
                <a:ea typeface="+mj-ea"/>
              </a:rPr>
              <a:t>目的</a:t>
            </a:r>
            <a:endParaRPr kumimoji="1" lang="en-US" altLang="ja-JP" b="1" dirty="0" smtClean="0">
              <a:latin typeface="+mj-ea"/>
              <a:ea typeface="+mj-ea"/>
            </a:endParaRPr>
          </a:p>
          <a:p>
            <a:r>
              <a:rPr lang="ja-JP" altLang="en-US" sz="4800" b="1" dirty="0">
                <a:latin typeface="+mj-ea"/>
                <a:ea typeface="+mj-ea"/>
              </a:rPr>
              <a:t>　</a:t>
            </a:r>
            <a:r>
              <a:rPr lang="ja-JP" altLang="en-US" sz="4800" dirty="0"/>
              <a:t>発売延期とレビューの相関関係を調査する</a:t>
            </a:r>
            <a:r>
              <a:rPr lang="ja-JP" altLang="en-US" sz="4800" dirty="0" smtClean="0"/>
              <a:t>．</a:t>
            </a:r>
            <a:endParaRPr lang="en-US" altLang="ja-JP" sz="4800" dirty="0" smtClean="0"/>
          </a:p>
        </p:txBody>
      </p:sp>
      <p:graphicFrame>
        <p:nvGraphicFramePr>
          <p:cNvPr id="25" name="グラフ 24"/>
          <p:cNvGraphicFramePr>
            <a:graphicFrameLocks/>
          </p:cNvGraphicFramePr>
          <p:nvPr>
            <p:extLst>
              <p:ext uri="{D42A27DB-BD31-4B8C-83A1-F6EECF244321}">
                <p14:modId xmlns:p14="http://schemas.microsoft.com/office/powerpoint/2010/main" val="519730459"/>
              </p:ext>
            </p:extLst>
          </p:nvPr>
        </p:nvGraphicFramePr>
        <p:xfrm>
          <a:off x="13219134" y="13173533"/>
          <a:ext cx="7771408" cy="8019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256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2051</TotalTime>
  <Words>32</Words>
  <Application>Microsoft Office PowerPoint</Application>
  <PresentationFormat>ユーザー設定</PresentationFormat>
  <Paragraphs>33</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onodera</dc:creator>
  <cp:lastModifiedBy>泉雄太</cp:lastModifiedBy>
  <cp:revision>284</cp:revision>
  <dcterms:created xsi:type="dcterms:W3CDTF">2014-09-26T05:41:04Z</dcterms:created>
  <dcterms:modified xsi:type="dcterms:W3CDTF">2016-01-14T09:15:32Z</dcterms:modified>
</cp:coreProperties>
</file>