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60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2508" y="10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812" y="3350984"/>
            <a:ext cx="17644110" cy="1574558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8711" spc="-1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72" y="19672804"/>
            <a:ext cx="17644110" cy="504666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 algn="ctr">
              <a:buNone/>
              <a:defRPr sz="5613"/>
            </a:lvl2pPr>
            <a:lvl3pPr marL="2138690" indent="0" algn="ctr">
              <a:buNone/>
              <a:defRPr sz="5613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831367"/>
            <a:ext cx="4611529" cy="254206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831364"/>
            <a:ext cx="13567251" cy="25420609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3350984"/>
            <a:ext cx="17644110" cy="15745587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87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19661797"/>
            <a:ext cx="17644110" cy="504666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3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812" y="8149428"/>
            <a:ext cx="8661654" cy="177642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268" y="8149439"/>
            <a:ext cx="8661654" cy="177642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812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07268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7268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5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" y="0"/>
            <a:ext cx="7105762" cy="30279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086957" y="0"/>
            <a:ext cx="112281" cy="3027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624260"/>
            <a:ext cx="5614035" cy="10093325"/>
          </a:xfrm>
        </p:spPr>
        <p:txBody>
          <a:bodyPr anchor="b">
            <a:norm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111" y="3229864"/>
            <a:ext cx="11716414" cy="232146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12919456"/>
            <a:ext cx="5614035" cy="1491977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587" y="28521752"/>
            <a:ext cx="4593304" cy="1612128"/>
          </a:xfrm>
        </p:spPr>
        <p:txBody>
          <a:bodyPr/>
          <a:lstStyle>
            <a:lvl1pPr algn="l">
              <a:defRPr/>
            </a:lvl1pPr>
          </a:lstStyle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21052" y="28521752"/>
            <a:ext cx="8153718" cy="161212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868871"/>
            <a:ext cx="21381231" cy="841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9" y="21701426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407182"/>
            <a:ext cx="17751044" cy="3633597"/>
          </a:xfrm>
        </p:spPr>
        <p:txBody>
          <a:bodyPr tIns="0" bIns="0" anchor="b">
            <a:no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" y="0"/>
            <a:ext cx="21386774" cy="2170142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7484">
                <a:solidFill>
                  <a:schemeClr val="bg1"/>
                </a:solidFill>
              </a:defRPr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810" y="26081152"/>
            <a:ext cx="17751044" cy="262426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403"/>
              </a:spcAft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8261310"/>
            <a:ext cx="21386802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7967762"/>
            <a:ext cx="21386802" cy="2914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1" y="8149428"/>
            <a:ext cx="17644112" cy="17764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4815" y="28521752"/>
            <a:ext cx="433677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rgbClr val="FFFFFF"/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6185" y="28521752"/>
            <a:ext cx="8460002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 cap="all" baseline="0">
                <a:solidFill>
                  <a:srgbClr val="FFFFFF"/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67056" y="28521752"/>
            <a:ext cx="230151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6">
                <a:solidFill>
                  <a:srgbClr val="FFFFFF"/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3654" y="7673068"/>
            <a:ext cx="174837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2138690" rtl="0" eaLnBrk="1" latinLnBrk="0" hangingPunct="1">
        <a:lnSpc>
          <a:spcPct val="85000"/>
        </a:lnSpc>
        <a:spcBef>
          <a:spcPct val="0"/>
        </a:spcBef>
        <a:buNone/>
        <a:defRPr kumimoji="1" sz="11227" kern="1200" spc="-11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13869" indent="-213869" algn="l" defTabSz="2138690" rtl="0" eaLnBrk="1" latinLnBrk="0" hangingPunct="1">
        <a:lnSpc>
          <a:spcPct val="90000"/>
        </a:lnSpc>
        <a:spcBef>
          <a:spcPts val="2807"/>
        </a:spcBef>
        <a:spcAft>
          <a:spcPts val="46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6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8250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42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25988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3726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81464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7279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4057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0835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7613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713845" y="3575132"/>
            <a:ext cx="5916659" cy="911658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開発フローの例</a:t>
            </a:r>
            <a:endParaRPr kumimoji="1" lang="en-US" altLang="ja-JP" b="1" dirty="0" smtClean="0"/>
          </a:p>
          <a:p>
            <a:endParaRPr lang="en-US" altLang="ja-JP" b="1" dirty="0"/>
          </a:p>
          <a:p>
            <a:endParaRPr kumimoji="1" lang="en-US" altLang="ja-JP" b="1" dirty="0" smtClean="0"/>
          </a:p>
          <a:p>
            <a:endParaRPr lang="en-US" altLang="ja-JP" b="1" dirty="0"/>
          </a:p>
          <a:p>
            <a:endParaRPr kumimoji="1" lang="en-US" altLang="ja-JP" b="1" dirty="0" smtClean="0"/>
          </a:p>
          <a:p>
            <a:endParaRPr lang="en-US" altLang="ja-JP" b="1" dirty="0"/>
          </a:p>
          <a:p>
            <a:endParaRPr kumimoji="1" lang="en-US" altLang="ja-JP" b="1" dirty="0" smtClean="0"/>
          </a:p>
          <a:p>
            <a:endParaRPr lang="en-US" altLang="ja-JP" b="1" dirty="0"/>
          </a:p>
          <a:p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578" y="18165657"/>
            <a:ext cx="9162979" cy="945323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現在の進捗状況</a:t>
            </a:r>
            <a:endParaRPr kumimoji="1" lang="en-US" altLang="ja-JP" b="1" dirty="0" smtClean="0"/>
          </a:p>
          <a:p>
            <a:r>
              <a:rPr lang="ja-JP" altLang="en-US" dirty="0" smtClean="0"/>
              <a:t>　</a:t>
            </a:r>
            <a:r>
              <a:rPr lang="ja-JP" altLang="en-US" sz="4400" dirty="0" smtClean="0"/>
              <a:t>行数，人数，規模で</a:t>
            </a:r>
            <a:r>
              <a:rPr kumimoji="1" lang="ja-JP" altLang="en-US" sz="4400" dirty="0" smtClean="0"/>
              <a:t>開発フローの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判別が出来るが，詳細に分けることが出来ていない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kumimoji="1" lang="en-US" altLang="ja-JP" sz="4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/>
              <a:t>GitHub</a:t>
            </a:r>
            <a:r>
              <a:rPr lang="ja-JP" altLang="en-US" sz="8800" dirty="0"/>
              <a:t>における開発フローの判別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9579" y="3575131"/>
            <a:ext cx="13840458" cy="692497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6000" b="1" dirty="0" smtClean="0"/>
              <a:t>背景</a:t>
            </a:r>
            <a:endParaRPr lang="en-US" altLang="ja-JP" b="1" dirty="0"/>
          </a:p>
          <a:p>
            <a:r>
              <a:rPr lang="ja-JP" altLang="en-US" sz="6000" b="1" dirty="0"/>
              <a:t> </a:t>
            </a:r>
            <a:r>
              <a:rPr lang="ja-JP" altLang="en-US" sz="6000" b="1" dirty="0" smtClean="0"/>
              <a:t>　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を用いた開発フローを導入すると</a:t>
            </a:r>
            <a:endParaRPr lang="en-US" altLang="ja-JP" sz="4400" dirty="0" smtClean="0"/>
          </a:p>
          <a:p>
            <a:r>
              <a:rPr lang="ja-JP" altLang="en-US" sz="6600" dirty="0" smtClean="0">
                <a:solidFill>
                  <a:srgbClr val="FF0000"/>
                </a:solidFill>
              </a:rPr>
              <a:t>  </a:t>
            </a:r>
            <a:r>
              <a:rPr lang="ja-JP" altLang="en-US" sz="5400" b="1" dirty="0" smtClean="0">
                <a:solidFill>
                  <a:srgbClr val="FF0000"/>
                </a:solidFill>
              </a:rPr>
              <a:t>メンバの</a:t>
            </a:r>
            <a:r>
              <a:rPr lang="ja-JP" altLang="en-US" sz="6600" b="1" dirty="0" smtClean="0">
                <a:solidFill>
                  <a:srgbClr val="FF0000"/>
                </a:solidFill>
              </a:rPr>
              <a:t>能力</a:t>
            </a:r>
            <a:r>
              <a:rPr lang="ja-JP" altLang="en-US" sz="5400" b="1" dirty="0" smtClean="0">
                <a:solidFill>
                  <a:srgbClr val="FF0000"/>
                </a:solidFill>
              </a:rPr>
              <a:t>を</a:t>
            </a:r>
            <a:r>
              <a:rPr lang="ja-JP" altLang="en-US" sz="6600" b="1" dirty="0" smtClean="0">
                <a:solidFill>
                  <a:srgbClr val="FF0000"/>
                </a:solidFill>
              </a:rPr>
              <a:t>最大限発揮出来</a:t>
            </a:r>
            <a:r>
              <a:rPr lang="ja-JP" altLang="en-US" sz="5400" b="1" dirty="0" smtClean="0">
                <a:solidFill>
                  <a:srgbClr val="FF0000"/>
                </a:solidFill>
              </a:rPr>
              <a:t>る</a:t>
            </a:r>
            <a:endParaRPr lang="en-US" altLang="ja-JP" sz="5400" b="1" dirty="0">
              <a:solidFill>
                <a:srgbClr val="FF0000"/>
              </a:solidFill>
            </a:endParaRPr>
          </a:p>
          <a:p>
            <a:r>
              <a:rPr lang="ja-JP" altLang="en-US" sz="6600" b="1" dirty="0">
                <a:solidFill>
                  <a:srgbClr val="FF0000"/>
                </a:solidFill>
              </a:rPr>
              <a:t> </a:t>
            </a:r>
            <a:r>
              <a:rPr lang="ja-JP" altLang="en-US" sz="66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4800" b="1" dirty="0" smtClean="0"/>
              <a:t>しかし</a:t>
            </a:r>
            <a:r>
              <a:rPr lang="ja-JP" altLang="en-US" sz="5400" b="1" dirty="0" smtClean="0"/>
              <a:t>　</a:t>
            </a:r>
            <a:r>
              <a:rPr lang="ja-JP" altLang="en-US" sz="4400" dirty="0" smtClean="0"/>
              <a:t>間違った開発フローを導入すると・・・</a:t>
            </a:r>
            <a:endParaRPr lang="en-US" altLang="ja-JP" sz="4400" dirty="0" smtClean="0"/>
          </a:p>
          <a:p>
            <a:pPr algn="ctr"/>
            <a:endParaRPr lang="en-US" altLang="ja-JP" sz="4800" dirty="0"/>
          </a:p>
          <a:p>
            <a:pPr algn="ctr"/>
            <a:endParaRPr lang="en-US" altLang="ja-JP" sz="4800" dirty="0" smtClean="0"/>
          </a:p>
          <a:p>
            <a:pPr algn="ctr"/>
            <a:endParaRPr kumimoji="1" lang="en-US" altLang="ja-JP" sz="4800" dirty="0"/>
          </a:p>
          <a:p>
            <a:pPr algn="ctr"/>
            <a:endParaRPr lang="en-US" altLang="ja-JP" sz="4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578" y="12871900"/>
            <a:ext cx="20040927" cy="16619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プロジェクトマネジメントとの関連</a:t>
            </a:r>
            <a:endParaRPr lang="en-US" altLang="ja-JP" b="1" dirty="0"/>
          </a:p>
          <a:p>
            <a:r>
              <a:rPr lang="ja-JP" altLang="en-US" sz="4000" b="1" dirty="0" smtClean="0"/>
              <a:t>　</a:t>
            </a:r>
            <a:r>
              <a:rPr lang="ja-JP" altLang="en-US" sz="4000" b="1" dirty="0"/>
              <a:t> </a:t>
            </a:r>
            <a:r>
              <a:rPr lang="ja-JP" altLang="en-US" sz="4000" b="1" dirty="0" smtClean="0"/>
              <a:t> 品質管理</a:t>
            </a:r>
            <a:r>
              <a:rPr lang="ja-JP" altLang="en-US" sz="4000" dirty="0" smtClean="0"/>
              <a:t>，</a:t>
            </a:r>
            <a:r>
              <a:rPr lang="ja-JP" altLang="en-US" sz="4000" b="1" dirty="0" smtClean="0"/>
              <a:t>納期管理</a:t>
            </a:r>
            <a:r>
              <a:rPr lang="ja-JP" altLang="en-US" sz="4000" dirty="0" smtClean="0"/>
              <a:t>，</a:t>
            </a:r>
            <a:r>
              <a:rPr lang="ja-JP" altLang="en-US" sz="4000" b="1" dirty="0" smtClean="0"/>
              <a:t>コスト管理</a:t>
            </a:r>
            <a:r>
              <a:rPr lang="ja-JP" altLang="en-US" sz="4000" dirty="0" smtClean="0"/>
              <a:t>を効率的に行う</a:t>
            </a:r>
            <a:r>
              <a:rPr lang="ja-JP" altLang="en-US" sz="4400" b="1" dirty="0" smtClean="0"/>
              <a:t>補助</a:t>
            </a:r>
            <a:r>
              <a:rPr lang="ja-JP" altLang="en-US" sz="4000" dirty="0" smtClean="0"/>
              <a:t>が出来るようになる．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545" y="14802660"/>
            <a:ext cx="20071960" cy="301621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研究方法</a:t>
            </a:r>
            <a:endParaRPr kumimoji="1" lang="en-US" altLang="ja-JP" b="1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/>
              <a:t>GitHub</a:t>
            </a:r>
            <a:r>
              <a:rPr lang="ja-JP" altLang="en-US" sz="4400" dirty="0"/>
              <a:t>を用いた開発フローの調査</a:t>
            </a:r>
            <a:endParaRPr lang="en-US" altLang="ja-JP" sz="4400" dirty="0"/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 smtClean="0"/>
              <a:t>GitHub</a:t>
            </a:r>
            <a:r>
              <a:rPr lang="ja-JP" altLang="en-US" sz="4400" dirty="0" smtClean="0"/>
              <a:t>上のプロジェクトから性質と使われている開発フローの調査</a:t>
            </a:r>
            <a:endParaRPr lang="en-US" altLang="ja-JP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sz="4400" dirty="0" smtClean="0"/>
              <a:t>調査したデータを分析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9578" y="10679655"/>
            <a:ext cx="13840459" cy="200054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目的</a:t>
            </a:r>
            <a:endParaRPr lang="en-US" altLang="ja-JP" b="1" dirty="0" smtClean="0"/>
          </a:p>
          <a:p>
            <a:r>
              <a:rPr kumimoji="1" lang="en-US" altLang="ja-JP" sz="4800" b="1" dirty="0"/>
              <a:t> </a:t>
            </a:r>
            <a:r>
              <a:rPr kumimoji="1" lang="ja-JP" altLang="en-US" sz="4800" b="1" dirty="0" smtClean="0"/>
              <a:t>　</a:t>
            </a:r>
            <a:r>
              <a:rPr kumimoji="1" lang="ja-JP" altLang="en-US" sz="4800" dirty="0" smtClean="0"/>
              <a:t>開発フローの</a:t>
            </a:r>
            <a:r>
              <a:rPr kumimoji="1" lang="ja-JP" altLang="en-US" sz="6600" b="1" dirty="0" smtClean="0">
                <a:solidFill>
                  <a:srgbClr val="FF0000"/>
                </a:solidFill>
              </a:rPr>
              <a:t>選択基準</a:t>
            </a:r>
            <a:r>
              <a:rPr kumimoji="1" lang="ja-JP" altLang="en-US" sz="5400" b="1" dirty="0" smtClean="0">
                <a:solidFill>
                  <a:srgbClr val="FF0000"/>
                </a:solidFill>
              </a:rPr>
              <a:t>を</a:t>
            </a:r>
            <a:r>
              <a:rPr kumimoji="1" lang="ja-JP" altLang="en-US" sz="6600" b="1" dirty="0" smtClean="0">
                <a:solidFill>
                  <a:srgbClr val="FF0000"/>
                </a:solidFill>
              </a:rPr>
              <a:t>明確</a:t>
            </a:r>
            <a:r>
              <a:rPr kumimoji="1" lang="ja-JP" altLang="en-US" sz="5400" b="1" dirty="0" smtClean="0">
                <a:solidFill>
                  <a:srgbClr val="FF0000"/>
                </a:solidFill>
              </a:rPr>
              <a:t>にする</a:t>
            </a:r>
            <a:endParaRPr kumimoji="1" lang="en-US" altLang="ja-JP" sz="5400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37723" y="18165657"/>
            <a:ext cx="9192781" cy="957185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今後の計画</a:t>
            </a:r>
            <a:endParaRPr kumimoji="1" lang="en-US" altLang="ja-JP" b="1" dirty="0" smtClean="0"/>
          </a:p>
          <a:p>
            <a:r>
              <a:rPr lang="ja-JP" altLang="en-US" dirty="0"/>
              <a:t>　</a:t>
            </a:r>
            <a:r>
              <a:rPr kumimoji="1" lang="ja-JP" altLang="en-US" sz="4400" dirty="0" smtClean="0"/>
              <a:t>より詳細なプロジェクトの性質で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開発フローを選択する基準を明確に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出来ることを目指す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ja-JP" altLang="en-US" sz="4800" dirty="0" smtClean="0">
                <a:solidFill>
                  <a:schemeClr val="accent4"/>
                </a:solidFill>
              </a:rPr>
              <a:t> </a:t>
            </a:r>
            <a:r>
              <a:rPr lang="en-US" altLang="ja-JP" sz="4800" dirty="0" smtClean="0">
                <a:solidFill>
                  <a:schemeClr val="accent4"/>
                </a:solidFill>
              </a:rPr>
              <a:t>5</a:t>
            </a:r>
            <a:r>
              <a:rPr lang="ja-JP" altLang="en-US" sz="4800" dirty="0" smtClean="0">
                <a:solidFill>
                  <a:schemeClr val="accent4"/>
                </a:solidFill>
              </a:rPr>
              <a:t>人</a:t>
            </a:r>
            <a:r>
              <a:rPr lang="ja-JP" altLang="en-US" sz="3600" dirty="0" smtClean="0">
                <a:solidFill>
                  <a:schemeClr val="accent4"/>
                </a:solidFill>
              </a:rPr>
              <a:t>の</a:t>
            </a:r>
            <a:r>
              <a:rPr lang="ja-JP" altLang="en-US" sz="4000" dirty="0" smtClean="0">
                <a:solidFill>
                  <a:schemeClr val="accent4"/>
                </a:solidFill>
              </a:rPr>
              <a:t>場合</a:t>
            </a:r>
            <a:r>
              <a:rPr lang="ja-JP" altLang="en-US" sz="4400" dirty="0">
                <a:solidFill>
                  <a:schemeClr val="accent4"/>
                </a:solidFill>
              </a:rPr>
              <a:t>　</a:t>
            </a:r>
            <a:r>
              <a:rPr lang="ja-JP" altLang="en-US" sz="4400" dirty="0" smtClean="0">
                <a:solidFill>
                  <a:schemeClr val="accent4"/>
                </a:solidFill>
              </a:rPr>
              <a:t>　　  </a:t>
            </a:r>
            <a:r>
              <a:rPr lang="en-US" altLang="ja-JP" sz="4400" dirty="0" smtClean="0">
                <a:solidFill>
                  <a:schemeClr val="accent4"/>
                </a:solidFill>
              </a:rPr>
              <a:t>GitHub</a:t>
            </a:r>
            <a:r>
              <a:rPr lang="ja-JP" altLang="en-US" sz="4400" dirty="0" smtClean="0">
                <a:solidFill>
                  <a:schemeClr val="accent4"/>
                </a:solidFill>
              </a:rPr>
              <a:t> </a:t>
            </a:r>
            <a:r>
              <a:rPr lang="en-US" altLang="ja-JP" sz="4400" dirty="0" smtClean="0">
                <a:solidFill>
                  <a:schemeClr val="accent4"/>
                </a:solidFill>
              </a:rPr>
              <a:t>Flow</a:t>
            </a:r>
          </a:p>
          <a:p>
            <a:endParaRPr kumimoji="1" lang="en-US" altLang="ja-JP" sz="4400" dirty="0">
              <a:solidFill>
                <a:schemeClr val="accent4"/>
              </a:solidFill>
            </a:endParaRPr>
          </a:p>
          <a:p>
            <a:r>
              <a:rPr lang="ja-JP" altLang="en-US" sz="4400" dirty="0" smtClean="0">
                <a:solidFill>
                  <a:schemeClr val="accent4"/>
                </a:solidFill>
              </a:rPr>
              <a:t>　　</a:t>
            </a:r>
            <a:r>
              <a:rPr lang="en-US" altLang="ja-JP" sz="4800" dirty="0" smtClean="0">
                <a:solidFill>
                  <a:schemeClr val="accent4"/>
                </a:solidFill>
              </a:rPr>
              <a:t>10</a:t>
            </a:r>
            <a:r>
              <a:rPr lang="ja-JP" altLang="en-US" sz="4800" dirty="0" smtClean="0">
                <a:solidFill>
                  <a:schemeClr val="accent4"/>
                </a:solidFill>
              </a:rPr>
              <a:t>人</a:t>
            </a:r>
            <a:r>
              <a:rPr lang="ja-JP" altLang="en-US" sz="3600" dirty="0" smtClean="0">
                <a:solidFill>
                  <a:schemeClr val="accent4"/>
                </a:solidFill>
              </a:rPr>
              <a:t>の</a:t>
            </a:r>
            <a:r>
              <a:rPr lang="ja-JP" altLang="en-US" sz="4000" dirty="0" smtClean="0">
                <a:solidFill>
                  <a:schemeClr val="accent4"/>
                </a:solidFill>
              </a:rPr>
              <a:t>場合　</a:t>
            </a:r>
            <a:r>
              <a:rPr lang="ja-JP" altLang="en-US" sz="4400" dirty="0" smtClean="0">
                <a:solidFill>
                  <a:schemeClr val="accent4"/>
                </a:solidFill>
              </a:rPr>
              <a:t>　　 </a:t>
            </a:r>
            <a:r>
              <a:rPr lang="en-US" altLang="ja-JP" sz="4400" dirty="0" err="1" smtClean="0">
                <a:solidFill>
                  <a:schemeClr val="accent4"/>
                </a:solidFill>
              </a:rPr>
              <a:t>Git</a:t>
            </a:r>
            <a:r>
              <a:rPr lang="en-US" altLang="ja-JP" sz="4400" dirty="0" smtClean="0">
                <a:solidFill>
                  <a:schemeClr val="accent4"/>
                </a:solidFill>
              </a:rPr>
              <a:t> Flow</a:t>
            </a:r>
          </a:p>
          <a:p>
            <a:endParaRPr kumimoji="1" lang="en-US" altLang="ja-JP" sz="4400" dirty="0">
              <a:solidFill>
                <a:schemeClr val="accent4"/>
              </a:solidFill>
            </a:endParaRPr>
          </a:p>
          <a:p>
            <a:r>
              <a:rPr lang="ja-JP" altLang="en-US" sz="4400" dirty="0" smtClean="0">
                <a:solidFill>
                  <a:schemeClr val="accent4"/>
                </a:solidFill>
              </a:rPr>
              <a:t>　　</a:t>
            </a:r>
            <a:r>
              <a:rPr lang="en-US" altLang="ja-JP" sz="4800" dirty="0" smtClean="0">
                <a:solidFill>
                  <a:schemeClr val="accent4"/>
                </a:solidFill>
              </a:rPr>
              <a:t>15</a:t>
            </a:r>
            <a:r>
              <a:rPr lang="ja-JP" altLang="en-US" sz="4800" dirty="0" smtClean="0">
                <a:solidFill>
                  <a:schemeClr val="accent4"/>
                </a:solidFill>
              </a:rPr>
              <a:t>人</a:t>
            </a:r>
            <a:r>
              <a:rPr lang="ja-JP" altLang="en-US" sz="3600" dirty="0" smtClean="0">
                <a:solidFill>
                  <a:schemeClr val="accent4"/>
                </a:solidFill>
              </a:rPr>
              <a:t>の</a:t>
            </a:r>
            <a:r>
              <a:rPr lang="ja-JP" altLang="en-US" sz="4000" dirty="0" smtClean="0">
                <a:solidFill>
                  <a:schemeClr val="accent4"/>
                </a:solidFill>
              </a:rPr>
              <a:t>場合</a:t>
            </a:r>
            <a:r>
              <a:rPr lang="ja-JP" altLang="en-US" sz="4400" dirty="0">
                <a:solidFill>
                  <a:schemeClr val="accent4"/>
                </a:solidFill>
              </a:rPr>
              <a:t>　</a:t>
            </a:r>
            <a:r>
              <a:rPr lang="ja-JP" altLang="en-US" sz="4400" dirty="0" smtClean="0">
                <a:solidFill>
                  <a:schemeClr val="accent4"/>
                </a:solidFill>
              </a:rPr>
              <a:t>　　 </a:t>
            </a:r>
            <a:r>
              <a:rPr lang="en-US" altLang="ja-JP" sz="4400" dirty="0" err="1" smtClean="0">
                <a:solidFill>
                  <a:schemeClr val="accent4"/>
                </a:solidFill>
              </a:rPr>
              <a:t>Git</a:t>
            </a:r>
            <a:r>
              <a:rPr lang="en-US" altLang="ja-JP" sz="4400" dirty="0" smtClean="0">
                <a:solidFill>
                  <a:schemeClr val="accent4"/>
                </a:solidFill>
              </a:rPr>
              <a:t> Flow</a:t>
            </a:r>
          </a:p>
          <a:p>
            <a:endParaRPr kumimoji="1" lang="en-US" altLang="ja-JP" sz="4400" dirty="0">
              <a:solidFill>
                <a:schemeClr val="accent4"/>
              </a:solidFill>
            </a:endParaRPr>
          </a:p>
          <a:p>
            <a:r>
              <a:rPr lang="ja-JP" altLang="en-US" sz="4400" dirty="0" smtClean="0">
                <a:solidFill>
                  <a:schemeClr val="accent4"/>
                </a:solidFill>
              </a:rPr>
              <a:t>　　</a:t>
            </a:r>
            <a:r>
              <a:rPr lang="en-US" altLang="ja-JP" sz="4800" dirty="0" smtClean="0">
                <a:solidFill>
                  <a:schemeClr val="accent4"/>
                </a:solidFill>
              </a:rPr>
              <a:t>20</a:t>
            </a:r>
            <a:r>
              <a:rPr lang="ja-JP" altLang="en-US" sz="4800" dirty="0" smtClean="0">
                <a:solidFill>
                  <a:schemeClr val="accent4"/>
                </a:solidFill>
              </a:rPr>
              <a:t>人</a:t>
            </a:r>
            <a:r>
              <a:rPr lang="ja-JP" altLang="en-US" sz="3600" dirty="0" smtClean="0">
                <a:solidFill>
                  <a:schemeClr val="accent4"/>
                </a:solidFill>
              </a:rPr>
              <a:t>の</a:t>
            </a:r>
            <a:r>
              <a:rPr lang="ja-JP" altLang="en-US" sz="4000" dirty="0" smtClean="0">
                <a:solidFill>
                  <a:schemeClr val="accent4"/>
                </a:solidFill>
              </a:rPr>
              <a:t>場合</a:t>
            </a:r>
            <a:r>
              <a:rPr lang="ja-JP" altLang="en-US" sz="4400" dirty="0">
                <a:solidFill>
                  <a:schemeClr val="accent4"/>
                </a:solidFill>
              </a:rPr>
              <a:t>　</a:t>
            </a:r>
            <a:r>
              <a:rPr lang="ja-JP" altLang="en-US" sz="4400" dirty="0" smtClean="0">
                <a:solidFill>
                  <a:schemeClr val="accent4"/>
                </a:solidFill>
              </a:rPr>
              <a:t>　　 </a:t>
            </a:r>
            <a:r>
              <a:rPr lang="en-US" altLang="ja-JP" sz="4400" dirty="0" smtClean="0">
                <a:solidFill>
                  <a:schemeClr val="accent4"/>
                </a:solidFill>
              </a:rPr>
              <a:t>GitHub Flow</a:t>
            </a:r>
            <a:endParaRPr lang="en-US" altLang="ja-JP" sz="5400" dirty="0">
              <a:solidFill>
                <a:schemeClr val="accent4"/>
              </a:solidFill>
            </a:endParaRPr>
          </a:p>
          <a:p>
            <a:endParaRPr kumimoji="1" lang="en-US" altLang="ja-JP" sz="4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9085423" y="21815496"/>
            <a:ext cx="3096344" cy="2736304"/>
          </a:xfrm>
          <a:prstGeom prst="rightArrow">
            <a:avLst>
              <a:gd name="adj1" fmla="val 44431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29" name="爆発 1 28"/>
          <p:cNvSpPr/>
          <p:nvPr/>
        </p:nvSpPr>
        <p:spPr>
          <a:xfrm rot="21434109">
            <a:off x="960365" y="7348986"/>
            <a:ext cx="5029865" cy="265383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学習コストが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かかりすぎる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6588944" y="7229218"/>
            <a:ext cx="5541790" cy="284339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管理がしづらい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20" y="4781464"/>
            <a:ext cx="4737766" cy="769393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8" y="21397311"/>
            <a:ext cx="7856709" cy="5768288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3025437" y="21397311"/>
            <a:ext cx="70687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 smtClean="0"/>
              <a:t>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518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855</TotalTime>
  <Words>64</Words>
  <Application>Microsoft Office PowerPoint</Application>
  <PresentationFormat>ユーザー設定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Calibri Light</vt:lpstr>
      <vt:lpstr>レトロスペクト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wakatsuki</cp:lastModifiedBy>
  <cp:revision>188</cp:revision>
  <dcterms:created xsi:type="dcterms:W3CDTF">2014-09-26T05:41:04Z</dcterms:created>
  <dcterms:modified xsi:type="dcterms:W3CDTF">2014-12-15T10:40:25Z</dcterms:modified>
</cp:coreProperties>
</file>