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258" r:id="rId4"/>
    <p:sldId id="261" r:id="rId5"/>
    <p:sldId id="307" r:id="rId6"/>
    <p:sldId id="308" r:id="rId7"/>
    <p:sldId id="262" r:id="rId8"/>
    <p:sldId id="276" r:id="rId9"/>
    <p:sldId id="311" r:id="rId10"/>
    <p:sldId id="279" r:id="rId11"/>
    <p:sldId id="280" r:id="rId12"/>
    <p:sldId id="275" r:id="rId13"/>
    <p:sldId id="265" r:id="rId14"/>
    <p:sldId id="281" r:id="rId15"/>
    <p:sldId id="266" r:id="rId16"/>
    <p:sldId id="293" r:id="rId17"/>
    <p:sldId id="290" r:id="rId18"/>
    <p:sldId id="313" r:id="rId19"/>
    <p:sldId id="286" r:id="rId20"/>
    <p:sldId id="287" r:id="rId21"/>
    <p:sldId id="312" r:id="rId22"/>
    <p:sldId id="304" r:id="rId23"/>
    <p:sldId id="314" r:id="rId24"/>
    <p:sldId id="272" r:id="rId25"/>
    <p:sldId id="283"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79417" autoAdjust="0"/>
  </p:normalViewPr>
  <p:slideViewPr>
    <p:cSldViewPr>
      <p:cViewPr>
        <p:scale>
          <a:sx n="70" d="100"/>
          <a:sy n="70" d="100"/>
        </p:scale>
        <p:origin x="342" y="-192"/>
      </p:cViewPr>
      <p:guideLst>
        <p:guide orient="horz" pos="2160"/>
        <p:guide pos="2880"/>
      </p:guideLst>
    </p:cSldViewPr>
  </p:slideViewPr>
  <p:outlineViewPr>
    <p:cViewPr>
      <p:scale>
        <a:sx n="33" d="100"/>
        <a:sy n="33" d="100"/>
      </p:scale>
      <p:origin x="0" y="2717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4C9FF-674F-4D1C-B0C1-5143D7577511}" type="datetimeFigureOut">
              <a:rPr kumimoji="1" lang="ja-JP" altLang="en-US" smtClean="0"/>
              <a:t>2014/2/5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5E3AD-7114-46EB-B6E5-0C3AF4446752}" type="slidenum">
              <a:rPr kumimoji="1" lang="ja-JP" altLang="en-US" smtClean="0"/>
              <a:t>‹#›</a:t>
            </a:fld>
            <a:endParaRPr kumimoji="1" lang="ja-JP" altLang="en-US"/>
          </a:p>
        </p:txBody>
      </p:sp>
    </p:spTree>
    <p:extLst>
      <p:ext uri="{BB962C8B-B14F-4D97-AF65-F5344CB8AC3E}">
        <p14:creationId xmlns:p14="http://schemas.microsoft.com/office/powerpoint/2010/main" val="18868020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2</a:t>
            </a:fld>
            <a:endParaRPr kumimoji="1" lang="ja-JP" altLang="en-US"/>
          </a:p>
        </p:txBody>
      </p:sp>
    </p:spTree>
    <p:extLst>
      <p:ext uri="{BB962C8B-B14F-4D97-AF65-F5344CB8AC3E}">
        <p14:creationId xmlns:p14="http://schemas.microsoft.com/office/powerpoint/2010/main" val="3686355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この表は本研究で使用する</a:t>
            </a:r>
            <a:r>
              <a:rPr kumimoji="1" lang="en-US" altLang="ja-JP" dirty="0" smtClean="0"/>
              <a:t>API</a:t>
            </a:r>
            <a:r>
              <a:rPr kumimoji="1" lang="ja-JP" altLang="en-US" dirty="0" smtClean="0"/>
              <a:t>のイベント１１種です。</a:t>
            </a:r>
            <a:endParaRPr kumimoji="1" lang="en-US" altLang="ja-JP" dirty="0" smtClean="0"/>
          </a:p>
          <a:p>
            <a:r>
              <a:rPr kumimoji="1" lang="ja-JP" altLang="en-US" dirty="0" smtClean="0"/>
              <a:t>なかでもおおく使用されているイベントは</a:t>
            </a:r>
            <a:endParaRPr kumimoji="1" lang="en-US" altLang="ja-JP" dirty="0" smtClean="0"/>
          </a:p>
          <a:p>
            <a:r>
              <a:rPr kumimoji="1" lang="ja-JP" altLang="en-US" dirty="0" smtClean="0"/>
              <a:t>いし</a:t>
            </a:r>
            <a:r>
              <a:rPr kumimoji="1" lang="ja-JP" altLang="en-US" dirty="0" err="1" smtClean="0"/>
              <a:t>ゅ</a:t>
            </a:r>
            <a:r>
              <a:rPr kumimoji="1" lang="ja-JP" altLang="en-US" dirty="0" smtClean="0"/>
              <a:t>ーこめんと</a:t>
            </a:r>
            <a:r>
              <a:rPr kumimoji="1" lang="ja-JP" altLang="en-US" dirty="0" err="1" smtClean="0"/>
              <a:t>いべんとです</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このイベントは</a:t>
            </a:r>
            <a:r>
              <a:rPr lang="ja-JP" altLang="ja-JP" sz="1200" kern="100" dirty="0" smtClean="0">
                <a:effectLst/>
              </a:rPr>
              <a:t>プロジェクトメンバに限らず，第三者も</a:t>
            </a:r>
            <a:r>
              <a:rPr lang="en-US" altLang="ja-JP" sz="1200" kern="100" dirty="0" smtClean="0">
                <a:effectLst/>
              </a:rPr>
              <a:t>Issues</a:t>
            </a:r>
            <a:r>
              <a:rPr lang="ja-JP" altLang="ja-JP" sz="1200" kern="100" dirty="0" smtClean="0">
                <a:effectLst/>
              </a:rPr>
              <a:t>にコメントしたという活動のログ</a:t>
            </a:r>
            <a:r>
              <a:rPr lang="ja-JP" altLang="en-US" sz="1200" kern="100" dirty="0" smtClean="0">
                <a:effectLst/>
              </a:rPr>
              <a:t>です</a:t>
            </a:r>
            <a:endParaRPr kumimoji="1" lang="en-US" altLang="ja-JP" dirty="0" smtClean="0"/>
          </a:p>
          <a:p>
            <a:endParaRPr kumimoji="1" lang="en-US" altLang="ja-JP" dirty="0" smtClean="0"/>
          </a:p>
          <a:p>
            <a:r>
              <a:rPr kumimoji="1" lang="ja-JP" altLang="en-US" dirty="0" smtClean="0"/>
              <a:t>これらの</a:t>
            </a:r>
            <a:r>
              <a:rPr kumimoji="1" lang="en-US" altLang="ja-JP" dirty="0" smtClean="0"/>
              <a:t>API</a:t>
            </a:r>
            <a:r>
              <a:rPr kumimoji="1" lang="ja-JP" altLang="en-US" dirty="0" smtClean="0"/>
              <a:t>を使い実態調査します。</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11</a:t>
            </a:fld>
            <a:endParaRPr kumimoji="1" lang="ja-JP" altLang="en-US"/>
          </a:p>
        </p:txBody>
      </p:sp>
    </p:spTree>
    <p:extLst>
      <p:ext uri="{BB962C8B-B14F-4D97-AF65-F5344CB8AC3E}">
        <p14:creationId xmlns:p14="http://schemas.microsoft.com/office/powerpoint/2010/main" val="4038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この章では実際に役割分担を調査した結果をまとめる</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12</a:t>
            </a:fld>
            <a:endParaRPr kumimoji="1" lang="ja-JP" altLang="en-US"/>
          </a:p>
        </p:txBody>
      </p:sp>
    </p:spTree>
    <p:extLst>
      <p:ext uri="{BB962C8B-B14F-4D97-AF65-F5344CB8AC3E}">
        <p14:creationId xmlns:p14="http://schemas.microsoft.com/office/powerpoint/2010/main" val="336234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6</a:t>
            </a:r>
            <a:r>
              <a:rPr kumimoji="1" lang="ja-JP" altLang="en-US" dirty="0" smtClean="0"/>
              <a:t>つ</a:t>
            </a:r>
            <a:r>
              <a:rPr kumimoji="1" lang="en-US" altLang="ja-JP" dirty="0" smtClean="0"/>
              <a:t>OSS</a:t>
            </a:r>
            <a:r>
              <a:rPr kumimoji="1" lang="ja-JP" altLang="en-US" dirty="0" smtClean="0"/>
              <a:t>開発プロジェクトを調査対象にしましたが、</a:t>
            </a:r>
            <a:endParaRPr kumimoji="1" lang="en-US" altLang="ja-JP" dirty="0" smtClean="0"/>
          </a:p>
          <a:p>
            <a:r>
              <a:rPr kumimoji="1" lang="ja-JP" altLang="en-US" dirty="0" smtClean="0"/>
              <a:t>この場では</a:t>
            </a:r>
            <a:r>
              <a:rPr kumimoji="1" lang="ja-JP" altLang="en-US" dirty="0" err="1" smtClean="0"/>
              <a:t>りんぶとあどびすの</a:t>
            </a:r>
            <a:r>
              <a:rPr kumimoji="1" lang="ja-JP" altLang="en-US" dirty="0" smtClean="0"/>
              <a:t>２つのプロジェクトに絞りました。</a:t>
            </a:r>
            <a:endParaRPr kumimoji="1" lang="en-US" altLang="ja-JP" dirty="0" smtClean="0"/>
          </a:p>
          <a:p>
            <a:r>
              <a:rPr kumimoji="1" lang="ja-JP" altLang="en-US" dirty="0" smtClean="0"/>
              <a:t>この②</a:t>
            </a:r>
            <a:r>
              <a:rPr kumimoji="1" lang="ja-JP" altLang="en-US" dirty="0" err="1" smtClean="0"/>
              <a:t>つの</a:t>
            </a:r>
            <a:r>
              <a:rPr kumimoji="1" lang="ja-JP" altLang="en-US" dirty="0" smtClean="0"/>
              <a:t>プロジェクトは</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13</a:t>
            </a:fld>
            <a:endParaRPr kumimoji="1" lang="ja-JP" altLang="en-US"/>
          </a:p>
        </p:txBody>
      </p:sp>
    </p:spTree>
    <p:extLst>
      <p:ext uri="{BB962C8B-B14F-4D97-AF65-F5344CB8AC3E}">
        <p14:creationId xmlns:p14="http://schemas.microsoft.com/office/powerpoint/2010/main" val="337966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実際に個人の活動ログを取得し，エクセルのピポットテーブルでまとめていく．</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例として，</a:t>
            </a:r>
            <a:r>
              <a:rPr kumimoji="1" lang="en-US" altLang="ja-JP" sz="1200" kern="1200" dirty="0" err="1" smtClean="0">
                <a:solidFill>
                  <a:schemeClr val="tx1"/>
                </a:solidFill>
                <a:effectLst/>
                <a:latin typeface="+mn-lt"/>
                <a:ea typeface="+mn-ea"/>
                <a:cs typeface="+mn-cs"/>
              </a:rPr>
              <a:t>LearnBoost</a:t>
            </a:r>
            <a:r>
              <a:rPr kumimoji="1" lang="ja-JP" altLang="ja-JP" sz="1200" kern="1200" dirty="0" smtClean="0">
                <a:solidFill>
                  <a:schemeClr val="tx1"/>
                </a:solidFill>
                <a:effectLst/>
                <a:latin typeface="+mn-lt"/>
                <a:ea typeface="+mn-ea"/>
                <a:cs typeface="+mn-cs"/>
              </a:rPr>
              <a:t>の</a:t>
            </a:r>
            <a:r>
              <a:rPr kumimoji="1" lang="ja-JP" altLang="en-US" sz="1200" kern="1200" dirty="0" smtClean="0">
                <a:solidFill>
                  <a:schemeClr val="tx1"/>
                </a:solidFill>
                <a:effectLst/>
                <a:latin typeface="+mn-lt"/>
                <a:ea typeface="+mn-ea"/>
                <a:cs typeface="+mn-cs"/>
              </a:rPr>
              <a:t>　</a:t>
            </a:r>
            <a:r>
              <a:rPr kumimoji="1" lang="ja-JP" altLang="en-US" sz="1200" kern="1200" dirty="0" err="1" smtClean="0">
                <a:solidFill>
                  <a:schemeClr val="tx1"/>
                </a:solidFill>
                <a:effectLst/>
                <a:latin typeface="+mn-lt"/>
                <a:ea typeface="+mn-ea"/>
                <a:cs typeface="+mn-cs"/>
              </a:rPr>
              <a:t>ぎり</a:t>
            </a:r>
            <a:r>
              <a:rPr kumimoji="1" lang="ja-JP" altLang="en-US" sz="1200" kern="1200" dirty="0" smtClean="0">
                <a:solidFill>
                  <a:schemeClr val="tx1"/>
                </a:solidFill>
                <a:effectLst/>
                <a:latin typeface="+mn-lt"/>
                <a:ea typeface="+mn-ea"/>
                <a:cs typeface="+mn-cs"/>
              </a:rPr>
              <a:t>あむらんち　</a:t>
            </a:r>
            <a:r>
              <a:rPr kumimoji="1" lang="ja-JP" altLang="ja-JP" sz="1200" kern="1200" dirty="0" smtClean="0">
                <a:solidFill>
                  <a:schemeClr val="tx1"/>
                </a:solidFill>
                <a:effectLst/>
                <a:latin typeface="+mn-lt"/>
                <a:ea typeface="+mn-ea"/>
                <a:cs typeface="+mn-cs"/>
              </a:rPr>
              <a:t>を対象とする．まず，</a:t>
            </a:r>
            <a:r>
              <a:rPr kumimoji="1" lang="en-US" altLang="ja-JP" sz="1200" kern="1200" dirty="0" err="1" smtClean="0">
                <a:solidFill>
                  <a:schemeClr val="tx1"/>
                </a:solidFill>
                <a:effectLst/>
                <a:latin typeface="+mn-lt"/>
                <a:ea typeface="+mn-ea"/>
                <a:cs typeface="+mn-cs"/>
              </a:rPr>
              <a:t>GitHub</a:t>
            </a:r>
            <a:r>
              <a:rPr kumimoji="1" lang="ja-JP" altLang="ja-JP" sz="1200" kern="1200" dirty="0" smtClean="0">
                <a:solidFill>
                  <a:schemeClr val="tx1"/>
                </a:solidFill>
                <a:effectLst/>
                <a:latin typeface="+mn-lt"/>
                <a:ea typeface="+mn-ea"/>
                <a:cs typeface="+mn-cs"/>
              </a:rPr>
              <a:t>から</a:t>
            </a:r>
            <a:r>
              <a:rPr kumimoji="1" lang="en-US" altLang="ja-JP" sz="1200" kern="1200" dirty="0" smtClean="0">
                <a:solidFill>
                  <a:schemeClr val="tx1"/>
                </a:solidFill>
                <a:effectLst/>
                <a:latin typeface="+mn-lt"/>
                <a:ea typeface="+mn-ea"/>
                <a:cs typeface="+mn-cs"/>
              </a:rPr>
              <a:t>Guillermo Rauch</a:t>
            </a:r>
            <a:r>
              <a:rPr kumimoji="1" lang="ja-JP" altLang="ja-JP" sz="1200" kern="1200" dirty="0" smtClean="0">
                <a:solidFill>
                  <a:schemeClr val="tx1"/>
                </a:solidFill>
                <a:effectLst/>
                <a:latin typeface="+mn-lt"/>
                <a:ea typeface="+mn-ea"/>
                <a:cs typeface="+mn-cs"/>
              </a:rPr>
              <a:t>の全活動ログを取得しテキストに保存</a:t>
            </a:r>
            <a:r>
              <a:rPr kumimoji="1" lang="ja-JP" altLang="en-US" sz="1200" kern="1200" dirty="0" smtClean="0">
                <a:solidFill>
                  <a:schemeClr val="tx1"/>
                </a:solidFill>
                <a:effectLst/>
                <a:latin typeface="+mn-lt"/>
                <a:ea typeface="+mn-ea"/>
                <a:cs typeface="+mn-cs"/>
              </a:rPr>
              <a:t>し</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エクセルで一覧表にするよう読み込むため，</a:t>
            </a:r>
            <a:r>
              <a:rPr kumimoji="1" lang="en-US" altLang="ja-JP" sz="1200" kern="1200" dirty="0" smtClean="0">
                <a:solidFill>
                  <a:schemeClr val="tx1"/>
                </a:solidFill>
                <a:effectLst/>
                <a:latin typeface="+mn-lt"/>
                <a:ea typeface="+mn-ea"/>
                <a:cs typeface="+mn-cs"/>
              </a:rPr>
              <a:t>CSV</a:t>
            </a:r>
            <a:r>
              <a:rPr kumimoji="1" lang="ja-JP" altLang="en-US" sz="1200" kern="1200" dirty="0" smtClean="0">
                <a:solidFill>
                  <a:schemeClr val="tx1"/>
                </a:solidFill>
                <a:effectLst/>
                <a:latin typeface="+mn-lt"/>
                <a:ea typeface="+mn-ea"/>
                <a:cs typeface="+mn-cs"/>
              </a:rPr>
              <a:t>形式で保存するプログラムを組みました。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このプログラムにより</a:t>
            </a:r>
            <a:r>
              <a:rPr lang="ja-JP" altLang="en-US" sz="1200" dirty="0" smtClean="0"/>
              <a:t>プロジェクトメンバの活動ログの一覧表をつくりました</a:t>
            </a:r>
            <a:endParaRPr kumimoji="1" lang="ja-JP" altLang="en-US" sz="1200" dirty="0" smtClean="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14</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この表は先ほどのプログラミングで得られた、誰がどのイベントを何回行ったのかを一覧にまとめた表です。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縦はメンバの名前で、横はイベント名です。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cap="none" normalizeH="0" baseline="0" dirty="0" err="1" smtClean="0">
                <a:ln>
                  <a:noFill/>
                </a:ln>
                <a:solidFill>
                  <a:schemeClr val="tx1"/>
                </a:solidFill>
                <a:effectLst/>
                <a:latin typeface="Century" pitchFamily="18" charset="0"/>
                <a:ea typeface="ＭＳ 明朝" pitchFamily="17" charset="-128"/>
                <a:cs typeface="Times New Roman" pitchFamily="18" charset="0"/>
              </a:rPr>
              <a:t>LearnBoost</a:t>
            </a:r>
            <a:r>
              <a:rPr kumimoji="1" lang="ja-JP" altLang="en-US" sz="12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の全メンバの活動ログの収集結果はこのような結果になりました</a:t>
            </a:r>
            <a:endParaRPr kumimoji="1" lang="ja-JP" altLang="en-US" sz="2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15</a:t>
            </a:fld>
            <a:endParaRPr kumimoji="1" lang="ja-JP" altLang="en-US"/>
          </a:p>
        </p:txBody>
      </p:sp>
    </p:spTree>
    <p:extLst>
      <p:ext uri="{BB962C8B-B14F-4D97-AF65-F5344CB8AC3E}">
        <p14:creationId xmlns:p14="http://schemas.microsoft.com/office/powerpoint/2010/main" val="236771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a:t>
            </a:r>
            <a:endParaRPr kumimoji="1" lang="en-US" altLang="ja-JP" dirty="0" smtClean="0"/>
          </a:p>
          <a:p>
            <a:r>
              <a:rPr kumimoji="1" lang="ja-JP" altLang="en-US" dirty="0" smtClean="0"/>
              <a:t>こちらは</a:t>
            </a:r>
            <a:r>
              <a:rPr kumimoji="1" lang="ja-JP" altLang="en-US" dirty="0" err="1" smtClean="0"/>
              <a:t>あどびし</a:t>
            </a:r>
            <a:r>
              <a:rPr kumimoji="1" lang="ja-JP" altLang="en-US" dirty="0" smtClean="0"/>
              <a:t>すてむの全メンバの活動ログです。</a:t>
            </a:r>
            <a:endParaRPr kumimoji="1" lang="en-US" altLang="ja-JP" dirty="0" smtClean="0"/>
          </a:p>
          <a:p>
            <a:r>
              <a:rPr kumimoji="1" lang="ja-JP" altLang="en-US" dirty="0" smtClean="0"/>
              <a:t>人数が多く、見にくい部分もありますがこのような収取結果になりました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16</a:t>
            </a:fld>
            <a:endParaRPr kumimoji="1" lang="ja-JP" altLang="en-US"/>
          </a:p>
        </p:txBody>
      </p:sp>
    </p:spTree>
    <p:extLst>
      <p:ext uri="{BB962C8B-B14F-4D97-AF65-F5344CB8AC3E}">
        <p14:creationId xmlns:p14="http://schemas.microsoft.com/office/powerpoint/2010/main" val="365870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５分・・</a:t>
            </a:r>
            <a:endParaRPr kumimoji="1" lang="en-US" altLang="ja-JP" dirty="0" smtClean="0"/>
          </a:p>
          <a:p>
            <a:r>
              <a:rPr kumimoji="1" lang="ja-JP" altLang="en-US" dirty="0" smtClean="0"/>
              <a:t>次に、活動ログの分析を行います</a:t>
            </a:r>
            <a:endParaRPr kumimoji="1" lang="en-US" altLang="ja-JP" dirty="0" smtClean="0"/>
          </a:p>
          <a:p>
            <a:r>
              <a:rPr kumimoji="1" lang="ja-JP" altLang="en-US" dirty="0" smtClean="0"/>
              <a:t>前スライドで収集して得られた一覧表をもとに，</a:t>
            </a:r>
            <a:endParaRPr kumimoji="1" lang="en-US" altLang="ja-JP" dirty="0" smtClean="0"/>
          </a:p>
          <a:p>
            <a:r>
              <a:rPr kumimoji="1" lang="ja-JP" altLang="en-US" dirty="0" smtClean="0"/>
              <a:t>Ｒという統計計算のソフトを使用し，分析を行います．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分析とは</a:t>
            </a:r>
            <a:r>
              <a:rPr lang="ja-JP" altLang="ja-JP" sz="1200" dirty="0" smtClean="0"/>
              <a:t>成分内容の不明な</a:t>
            </a:r>
            <a:r>
              <a:rPr lang="ja-JP" altLang="en-US" sz="1200" dirty="0" smtClean="0"/>
              <a:t>目には見えない</a:t>
            </a:r>
            <a:r>
              <a:rPr lang="ja-JP" altLang="ja-JP" sz="1200" dirty="0" smtClean="0"/>
              <a:t>対象を</a:t>
            </a:r>
            <a:r>
              <a:rPr lang="ja-JP" altLang="en-US" sz="1200" dirty="0" smtClean="0"/>
              <a:t>明らかにする方法</a:t>
            </a:r>
            <a:r>
              <a:rPr kumimoji="1" lang="ja-JP" altLang="en-US" sz="1200" dirty="0" smtClean="0"/>
              <a:t>です。</a:t>
            </a:r>
            <a:endParaRPr kumimoji="1" lang="en-US" altLang="ja-JP" sz="1200" dirty="0" smtClean="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17</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収集して得られた一覧表を，Ｒで読み込み、主成分分析を行うプログラミングを作りました。</a:t>
            </a:r>
            <a:endParaRPr kumimoji="1" lang="en-US" altLang="ja-JP" dirty="0" smtClean="0"/>
          </a:p>
          <a:p>
            <a:r>
              <a:rPr kumimoji="1" lang="ja-JP" altLang="en-US" dirty="0" smtClean="0"/>
              <a:t>このようにして主成分分析を行いました。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このプログラムを利用することで、</a:t>
            </a:r>
            <a:r>
              <a:rPr kumimoji="1" lang="ja-JP" altLang="en-US" sz="1200" b="1" kern="1200" dirty="0" smtClean="0">
                <a:solidFill>
                  <a:schemeClr val="tx1"/>
                </a:solidFill>
                <a:latin typeface="+mn-lt"/>
                <a:ea typeface="+mn-ea"/>
                <a:cs typeface="+mn-cs"/>
              </a:rPr>
              <a:t>第一、第二主成分や主成分スコアを表示できるようにしました。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18</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smtClean="0"/>
              <a:t>こちらが</a:t>
            </a:r>
            <a:r>
              <a:rPr lang="ja-JP" altLang="en-US" sz="1200" b="0" dirty="0" err="1" smtClean="0"/>
              <a:t>り</a:t>
            </a:r>
            <a:r>
              <a:rPr lang="ja-JP" altLang="en-US" sz="1200" b="0" dirty="0" smtClean="0"/>
              <a:t>ー</a:t>
            </a:r>
            <a:r>
              <a:rPr lang="ja-JP" altLang="en-US" sz="1200" b="0" dirty="0" err="1" smtClean="0"/>
              <a:t>んぶうす</a:t>
            </a:r>
            <a:r>
              <a:rPr lang="ja-JP" altLang="en-US" sz="1200" b="0" dirty="0" smtClean="0"/>
              <a:t>との主成分分析した結果です</a:t>
            </a:r>
            <a:endParaRPr lang="en-US" altLang="ja-JP" sz="1200" b="0" dirty="0" smtClean="0"/>
          </a:p>
          <a:p>
            <a:endParaRPr lang="en-US" altLang="ja-JP" sz="1200" b="0" dirty="0" smtClean="0"/>
          </a:p>
          <a:p>
            <a:r>
              <a:rPr lang="ja-JP" altLang="en-US" sz="1200" b="0" dirty="0" smtClean="0"/>
              <a:t>下部に表示している英字記号はグラフで表示するとみにくくなってしまうので各イベント記号で表しています。</a:t>
            </a:r>
            <a:endParaRPr lang="en-US" altLang="ja-JP" sz="1200" b="0" dirty="0" smtClean="0"/>
          </a:p>
          <a:p>
            <a:r>
              <a:rPr lang="ja-JP" altLang="en-US" sz="1200" b="0" dirty="0" smtClean="0"/>
              <a:t>赤い部分はそれぞれの絶対値で、ここを見て解釈します。</a:t>
            </a:r>
            <a:endParaRPr lang="en-US" altLang="ja-JP" sz="1200" b="0" dirty="0" smtClean="0"/>
          </a:p>
          <a:p>
            <a:endParaRPr lang="en-US" altLang="ja-JP" sz="1200" b="0" dirty="0" smtClean="0"/>
          </a:p>
          <a:p>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PC1</a:t>
            </a:r>
            <a:r>
              <a:rPr kumimoji="1" lang="ja-JP" altLang="ja-JP" sz="1200" kern="1200" dirty="0" smtClean="0">
                <a:solidFill>
                  <a:schemeClr val="tx1"/>
                </a:solidFill>
                <a:effectLst/>
                <a:latin typeface="+mn-lt"/>
                <a:ea typeface="+mn-ea"/>
                <a:cs typeface="+mn-cs"/>
              </a:rPr>
              <a:t>では</a:t>
            </a:r>
            <a:r>
              <a:rPr kumimoji="1" lang="en-US" altLang="ja-JP" sz="1200" kern="1200" dirty="0" smtClean="0">
                <a:solidFill>
                  <a:schemeClr val="tx1"/>
                </a:solidFill>
                <a:effectLst/>
                <a:latin typeface="+mn-lt"/>
                <a:ea typeface="+mn-ea"/>
                <a:cs typeface="+mn-cs"/>
              </a:rPr>
              <a:t>d</a:t>
            </a:r>
            <a:r>
              <a:rPr kumimoji="1" lang="ja-JP" altLang="en-US" sz="1200" kern="1200" dirty="0" smtClean="0">
                <a:solidFill>
                  <a:schemeClr val="tx1"/>
                </a:solidFill>
                <a:effectLst/>
                <a:latin typeface="+mn-lt"/>
                <a:ea typeface="+mn-ea"/>
                <a:cs typeface="+mn-cs"/>
              </a:rPr>
              <a:t>の</a:t>
            </a:r>
            <a:r>
              <a:rPr kumimoji="1" lang="en-US" altLang="ja-JP" sz="1200" kern="1200" dirty="0" err="1" smtClean="0">
                <a:solidFill>
                  <a:schemeClr val="tx1"/>
                </a:solidFill>
                <a:effectLst/>
                <a:latin typeface="+mn-lt"/>
                <a:ea typeface="+mn-ea"/>
                <a:cs typeface="+mn-cs"/>
              </a:rPr>
              <a:t>IssueCommentEvent</a:t>
            </a:r>
            <a:r>
              <a:rPr kumimoji="1" lang="ja-JP" altLang="ja-JP" sz="1200" kern="1200" dirty="0" err="1" smtClean="0">
                <a:solidFill>
                  <a:schemeClr val="tx1"/>
                </a:solidFill>
                <a:effectLst/>
                <a:latin typeface="+mn-lt"/>
                <a:ea typeface="+mn-ea"/>
                <a:cs typeface="+mn-cs"/>
              </a:rPr>
              <a:t>が負の</a:t>
            </a:r>
            <a:r>
              <a:rPr kumimoji="1" lang="en-US" altLang="ja-JP" sz="1200" kern="1200" dirty="0" smtClean="0">
                <a:solidFill>
                  <a:schemeClr val="tx1"/>
                </a:solidFill>
                <a:effectLst/>
                <a:latin typeface="+mn-lt"/>
                <a:ea typeface="+mn-ea"/>
                <a:cs typeface="+mn-cs"/>
              </a:rPr>
              <a:t>-0.8</a:t>
            </a:r>
            <a:r>
              <a:rPr kumimoji="1" lang="ja-JP" altLang="ja-JP" sz="1200" kern="1200" dirty="0" smtClean="0">
                <a:solidFill>
                  <a:schemeClr val="tx1"/>
                </a:solidFill>
                <a:effectLst/>
                <a:latin typeface="+mn-lt"/>
                <a:ea typeface="+mn-ea"/>
                <a:cs typeface="+mn-cs"/>
              </a:rPr>
              <a:t>で，</a:t>
            </a:r>
            <a:r>
              <a:rPr kumimoji="1" lang="en-US" altLang="ja-JP" sz="1200" kern="1200" dirty="0" err="1" smtClean="0">
                <a:solidFill>
                  <a:schemeClr val="tx1"/>
                </a:solidFill>
                <a:effectLst/>
                <a:latin typeface="+mn-lt"/>
                <a:ea typeface="+mn-ea"/>
                <a:cs typeface="+mn-cs"/>
              </a:rPr>
              <a:t>i</a:t>
            </a:r>
            <a:r>
              <a:rPr kumimoji="1" lang="ja-JP" altLang="en-US" sz="1200" kern="1200" dirty="0" smtClean="0">
                <a:solidFill>
                  <a:schemeClr val="tx1"/>
                </a:solidFill>
                <a:effectLst/>
                <a:latin typeface="+mn-lt"/>
                <a:ea typeface="+mn-ea"/>
                <a:cs typeface="+mn-cs"/>
              </a:rPr>
              <a:t>の</a:t>
            </a:r>
            <a:r>
              <a:rPr kumimoji="1" lang="en-US" altLang="ja-JP" sz="1200" kern="1200" dirty="0" err="1" smtClean="0">
                <a:solidFill>
                  <a:schemeClr val="tx1"/>
                </a:solidFill>
                <a:effectLst/>
                <a:latin typeface="+mn-lt"/>
                <a:ea typeface="+mn-ea"/>
                <a:cs typeface="+mn-cs"/>
              </a:rPr>
              <a:t>WatchEvent</a:t>
            </a:r>
            <a:r>
              <a:rPr kumimoji="1" lang="en-US" altLang="ja-JP" sz="1200" kern="1200" dirty="0" smtClean="0">
                <a:solidFill>
                  <a:schemeClr val="tx1"/>
                </a:solidFill>
                <a:effectLst/>
                <a:latin typeface="+mn-lt"/>
                <a:ea typeface="+mn-ea"/>
                <a:cs typeface="+mn-cs"/>
              </a:rPr>
              <a:t>, j</a:t>
            </a:r>
            <a:r>
              <a:rPr kumimoji="1" lang="ja-JP" altLang="en-US" sz="1200" kern="1200" dirty="0" smtClean="0">
                <a:solidFill>
                  <a:schemeClr val="tx1"/>
                </a:solidFill>
                <a:effectLst/>
                <a:latin typeface="+mn-lt"/>
                <a:ea typeface="+mn-ea"/>
                <a:cs typeface="+mn-cs"/>
              </a:rPr>
              <a:t>の</a:t>
            </a:r>
            <a:r>
              <a:rPr kumimoji="1" lang="en-US" altLang="ja-JP" sz="1200" kern="1200" dirty="0" err="1" smtClean="0">
                <a:solidFill>
                  <a:schemeClr val="tx1"/>
                </a:solidFill>
                <a:effectLst/>
                <a:latin typeface="+mn-lt"/>
                <a:ea typeface="+mn-ea"/>
                <a:cs typeface="+mn-cs"/>
              </a:rPr>
              <a:t>GollumEvent</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0.0</a:t>
            </a:r>
            <a:r>
              <a:rPr kumimoji="1" lang="ja-JP" altLang="ja-JP" sz="1200" kern="1200" dirty="0" smtClean="0">
                <a:solidFill>
                  <a:schemeClr val="tx1"/>
                </a:solidFill>
                <a:effectLst/>
                <a:latin typeface="+mn-lt"/>
                <a:ea typeface="+mn-ea"/>
                <a:cs typeface="+mn-cs"/>
              </a:rPr>
              <a:t>に限りなく近く並ぶ結果とな</a:t>
            </a:r>
            <a:r>
              <a:rPr kumimoji="1" lang="ja-JP" altLang="en-US" sz="1200" kern="1200" dirty="0" smtClean="0">
                <a:solidFill>
                  <a:schemeClr val="tx1"/>
                </a:solidFill>
                <a:effectLst/>
                <a:latin typeface="+mn-lt"/>
                <a:ea typeface="+mn-ea"/>
                <a:cs typeface="+mn-cs"/>
              </a:rPr>
              <a:t>りました</a:t>
            </a:r>
            <a:r>
              <a:rPr kumimoji="1" lang="ja-JP" altLang="ja-JP" sz="1200" kern="1200" dirty="0" smtClean="0">
                <a:solidFill>
                  <a:schemeClr val="tx1"/>
                </a:solidFill>
                <a:effectLst/>
                <a:latin typeface="+mn-lt"/>
                <a:ea typeface="+mn-ea"/>
                <a:cs typeface="+mn-cs"/>
              </a:rPr>
              <a:t>．</a:t>
            </a:r>
          </a:p>
          <a:p>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PC2</a:t>
            </a:r>
            <a:r>
              <a:rPr kumimoji="1" lang="ja-JP" altLang="ja-JP" sz="1200" kern="1200" dirty="0" smtClean="0">
                <a:solidFill>
                  <a:schemeClr val="tx1"/>
                </a:solidFill>
                <a:effectLst/>
                <a:latin typeface="+mn-lt"/>
                <a:ea typeface="+mn-ea"/>
                <a:cs typeface="+mn-cs"/>
              </a:rPr>
              <a:t>では</a:t>
            </a:r>
            <a:r>
              <a:rPr kumimoji="1" lang="en-US" altLang="ja-JP" sz="1200" kern="1200" dirty="0" err="1" smtClean="0">
                <a:solidFill>
                  <a:schemeClr val="tx1"/>
                </a:solidFill>
                <a:effectLst/>
                <a:latin typeface="+mn-lt"/>
                <a:ea typeface="+mn-ea"/>
                <a:cs typeface="+mn-cs"/>
              </a:rPr>
              <a:t>PullRequestReviewCommentEvent</a:t>
            </a:r>
            <a:r>
              <a:rPr kumimoji="1" lang="ja-JP" altLang="ja-JP" sz="1200" kern="1200" dirty="0" err="1" smtClean="0">
                <a:solidFill>
                  <a:schemeClr val="tx1"/>
                </a:solidFill>
                <a:effectLst/>
                <a:latin typeface="+mn-lt"/>
                <a:ea typeface="+mn-ea"/>
                <a:cs typeface="+mn-cs"/>
              </a:rPr>
              <a:t>が負の</a:t>
            </a:r>
            <a:r>
              <a:rPr kumimoji="1" lang="en-US" altLang="ja-JP" sz="1200" kern="1200" dirty="0" smtClean="0">
                <a:solidFill>
                  <a:schemeClr val="tx1"/>
                </a:solidFill>
                <a:effectLst/>
                <a:latin typeface="+mn-lt"/>
                <a:ea typeface="+mn-ea"/>
                <a:cs typeface="+mn-cs"/>
              </a:rPr>
              <a:t>-0.6</a:t>
            </a:r>
            <a:r>
              <a:rPr kumimoji="1" lang="ja-JP" altLang="ja-JP" sz="1200" kern="1200" dirty="0" smtClean="0">
                <a:solidFill>
                  <a:schemeClr val="tx1"/>
                </a:solidFill>
                <a:effectLst/>
                <a:latin typeface="+mn-lt"/>
                <a:ea typeface="+mn-ea"/>
                <a:cs typeface="+mn-cs"/>
              </a:rPr>
              <a:t>を大きく下回り，</a:t>
            </a:r>
            <a:r>
              <a:rPr kumimoji="1" lang="en-US" altLang="ja-JP" sz="1200" kern="1200" dirty="0" err="1" smtClean="0">
                <a:solidFill>
                  <a:schemeClr val="tx1"/>
                </a:solidFill>
                <a:effectLst/>
                <a:latin typeface="+mn-lt"/>
                <a:ea typeface="+mn-ea"/>
                <a:cs typeface="+mn-cs"/>
              </a:rPr>
              <a:t>CreateEvent</a:t>
            </a:r>
            <a:r>
              <a:rPr kumimoji="1" lang="ja-JP" altLang="ja-JP" sz="1200" kern="1200" dirty="0" smtClean="0">
                <a:solidFill>
                  <a:schemeClr val="tx1"/>
                </a:solidFill>
                <a:effectLst/>
                <a:latin typeface="+mn-lt"/>
                <a:ea typeface="+mn-ea"/>
                <a:cs typeface="+mn-cs"/>
              </a:rPr>
              <a:t>が正の</a:t>
            </a:r>
            <a:r>
              <a:rPr kumimoji="1" lang="en-US" altLang="ja-JP" sz="1200" kern="1200" dirty="0" smtClean="0">
                <a:solidFill>
                  <a:schemeClr val="tx1"/>
                </a:solidFill>
                <a:effectLst/>
                <a:latin typeface="+mn-lt"/>
                <a:ea typeface="+mn-ea"/>
                <a:cs typeface="+mn-cs"/>
              </a:rPr>
              <a:t>0.4</a:t>
            </a:r>
            <a:r>
              <a:rPr kumimoji="1" lang="ja-JP" altLang="ja-JP" sz="1200" kern="1200" dirty="0" smtClean="0">
                <a:solidFill>
                  <a:schemeClr val="tx1"/>
                </a:solidFill>
                <a:effectLst/>
                <a:latin typeface="+mn-lt"/>
                <a:ea typeface="+mn-ea"/>
                <a:cs typeface="+mn-cs"/>
              </a:rPr>
              <a:t>を上回った．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19</a:t>
            </a:fld>
            <a:endParaRPr kumimoji="1" lang="ja-JP" altLang="en-US"/>
          </a:p>
        </p:txBody>
      </p:sp>
    </p:spTree>
    <p:extLst>
      <p:ext uri="{BB962C8B-B14F-4D97-AF65-F5344CB8AC3E}">
        <p14:creationId xmlns:p14="http://schemas.microsoft.com/office/powerpoint/2010/main" val="3162406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こちらは主成分スコアです。</a:t>
            </a:r>
            <a:r>
              <a:rPr kumimoji="1" lang="en-US" altLang="ja-JP" dirty="0" err="1" smtClean="0"/>
              <a:t>guille</a:t>
            </a:r>
            <a:r>
              <a:rPr kumimoji="1" lang="ja-JP" altLang="en-US" dirty="0" smtClean="0"/>
              <a:t>と</a:t>
            </a:r>
            <a:r>
              <a:rPr kumimoji="1" lang="en-US" altLang="ja-JP" dirty="0" err="1" smtClean="0"/>
              <a:t>retrofox</a:t>
            </a:r>
            <a:r>
              <a:rPr kumimoji="1" lang="ja-JP" altLang="en-US" dirty="0" smtClean="0"/>
              <a:t>以外のメンバが一か所に固まっており，</a:t>
            </a:r>
            <a:r>
              <a:rPr kumimoji="1" lang="en-US" altLang="ja-JP" dirty="0" smtClean="0"/>
              <a:t>OSS</a:t>
            </a:r>
            <a:r>
              <a:rPr kumimoji="1" lang="ja-JP" altLang="en-US" dirty="0" smtClean="0"/>
              <a:t>上で活発に活動を行っているメンバは</a:t>
            </a:r>
            <a:r>
              <a:rPr kumimoji="1" lang="en-US" altLang="ja-JP" dirty="0" smtClean="0"/>
              <a:t>2</a:t>
            </a:r>
            <a:r>
              <a:rPr kumimoji="1" lang="ja-JP" altLang="en-US" dirty="0" smtClean="0"/>
              <a:t>人で、</a:t>
            </a:r>
            <a:endParaRPr kumimoji="1" lang="en-US" altLang="ja-JP" dirty="0" smtClean="0"/>
          </a:p>
          <a:p>
            <a:r>
              <a:rPr kumimoji="1" lang="ja-JP" altLang="en-US" dirty="0" smtClean="0"/>
              <a:t>メンバの大半は</a:t>
            </a:r>
            <a:r>
              <a:rPr kumimoji="1" lang="en-US" altLang="ja-JP" dirty="0" smtClean="0"/>
              <a:t>OSS</a:t>
            </a:r>
            <a:r>
              <a:rPr kumimoji="1" lang="ja-JP" altLang="en-US" dirty="0" smtClean="0"/>
              <a:t>外でなんらかの活動をしていることが考察できる．</a:t>
            </a:r>
            <a:endParaRPr kumimoji="1" lang="en-US" altLang="ja-JP" dirty="0" smtClean="0"/>
          </a:p>
          <a:p>
            <a:r>
              <a:rPr kumimoji="1" lang="en-US" altLang="ja-JP" sz="1200" b="0" dirty="0" err="1" smtClean="0"/>
              <a:t>LearnBoost</a:t>
            </a:r>
            <a:r>
              <a:rPr kumimoji="1" lang="ja-JP" altLang="en-US" sz="1200" b="0" dirty="0" smtClean="0"/>
              <a:t>の解釈：</a:t>
            </a:r>
            <a:endParaRPr kumimoji="1" lang="en-US" altLang="ja-JP" sz="1200" b="0" dirty="0" smtClean="0"/>
          </a:p>
          <a:p>
            <a:r>
              <a:rPr lang="ja-JP" altLang="ja-JP" sz="1200" b="0" dirty="0" smtClean="0"/>
              <a:t>・</a:t>
            </a:r>
            <a:r>
              <a:rPr lang="en-US" altLang="ja-JP" sz="1200" b="0" dirty="0" err="1" smtClean="0"/>
              <a:t>LearnBoost</a:t>
            </a:r>
            <a:r>
              <a:rPr lang="ja-JP" altLang="ja-JP" sz="1200" b="0" dirty="0" smtClean="0"/>
              <a:t>は</a:t>
            </a:r>
            <a:r>
              <a:rPr lang="en-US" altLang="ja-JP" sz="1200" b="0" dirty="0" smtClean="0"/>
              <a:t>OSS</a:t>
            </a:r>
            <a:r>
              <a:rPr lang="ja-JP" altLang="ja-JP" sz="1200" b="0" dirty="0" smtClean="0"/>
              <a:t>外での役割を担当しているメンバに重点をおいたプロジェクトだと考察できる．</a:t>
            </a:r>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20</a:t>
            </a:fld>
            <a:endParaRPr kumimoji="1" lang="ja-JP" altLang="en-US"/>
          </a:p>
        </p:txBody>
      </p:sp>
    </p:spTree>
    <p:extLst>
      <p:ext uri="{BB962C8B-B14F-4D97-AF65-F5344CB8AC3E}">
        <p14:creationId xmlns:p14="http://schemas.microsoft.com/office/powerpoint/2010/main" val="82931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ここでは本研究のための背景・目的・について説明</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3</a:t>
            </a:fld>
            <a:endParaRPr kumimoji="1" lang="ja-JP" altLang="en-US"/>
          </a:p>
        </p:txBody>
      </p:sp>
    </p:spTree>
    <p:extLst>
      <p:ext uri="{BB962C8B-B14F-4D97-AF65-F5344CB8AC3E}">
        <p14:creationId xmlns:p14="http://schemas.microsoft.com/office/powerpoint/2010/main" val="4198805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PC1</a:t>
            </a:r>
            <a:r>
              <a:rPr kumimoji="1" lang="ja-JP" altLang="ja-JP" sz="1200" kern="1200" dirty="0" smtClean="0">
                <a:solidFill>
                  <a:schemeClr val="tx1"/>
                </a:solidFill>
                <a:effectLst/>
                <a:latin typeface="+mn-lt"/>
                <a:ea typeface="+mn-ea"/>
                <a:cs typeface="+mn-cs"/>
              </a:rPr>
              <a:t>では</a:t>
            </a:r>
            <a:r>
              <a:rPr kumimoji="1" lang="en-US" altLang="ja-JP" sz="1200" kern="1200" dirty="0" err="1" smtClean="0">
                <a:solidFill>
                  <a:schemeClr val="tx1"/>
                </a:solidFill>
                <a:effectLst/>
                <a:latin typeface="+mn-lt"/>
                <a:ea typeface="+mn-ea"/>
                <a:cs typeface="+mn-cs"/>
              </a:rPr>
              <a:t>ForkEvent</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0.0</a:t>
            </a:r>
            <a:r>
              <a:rPr kumimoji="1" lang="ja-JP" altLang="ja-JP" sz="1200" kern="1200" dirty="0" smtClean="0">
                <a:solidFill>
                  <a:schemeClr val="tx1"/>
                </a:solidFill>
                <a:effectLst/>
                <a:latin typeface="+mn-lt"/>
                <a:ea typeface="+mn-ea"/>
                <a:cs typeface="+mn-cs"/>
              </a:rPr>
              <a:t>に近く，</a:t>
            </a:r>
            <a:r>
              <a:rPr kumimoji="1" lang="en-US" altLang="ja-JP" sz="1200" kern="1200" dirty="0" err="1" smtClean="0">
                <a:solidFill>
                  <a:schemeClr val="tx1"/>
                </a:solidFill>
                <a:effectLst/>
                <a:latin typeface="+mn-lt"/>
                <a:ea typeface="+mn-ea"/>
                <a:cs typeface="+mn-cs"/>
              </a:rPr>
              <a:t>IssueCommentEvent</a:t>
            </a:r>
            <a:r>
              <a:rPr kumimoji="1" lang="ja-JP" altLang="ja-JP" sz="1200" kern="1200" dirty="0" err="1" smtClean="0">
                <a:solidFill>
                  <a:schemeClr val="tx1"/>
                </a:solidFill>
                <a:effectLst/>
                <a:latin typeface="+mn-lt"/>
                <a:ea typeface="+mn-ea"/>
                <a:cs typeface="+mn-cs"/>
              </a:rPr>
              <a:t>が</a:t>
            </a:r>
            <a:r>
              <a:rPr kumimoji="1" lang="ja-JP" altLang="en-US" sz="1200" kern="1200" dirty="0" err="1" smtClean="0">
                <a:solidFill>
                  <a:schemeClr val="tx1"/>
                </a:solidFill>
                <a:effectLst/>
                <a:latin typeface="+mn-lt"/>
                <a:ea typeface="+mn-ea"/>
                <a:cs typeface="+mn-cs"/>
              </a:rPr>
              <a:t>負の</a:t>
            </a:r>
            <a:r>
              <a:rPr kumimoji="1" lang="en-US" altLang="ja-JP" sz="1200" kern="1200" dirty="0" smtClean="0">
                <a:solidFill>
                  <a:schemeClr val="tx1"/>
                </a:solidFill>
                <a:effectLst/>
                <a:latin typeface="+mn-lt"/>
                <a:ea typeface="+mn-ea"/>
                <a:cs typeface="+mn-cs"/>
              </a:rPr>
              <a:t>0.8</a:t>
            </a:r>
            <a:r>
              <a:rPr kumimoji="1" lang="ja-JP" altLang="ja-JP" sz="1200" kern="1200" dirty="0" smtClean="0">
                <a:solidFill>
                  <a:schemeClr val="tx1"/>
                </a:solidFill>
                <a:effectLst/>
                <a:latin typeface="+mn-lt"/>
                <a:ea typeface="+mn-ea"/>
                <a:cs typeface="+mn-cs"/>
              </a:rPr>
              <a:t>であった．</a:t>
            </a:r>
          </a:p>
          <a:p>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PC2</a:t>
            </a:r>
            <a:r>
              <a:rPr kumimoji="1" lang="ja-JP" altLang="ja-JP" sz="1200" kern="1200" dirty="0" smtClean="0">
                <a:solidFill>
                  <a:schemeClr val="tx1"/>
                </a:solidFill>
                <a:effectLst/>
                <a:latin typeface="+mn-lt"/>
                <a:ea typeface="+mn-ea"/>
                <a:cs typeface="+mn-cs"/>
              </a:rPr>
              <a:t>では</a:t>
            </a:r>
            <a:r>
              <a:rPr kumimoji="1" lang="en-US" altLang="ja-JP" sz="1200" kern="1200" dirty="0" err="1" smtClean="0">
                <a:solidFill>
                  <a:schemeClr val="tx1"/>
                </a:solidFill>
                <a:effectLst/>
                <a:latin typeface="+mn-lt"/>
                <a:ea typeface="+mn-ea"/>
                <a:cs typeface="+mn-cs"/>
              </a:rPr>
              <a:t>IssueCommentEvent</a:t>
            </a:r>
            <a:r>
              <a:rPr kumimoji="1" lang="ja-JP" altLang="ja-JP" sz="1200" kern="1200" dirty="0" err="1" smtClean="0">
                <a:solidFill>
                  <a:schemeClr val="tx1"/>
                </a:solidFill>
                <a:effectLst/>
                <a:latin typeface="+mn-lt"/>
                <a:ea typeface="+mn-ea"/>
                <a:cs typeface="+mn-cs"/>
              </a:rPr>
              <a:t>が</a:t>
            </a:r>
            <a:r>
              <a:rPr kumimoji="1" lang="ja-JP" altLang="en-US" sz="1200" kern="1200" dirty="0" err="1" smtClean="0">
                <a:solidFill>
                  <a:schemeClr val="tx1"/>
                </a:solidFill>
                <a:effectLst/>
                <a:latin typeface="+mn-lt"/>
                <a:ea typeface="+mn-ea"/>
                <a:cs typeface="+mn-cs"/>
              </a:rPr>
              <a:t>負の</a:t>
            </a:r>
            <a:r>
              <a:rPr kumimoji="1" lang="en-US" altLang="ja-JP" sz="1200" kern="1200" dirty="0" smtClean="0">
                <a:solidFill>
                  <a:schemeClr val="tx1"/>
                </a:solidFill>
                <a:effectLst/>
                <a:latin typeface="+mn-lt"/>
                <a:ea typeface="+mn-ea"/>
                <a:cs typeface="+mn-cs"/>
              </a:rPr>
              <a:t>-0.4</a:t>
            </a:r>
            <a:r>
              <a:rPr kumimoji="1" lang="ja-JP" altLang="ja-JP" sz="1200" kern="1200" dirty="0" smtClean="0">
                <a:solidFill>
                  <a:schemeClr val="tx1"/>
                </a:solidFill>
                <a:effectLst/>
                <a:latin typeface="+mn-lt"/>
                <a:ea typeface="+mn-ea"/>
                <a:cs typeface="+mn-cs"/>
              </a:rPr>
              <a:t>であり，</a:t>
            </a:r>
            <a:r>
              <a:rPr kumimoji="1" lang="en-US" altLang="ja-JP" sz="1200" kern="1200" dirty="0" err="1" smtClean="0">
                <a:solidFill>
                  <a:schemeClr val="tx1"/>
                </a:solidFill>
                <a:effectLst/>
                <a:latin typeface="+mn-lt"/>
                <a:ea typeface="+mn-ea"/>
                <a:cs typeface="+mn-cs"/>
              </a:rPr>
              <a:t>PushEvent</a:t>
            </a:r>
            <a:r>
              <a:rPr kumimoji="1" lang="ja-JP" altLang="ja-JP" sz="1200" kern="1200" dirty="0" smtClean="0">
                <a:solidFill>
                  <a:schemeClr val="tx1"/>
                </a:solidFill>
                <a:effectLst/>
                <a:latin typeface="+mn-lt"/>
                <a:ea typeface="+mn-ea"/>
                <a:cs typeface="+mn-cs"/>
              </a:rPr>
              <a:t>が</a:t>
            </a:r>
            <a:r>
              <a:rPr kumimoji="1" lang="ja-JP" altLang="en-US" sz="1200" kern="1200" dirty="0" smtClean="0">
                <a:solidFill>
                  <a:schemeClr val="tx1"/>
                </a:solidFill>
                <a:effectLst/>
                <a:latin typeface="+mn-lt"/>
                <a:ea typeface="+mn-ea"/>
                <a:cs typeface="+mn-cs"/>
              </a:rPr>
              <a:t>正の</a:t>
            </a:r>
            <a:r>
              <a:rPr kumimoji="1" lang="en-US" altLang="ja-JP" sz="1200" kern="1200" dirty="0" smtClean="0">
                <a:solidFill>
                  <a:schemeClr val="tx1"/>
                </a:solidFill>
                <a:effectLst/>
                <a:latin typeface="+mn-lt"/>
                <a:ea typeface="+mn-ea"/>
                <a:cs typeface="+mn-cs"/>
              </a:rPr>
              <a:t>0.6</a:t>
            </a:r>
            <a:r>
              <a:rPr kumimoji="1" lang="ja-JP" altLang="ja-JP" sz="1200" kern="1200" dirty="0" smtClean="0">
                <a:solidFill>
                  <a:schemeClr val="tx1"/>
                </a:solidFill>
                <a:effectLst/>
                <a:latin typeface="+mn-lt"/>
                <a:ea typeface="+mn-ea"/>
                <a:cs typeface="+mn-cs"/>
              </a:rPr>
              <a:t>を大きく上回った．</a:t>
            </a:r>
          </a:p>
          <a:p>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21</a:t>
            </a:fld>
            <a:endParaRPr kumimoji="1" lang="ja-JP" altLang="en-US"/>
          </a:p>
        </p:txBody>
      </p:sp>
    </p:spTree>
    <p:extLst>
      <p:ext uri="{BB962C8B-B14F-4D97-AF65-F5344CB8AC3E}">
        <p14:creationId xmlns:p14="http://schemas.microsoft.com/office/powerpoint/2010/main" val="3451418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dirty="0" smtClean="0"/>
              <a:t>・</a:t>
            </a:r>
            <a:r>
              <a:rPr lang="ja-JP" altLang="en-US" sz="1200" dirty="0" err="1" smtClean="0"/>
              <a:t>あどびし</a:t>
            </a:r>
            <a:r>
              <a:rPr lang="ja-JP" altLang="en-US" sz="1200" dirty="0" smtClean="0"/>
              <a:t>すてむの</a:t>
            </a:r>
            <a:r>
              <a:rPr lang="ja-JP" altLang="ja-JP" sz="1200" dirty="0" smtClean="0"/>
              <a:t>主成分スコアで</a:t>
            </a:r>
            <a:r>
              <a:rPr lang="ja-JP" altLang="en-US" sz="1200" dirty="0" smtClean="0"/>
              <a:t>す</a:t>
            </a:r>
            <a:r>
              <a:rPr lang="ja-JP" altLang="ja-JP" sz="1200" dirty="0" smtClean="0"/>
              <a:t>，イベントを多くこなしているメンバとそうでないメンバは分かれている．</a:t>
            </a:r>
            <a:r>
              <a:rPr lang="ja-JP" altLang="en-US" sz="1200" dirty="0" smtClean="0"/>
              <a:t>メンバ同士重なる部分が少なく、各自</a:t>
            </a:r>
            <a:r>
              <a:rPr lang="ja-JP" altLang="ja-JP" sz="1200" dirty="0" smtClean="0"/>
              <a:t>役割分担がなされていると考察できる．</a:t>
            </a:r>
          </a:p>
          <a:p>
            <a:r>
              <a:rPr lang="en-US" altLang="ja-JP" sz="1200" dirty="0" smtClean="0"/>
              <a:t>Adobe Systems</a:t>
            </a:r>
            <a:r>
              <a:rPr kumimoji="1" lang="ja-JP" altLang="en-US" sz="1200" dirty="0" smtClean="0"/>
              <a:t>の解釈：</a:t>
            </a:r>
            <a:endParaRPr kumimoji="1" lang="en-US" altLang="ja-JP" sz="1200" dirty="0" smtClean="0"/>
          </a:p>
          <a:p>
            <a:r>
              <a:rPr lang="ja-JP" altLang="ja-JP" sz="1200" dirty="0" smtClean="0"/>
              <a:t>・</a:t>
            </a:r>
            <a:r>
              <a:rPr lang="en-US" altLang="ja-JP" sz="1200" dirty="0" smtClean="0"/>
              <a:t>Adobe Systems</a:t>
            </a:r>
            <a:r>
              <a:rPr lang="ja-JP" altLang="ja-JP" sz="1200" dirty="0" smtClean="0"/>
              <a:t>は多くのプロジェクトメンバが</a:t>
            </a:r>
            <a:r>
              <a:rPr lang="en-US" altLang="ja-JP" sz="1200" dirty="0" err="1" smtClean="0"/>
              <a:t>IssueCommentEvent</a:t>
            </a:r>
            <a:r>
              <a:rPr lang="ja-JP" altLang="ja-JP" sz="1200" dirty="0" smtClean="0"/>
              <a:t>を行っており，メンバ間でのやりとりも多く，</a:t>
            </a:r>
            <a:r>
              <a:rPr lang="en-US" altLang="ja-JP" sz="1200" dirty="0" smtClean="0"/>
              <a:t>OSS</a:t>
            </a:r>
            <a:r>
              <a:rPr lang="ja-JP" altLang="ja-JP" sz="1200" dirty="0" smtClean="0"/>
              <a:t>上の活動に重点をおいていると考察できる．</a:t>
            </a:r>
          </a:p>
          <a:p>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22</a:t>
            </a:fld>
            <a:endParaRPr kumimoji="1" lang="ja-JP" altLang="en-US"/>
          </a:p>
        </p:txBody>
      </p:sp>
    </p:spTree>
    <p:extLst>
      <p:ext uri="{BB962C8B-B14F-4D97-AF65-F5344CB8AC3E}">
        <p14:creationId xmlns:p14="http://schemas.microsoft.com/office/powerpoint/2010/main" val="309860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以上から多くのプロジェクトにおいて次のような傾向が見られた。</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23</a:t>
            </a:fld>
            <a:endParaRPr kumimoji="1" lang="ja-JP" altLang="en-US"/>
          </a:p>
        </p:txBody>
      </p:sp>
    </p:spTree>
    <p:extLst>
      <p:ext uri="{BB962C8B-B14F-4D97-AF65-F5344CB8AC3E}">
        <p14:creationId xmlns:p14="http://schemas.microsoft.com/office/powerpoint/2010/main" val="10947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多少の</a:t>
            </a:r>
            <a:r>
              <a:rPr lang="en-US" altLang="ja-JP" sz="1200" dirty="0" err="1" smtClean="0"/>
              <a:t>GitHub</a:t>
            </a:r>
            <a:r>
              <a:rPr lang="ja-JP" altLang="en-US" sz="1200" dirty="0" smtClean="0"/>
              <a:t>上での違いはあるが各プロジェクトに共通の役割分担があることが分かった</a:t>
            </a:r>
          </a:p>
          <a:p>
            <a:r>
              <a:rPr lang="ja-JP" altLang="en-US" sz="1200" dirty="0" smtClean="0"/>
              <a:t>本研究の</a:t>
            </a:r>
            <a:r>
              <a:rPr lang="ja-JP" altLang="ja-JP" sz="1200" dirty="0" smtClean="0"/>
              <a:t>手法を活用することによって，</a:t>
            </a:r>
            <a:r>
              <a:rPr lang="en-US" altLang="ja-JP" sz="1200" u="sng" dirty="0" smtClean="0"/>
              <a:t>OSS</a:t>
            </a:r>
            <a:r>
              <a:rPr lang="ja-JP" altLang="ja-JP" sz="1200" u="sng" dirty="0" smtClean="0"/>
              <a:t>開発プロジェクトの実態を明らかにしたり，プロジェクトマネジメントの手法を導入したりすることが容易になると期待される</a:t>
            </a:r>
            <a:endParaRPr lang="en-US" altLang="ja-JP" sz="1200" u="sng" dirty="0" smtClean="0"/>
          </a:p>
          <a:p>
            <a:endParaRPr lang="en-US" altLang="ja-JP" sz="1200" u="sng" dirty="0" smtClean="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25</a:t>
            </a:fld>
            <a:endParaRPr kumimoji="1" lang="ja-JP" altLang="en-US"/>
          </a:p>
        </p:txBody>
      </p:sp>
    </p:spTree>
    <p:extLst>
      <p:ext uri="{BB962C8B-B14F-4D97-AF65-F5344CB8AC3E}">
        <p14:creationId xmlns:p14="http://schemas.microsoft.com/office/powerpoint/2010/main" val="397266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u="sng" kern="1200" dirty="0" smtClean="0">
                <a:solidFill>
                  <a:schemeClr val="tx1"/>
                </a:solidFill>
                <a:latin typeface="+mn-lt"/>
                <a:ea typeface="+mn-ea"/>
                <a:cs typeface="+mn-cs"/>
              </a:rPr>
              <a:t>2014</a:t>
            </a:r>
            <a:r>
              <a:rPr kumimoji="1" lang="ja-JP" altLang="en-US" sz="1200" u="sng" kern="1200" dirty="0" smtClean="0">
                <a:solidFill>
                  <a:schemeClr val="tx1"/>
                </a:solidFill>
                <a:latin typeface="+mn-lt"/>
                <a:ea typeface="+mn-ea"/>
                <a:cs typeface="+mn-cs"/>
              </a:rPr>
              <a:t>年現在、</a:t>
            </a:r>
            <a:r>
              <a:rPr kumimoji="1" lang="ja-JP" altLang="ja-JP" sz="1200" u="sng" kern="1200" dirty="0" smtClean="0">
                <a:solidFill>
                  <a:schemeClr val="tx1"/>
                </a:solidFill>
                <a:latin typeface="+mn-lt"/>
                <a:ea typeface="+mn-ea"/>
                <a:cs typeface="+mn-cs"/>
              </a:rPr>
              <a:t>オープンソースソフトウェアを利用したプロジェクトが増えてきてい</a:t>
            </a:r>
            <a:r>
              <a:rPr kumimoji="1" lang="ja-JP" altLang="en-US" sz="1200" u="sng" kern="1200" dirty="0" smtClean="0">
                <a:solidFill>
                  <a:schemeClr val="tx1"/>
                </a:solidFill>
                <a:latin typeface="+mn-lt"/>
                <a:ea typeface="+mn-ea"/>
                <a:cs typeface="+mn-cs"/>
              </a:rPr>
              <a:t>ます</a:t>
            </a:r>
            <a:endParaRPr kumimoji="1" lang="en-US" altLang="ja-JP" sz="1200" u="sng" kern="1200" dirty="0" smtClean="0">
              <a:solidFill>
                <a:schemeClr val="tx1"/>
              </a:solidFill>
              <a:latin typeface="+mn-lt"/>
              <a:ea typeface="+mn-ea"/>
              <a:cs typeface="+mn-cs"/>
            </a:endParaRPr>
          </a:p>
          <a:p>
            <a:r>
              <a:rPr kumimoji="1" lang="ja-JP" altLang="en-US" sz="1200" kern="1200" dirty="0" smtClean="0">
                <a:solidFill>
                  <a:schemeClr val="tx1"/>
                </a:solidFill>
                <a:effectLst/>
                <a:latin typeface="+mn-lt"/>
                <a:ea typeface="+mn-ea"/>
                <a:cs typeface="+mn-cs"/>
              </a:rPr>
              <a:t>わたしはもともと</a:t>
            </a:r>
            <a:r>
              <a:rPr kumimoji="1" lang="en-US" altLang="ja-JP" sz="1200" kern="1200" dirty="0" smtClean="0">
                <a:solidFill>
                  <a:schemeClr val="tx1"/>
                </a:solidFill>
                <a:effectLst/>
                <a:latin typeface="+mn-lt"/>
                <a:ea typeface="+mn-ea"/>
                <a:cs typeface="+mn-cs"/>
              </a:rPr>
              <a:t>OS</a:t>
            </a:r>
            <a:r>
              <a:rPr kumimoji="1" lang="ja-JP" altLang="ja-JP" sz="1200" kern="1200" dirty="0" smtClean="0">
                <a:solidFill>
                  <a:schemeClr val="tx1"/>
                </a:solidFill>
                <a:effectLst/>
                <a:latin typeface="+mn-lt"/>
                <a:ea typeface="+mn-ea"/>
                <a:cs typeface="+mn-cs"/>
              </a:rPr>
              <a:t>に興味があ</a:t>
            </a:r>
            <a:r>
              <a:rPr kumimoji="1" lang="ja-JP" altLang="en-US" sz="1200" kern="1200" dirty="0" smtClean="0">
                <a:solidFill>
                  <a:schemeClr val="tx1"/>
                </a:solidFill>
                <a:effectLst/>
                <a:latin typeface="+mn-lt"/>
                <a:ea typeface="+mn-ea"/>
                <a:cs typeface="+mn-cs"/>
              </a:rPr>
              <a:t>りました。　</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フェイス</a:t>
            </a:r>
            <a:r>
              <a:rPr kumimoji="1" lang="en-US" altLang="ja-JP" sz="1200" kern="1200" dirty="0" smtClean="0">
                <a:solidFill>
                  <a:schemeClr val="tx1"/>
                </a:solidFill>
                <a:effectLst/>
                <a:latin typeface="+mn-lt"/>
                <a:ea typeface="+mn-ea"/>
                <a:cs typeface="+mn-cs"/>
              </a:rPr>
              <a:t>to</a:t>
            </a:r>
            <a:r>
              <a:rPr kumimoji="1" lang="ja-JP" altLang="en-US" sz="1200" kern="1200" dirty="0" smtClean="0">
                <a:solidFill>
                  <a:schemeClr val="tx1"/>
                </a:solidFill>
                <a:effectLst/>
                <a:latin typeface="+mn-lt"/>
                <a:ea typeface="+mn-ea"/>
                <a:cs typeface="+mn-cs"/>
              </a:rPr>
              <a:t>フェイスで無い環境でそもそも役割分担はきちんとされているのか、</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同じ役割をみんながやっているのではないはずで、</a:t>
            </a:r>
            <a:r>
              <a:rPr kumimoji="1" lang="en-US" altLang="ja-JP" sz="1200" kern="1200" dirty="0" smtClean="0">
                <a:solidFill>
                  <a:schemeClr val="tx1"/>
                </a:solidFill>
                <a:effectLst/>
                <a:latin typeface="+mn-lt"/>
                <a:ea typeface="+mn-ea"/>
                <a:cs typeface="+mn-cs"/>
              </a:rPr>
              <a:t>OSS</a:t>
            </a:r>
            <a:r>
              <a:rPr kumimoji="1" lang="ja-JP" altLang="en-US" sz="1200" kern="1200" dirty="0" smtClean="0">
                <a:solidFill>
                  <a:schemeClr val="tx1"/>
                </a:solidFill>
                <a:effectLst/>
                <a:latin typeface="+mn-lt"/>
                <a:ea typeface="+mn-ea"/>
                <a:cs typeface="+mn-cs"/>
              </a:rPr>
              <a:t>開発では役割の分担がどうなっているのか知りたいと思いました。</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4</a:t>
            </a:fld>
            <a:endParaRPr kumimoji="1" lang="ja-JP" altLang="en-US"/>
          </a:p>
        </p:txBody>
      </p:sp>
    </p:spTree>
    <p:extLst>
      <p:ext uri="{BB962C8B-B14F-4D97-AF65-F5344CB8AC3E}">
        <p14:creationId xmlns:p14="http://schemas.microsoft.com/office/powerpoint/2010/main" val="63256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調査を進めていると</a:t>
            </a:r>
            <a:r>
              <a:rPr kumimoji="1" lang="ja-JP" altLang="en-US" sz="1200" u="sng" kern="1200" dirty="0" smtClean="0">
                <a:solidFill>
                  <a:schemeClr val="tx1"/>
                </a:solidFill>
                <a:latin typeface="+mn-lt"/>
                <a:ea typeface="+mn-ea"/>
                <a:cs typeface="+mn-cs"/>
              </a:rPr>
              <a:t>ホスティングサイトの</a:t>
            </a:r>
            <a:r>
              <a:rPr kumimoji="1" lang="en-US" altLang="ja-JP" sz="1200" u="sng" kern="1200" dirty="0" err="1" smtClean="0">
                <a:solidFill>
                  <a:schemeClr val="tx1"/>
                </a:solidFill>
                <a:latin typeface="+mn-lt"/>
                <a:ea typeface="+mn-ea"/>
                <a:cs typeface="+mn-cs"/>
              </a:rPr>
              <a:t>GitHub</a:t>
            </a:r>
            <a:r>
              <a:rPr kumimoji="1" lang="ja-JP" altLang="en-US" sz="1200" u="sng" kern="1200" dirty="0" smtClean="0">
                <a:solidFill>
                  <a:schemeClr val="tx1"/>
                </a:solidFill>
                <a:latin typeface="+mn-lt"/>
                <a:ea typeface="+mn-ea"/>
                <a:cs typeface="+mn-cs"/>
              </a:rPr>
              <a:t>が注目されている</a:t>
            </a:r>
            <a:r>
              <a:rPr kumimoji="1" lang="ja-JP" altLang="en-US" sz="800" u="none" kern="1200" dirty="0" smtClean="0">
                <a:solidFill>
                  <a:schemeClr val="tx1"/>
                </a:solidFill>
                <a:latin typeface="+mn-lt"/>
                <a:ea typeface="+mn-ea"/>
                <a:cs typeface="+mn-cs"/>
              </a:rPr>
              <a:t>ことがわかりました。</a:t>
            </a:r>
            <a:r>
              <a:rPr kumimoji="1" lang="en-US" altLang="ja-JP" dirty="0" err="1" smtClean="0"/>
              <a:t>Github</a:t>
            </a:r>
            <a:r>
              <a:rPr kumimoji="1" lang="ja-JP" altLang="en-US" dirty="0" smtClean="0"/>
              <a:t>については別のスライドで説明します．</a:t>
            </a:r>
            <a:endParaRPr kumimoji="1" lang="en-US" altLang="ja-JP" dirty="0" smtClean="0"/>
          </a:p>
          <a:p>
            <a:r>
              <a:rPr kumimoji="1" lang="ja-JP" altLang="en-US" sz="1200" kern="1200" dirty="0" smtClean="0">
                <a:solidFill>
                  <a:schemeClr val="tx1"/>
                </a:solidFill>
                <a:latin typeface="+mn-lt"/>
                <a:ea typeface="+mn-ea"/>
                <a:cs typeface="+mn-cs"/>
              </a:rPr>
              <a:t>プログラマのための数多くの機能を提供しており世界中に広く使われている</a:t>
            </a:r>
            <a:r>
              <a:rPr kumimoji="1" lang="en-US" altLang="ja-JP" sz="1200" kern="1200" dirty="0" err="1" smtClean="0">
                <a:solidFill>
                  <a:schemeClr val="tx1"/>
                </a:solidFill>
                <a:latin typeface="+mn-lt"/>
                <a:ea typeface="+mn-ea"/>
                <a:cs typeface="+mn-cs"/>
              </a:rPr>
              <a:t>GitHub</a:t>
            </a:r>
            <a:r>
              <a:rPr kumimoji="1" lang="ja-JP" altLang="en-US" sz="1200" kern="1200" dirty="0" smtClean="0">
                <a:solidFill>
                  <a:schemeClr val="tx1"/>
                </a:solidFill>
                <a:latin typeface="+mn-lt"/>
                <a:ea typeface="+mn-ea"/>
                <a:cs typeface="+mn-cs"/>
              </a:rPr>
              <a:t>に</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開発が集まっています。</a:t>
            </a:r>
            <a:endParaRPr kumimoji="1" lang="en-US" altLang="ja-JP"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n-lt"/>
                <a:ea typeface="+mn-ea"/>
                <a:cs typeface="+mn-cs"/>
              </a:rPr>
              <a:t>ここからデータ持ってくる</a:t>
            </a:r>
            <a:r>
              <a:rPr lang="en-US" altLang="ja-JP" sz="1200" u="sng" dirty="0" smtClean="0"/>
              <a:t>API</a:t>
            </a:r>
            <a:r>
              <a:rPr lang="ja-JP" altLang="en-US" sz="1200" u="sng" dirty="0" smtClean="0"/>
              <a:t>を使用することで活動の様子やメンバのログを収集できます。</a:t>
            </a:r>
            <a:endParaRPr lang="en-US" altLang="ja-JP" sz="1200" u="sng" dirty="0" smtClean="0"/>
          </a:p>
          <a:p>
            <a:r>
              <a:rPr kumimoji="1" lang="ja-JP" altLang="en-US" sz="1200" kern="1200" dirty="0" smtClean="0">
                <a:solidFill>
                  <a:schemeClr val="tx1"/>
                </a:solidFill>
                <a:latin typeface="+mn-lt"/>
                <a:ea typeface="+mn-ea"/>
                <a:cs typeface="+mn-cs"/>
              </a:rPr>
              <a:t>また、一つ一つ手作業でデータを収集するよりも効率的なプログラムを開発しました。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5</a:t>
            </a:fld>
            <a:endParaRPr kumimoji="1" lang="ja-JP" altLang="en-US"/>
          </a:p>
        </p:txBody>
      </p:sp>
    </p:spTree>
    <p:extLst>
      <p:ext uri="{BB962C8B-B14F-4D97-AF65-F5344CB8AC3E}">
        <p14:creationId xmlns:p14="http://schemas.microsoft.com/office/powerpoint/2010/main" val="63256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sz="1100" kern="1200" dirty="0" smtClean="0">
                <a:solidFill>
                  <a:schemeClr val="tx1"/>
                </a:solidFill>
                <a:latin typeface="+mn-lt"/>
                <a:ea typeface="+mn-ea"/>
                <a:cs typeface="+mn-cs"/>
              </a:rPr>
              <a:t>活動ログを取得・解析し結果を解釈することにより、</a:t>
            </a:r>
            <a:endParaRPr kumimoji="1" lang="en-US" altLang="ja-JP" sz="1100" kern="1200" dirty="0" smtClean="0">
              <a:solidFill>
                <a:schemeClr val="tx1"/>
              </a:solidFill>
              <a:latin typeface="+mn-lt"/>
              <a:ea typeface="+mn-ea"/>
              <a:cs typeface="+mn-cs"/>
            </a:endParaRPr>
          </a:p>
          <a:p>
            <a:pPr marL="0" indent="0">
              <a:buNone/>
            </a:pPr>
            <a:r>
              <a:rPr kumimoji="1" lang="ja-JP" altLang="en-US" sz="1200" u="sng" kern="1200" dirty="0" smtClean="0">
                <a:solidFill>
                  <a:schemeClr val="tx1"/>
                </a:solidFill>
                <a:latin typeface="+mn-lt"/>
                <a:ea typeface="+mn-ea"/>
                <a:cs typeface="+mn-cs"/>
              </a:rPr>
              <a:t>今まで明らかになっていなかった</a:t>
            </a:r>
            <a:r>
              <a:rPr kumimoji="1" lang="en-US" altLang="ja-JP" sz="1200" u="sng" kern="1200" dirty="0" smtClean="0">
                <a:solidFill>
                  <a:schemeClr val="tx1"/>
                </a:solidFill>
                <a:latin typeface="+mn-lt"/>
                <a:ea typeface="+mn-ea"/>
                <a:cs typeface="+mn-cs"/>
              </a:rPr>
              <a:t>OSS</a:t>
            </a:r>
            <a:r>
              <a:rPr kumimoji="1" lang="ja-JP" altLang="en-US" sz="1200" u="sng" kern="1200" dirty="0" smtClean="0">
                <a:solidFill>
                  <a:schemeClr val="tx1"/>
                </a:solidFill>
                <a:latin typeface="+mn-lt"/>
                <a:ea typeface="+mn-ea"/>
                <a:cs typeface="+mn-cs"/>
              </a:rPr>
              <a:t>プロジェクトにおける各メンバの役割の分担状況を明らかにすることが期待できます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6</a:t>
            </a:fld>
            <a:endParaRPr kumimoji="1" lang="ja-JP" altLang="en-US"/>
          </a:p>
        </p:txBody>
      </p:sp>
    </p:spTree>
    <p:extLst>
      <p:ext uri="{BB962C8B-B14F-4D97-AF65-F5344CB8AC3E}">
        <p14:creationId xmlns:p14="http://schemas.microsoft.com/office/powerpoint/2010/main" val="63256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本研究の目的は</a:t>
            </a:r>
            <a:endParaRPr lang="en-US" altLang="ja-JP" sz="1200" dirty="0" smtClean="0"/>
          </a:p>
          <a:p>
            <a:r>
              <a:rPr lang="en-US" altLang="ja-JP" sz="1200" dirty="0" err="1" smtClean="0"/>
              <a:t>GitHub</a:t>
            </a:r>
            <a:r>
              <a:rPr lang="ja-JP" altLang="ja-JP" sz="1200" dirty="0" smtClean="0"/>
              <a:t>などのネット上で公開されている</a:t>
            </a:r>
            <a:r>
              <a:rPr lang="en-US" altLang="ja-JP" sz="1200" dirty="0" smtClean="0"/>
              <a:t>OSS</a:t>
            </a:r>
            <a:r>
              <a:rPr lang="ja-JP" altLang="ja-JP" sz="1200" dirty="0" smtClean="0"/>
              <a:t>を調査し，ソフトウェア開発の実態を明らかにする</a:t>
            </a:r>
            <a:r>
              <a:rPr lang="ja-JP" altLang="en-US" sz="1200" dirty="0" smtClean="0"/>
              <a:t>とともに</a:t>
            </a:r>
            <a:endParaRPr lang="en-US" altLang="ja-JP" sz="1200" dirty="0" smtClean="0"/>
          </a:p>
          <a:p>
            <a:r>
              <a:rPr lang="en-US" altLang="ja-JP" sz="1200" dirty="0" err="1" smtClean="0"/>
              <a:t>GitHub</a:t>
            </a:r>
            <a:r>
              <a:rPr lang="ja-JP" altLang="ja-JP" sz="1200" dirty="0" smtClean="0"/>
              <a:t>上で実際に公開されている</a:t>
            </a:r>
            <a:r>
              <a:rPr lang="en-US" altLang="ja-JP" sz="1200" dirty="0" smtClean="0"/>
              <a:t>OSS</a:t>
            </a:r>
            <a:r>
              <a:rPr lang="ja-JP" altLang="ja-JP" sz="1200" dirty="0" smtClean="0"/>
              <a:t>を調べることで，プロジェクトメンバの役割分担の実態を明らかにする</a:t>
            </a:r>
            <a:endParaRPr lang="en-US" altLang="ja-JP" sz="1200" dirty="0" smtClean="0"/>
          </a:p>
          <a:p>
            <a:r>
              <a:rPr lang="ja-JP" altLang="en-US" sz="1200" dirty="0" smtClean="0"/>
              <a:t>ことです</a:t>
            </a:r>
            <a:endParaRPr lang="ja-JP" altLang="ja-JP" sz="1200"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7</a:t>
            </a:fld>
            <a:endParaRPr kumimoji="1" lang="ja-JP" altLang="en-US"/>
          </a:p>
        </p:txBody>
      </p:sp>
    </p:spTree>
    <p:extLst>
      <p:ext uri="{BB962C8B-B14F-4D97-AF65-F5344CB8AC3E}">
        <p14:creationId xmlns:p14="http://schemas.microsoft.com/office/powerpoint/2010/main" val="278166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a:t>
            </a:r>
            <a:r>
              <a:rPr kumimoji="1" lang="en-US" altLang="ja-JP" dirty="0" smtClean="0"/>
              <a:t>OSS</a:t>
            </a:r>
            <a:r>
              <a:rPr kumimoji="1" lang="ja-JP" altLang="en-US" dirty="0" smtClean="0"/>
              <a:t>プロジェクトの中のメンバの活動ログを収集するために使用した</a:t>
            </a:r>
            <a:endParaRPr kumimoji="1" lang="en-US" altLang="ja-JP" dirty="0" smtClean="0"/>
          </a:p>
          <a:p>
            <a:r>
              <a:rPr kumimoji="1" lang="ja-JP" altLang="en-US" dirty="0" smtClean="0"/>
              <a:t>ホステイングサイトの</a:t>
            </a:r>
            <a:r>
              <a:rPr kumimoji="1" lang="en-US" altLang="ja-JP" dirty="0" err="1" smtClean="0"/>
              <a:t>GitHub</a:t>
            </a:r>
            <a:r>
              <a:rPr kumimoji="1" lang="ja-JP" altLang="en-US" dirty="0" smtClean="0"/>
              <a:t>とメンバの活動ログの分析に使用した</a:t>
            </a:r>
            <a:r>
              <a:rPr kumimoji="1" lang="en-US" altLang="ja-JP" dirty="0" smtClean="0"/>
              <a:t>API</a:t>
            </a:r>
          </a:p>
          <a:p>
            <a:r>
              <a:rPr kumimoji="1" lang="ja-JP" altLang="en-US" dirty="0" smtClean="0"/>
              <a:t>について説明</a:t>
            </a:r>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8</a:t>
            </a:fld>
            <a:endParaRPr kumimoji="1" lang="ja-JP" altLang="en-US"/>
          </a:p>
        </p:txBody>
      </p:sp>
    </p:spTree>
    <p:extLst>
      <p:ext uri="{BB962C8B-B14F-4D97-AF65-F5344CB8AC3E}">
        <p14:creationId xmlns:p14="http://schemas.microsoft.com/office/powerpoint/2010/main" val="389374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SNS</a:t>
            </a:r>
            <a:r>
              <a:rPr lang="ja-JP" altLang="en-US" sz="1200" dirty="0" smtClean="0"/>
              <a:t>機能をもち、</a:t>
            </a:r>
            <a:r>
              <a:rPr kumimoji="1" lang="ja-JP" altLang="en-US" dirty="0" smtClean="0"/>
              <a:t>開発者と第三者とが直接関われ、</a:t>
            </a:r>
            <a:r>
              <a:rPr lang="ja-JP" altLang="ja-JP" sz="1200" dirty="0" smtClean="0"/>
              <a:t>「</a:t>
            </a:r>
            <a:r>
              <a:rPr lang="ja-JP" altLang="ja-JP" sz="1200" u="sng" dirty="0" smtClean="0"/>
              <a:t>プログラマのためのソーシャルネットワーキングサイト</a:t>
            </a:r>
            <a:r>
              <a:rPr lang="ja-JP" altLang="ja-JP" sz="1200" dirty="0" smtClean="0"/>
              <a:t>」</a:t>
            </a:r>
            <a:r>
              <a:rPr lang="ja-JP" altLang="en-US" sz="1200" dirty="0" smtClean="0"/>
              <a:t>とも呼ばれている</a:t>
            </a:r>
            <a:endParaRPr kumimoji="1" lang="en-US" altLang="ja-JP" sz="1200" dirty="0" smtClean="0"/>
          </a:p>
          <a:p>
            <a:endParaRPr kumimoji="1" lang="en-US" altLang="ja-JP" dirty="0" smtClean="0"/>
          </a:p>
          <a:p>
            <a:r>
              <a:rPr kumimoji="1" lang="ja-JP" altLang="en-US" dirty="0" smtClean="0"/>
              <a:t>具体的な機能とはメーリングリストのイシューやリポジトリなどの機能があります。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err="1" smtClean="0">
                <a:solidFill>
                  <a:schemeClr val="tx1"/>
                </a:solidFill>
                <a:effectLst/>
                <a:latin typeface="+mn-lt"/>
                <a:ea typeface="+mn-ea"/>
                <a:cs typeface="+mn-cs"/>
              </a:rPr>
              <a:t>githu</a:t>
            </a:r>
            <a:r>
              <a:rPr kumimoji="1" lang="ja-JP" altLang="en-US" sz="1200" kern="1200" dirty="0" err="1" smtClean="0">
                <a:solidFill>
                  <a:schemeClr val="tx1"/>
                </a:solidFill>
                <a:effectLst/>
                <a:latin typeface="+mn-lt"/>
                <a:ea typeface="+mn-ea"/>
                <a:cs typeface="+mn-cs"/>
              </a:rPr>
              <a:t>ｂ</a:t>
            </a:r>
            <a:r>
              <a:rPr kumimoji="1" lang="ja-JP" altLang="en-US" sz="1200" kern="1200" dirty="0" smtClean="0">
                <a:solidFill>
                  <a:schemeClr val="tx1"/>
                </a:solidFill>
                <a:effectLst/>
                <a:latin typeface="+mn-lt"/>
                <a:ea typeface="+mn-ea"/>
                <a:cs typeface="+mn-cs"/>
              </a:rPr>
              <a:t>を</a:t>
            </a:r>
            <a:r>
              <a:rPr kumimoji="1" lang="ja-JP" altLang="ja-JP" sz="1200" kern="1200" dirty="0" smtClean="0">
                <a:solidFill>
                  <a:schemeClr val="tx1"/>
                </a:solidFill>
                <a:effectLst/>
                <a:latin typeface="+mn-lt"/>
                <a:ea typeface="+mn-ea"/>
                <a:cs typeface="+mn-cs"/>
              </a:rPr>
              <a:t>みればメンバはどういう活動しているか</a:t>
            </a:r>
            <a:r>
              <a:rPr kumimoji="1" lang="ja-JP" altLang="en-US"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ブラウザの上では見える、だがいっこいっこクリックして</a:t>
            </a:r>
            <a:r>
              <a:rPr kumimoji="1" lang="ja-JP" altLang="en-US" sz="1200" kern="1200" dirty="0" smtClean="0">
                <a:solidFill>
                  <a:schemeClr val="tx1"/>
                </a:solidFill>
                <a:effectLst/>
                <a:latin typeface="+mn-lt"/>
                <a:ea typeface="+mn-ea"/>
                <a:cs typeface="+mn-cs"/>
              </a:rPr>
              <a:t>みていくのは手間がかかるので</a:t>
            </a:r>
            <a:r>
              <a:rPr kumimoji="1" lang="ja-JP" altLang="ja-JP" sz="1200" kern="1200" dirty="0" smtClean="0">
                <a:solidFill>
                  <a:schemeClr val="tx1"/>
                </a:solidFill>
                <a:effectLst/>
                <a:latin typeface="+mn-lt"/>
                <a:ea typeface="+mn-ea"/>
                <a:cs typeface="+mn-cs"/>
              </a:rPr>
              <a:t>プログラ書いてまとめｔもってきた</a:t>
            </a:r>
            <a:r>
              <a:rPr kumimoji="1" lang="ja-JP" altLang="en-US"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9</a:t>
            </a:fld>
            <a:endParaRPr kumimoji="1" lang="ja-JP" altLang="en-US"/>
          </a:p>
        </p:txBody>
      </p:sp>
    </p:spTree>
    <p:extLst>
      <p:ext uri="{BB962C8B-B14F-4D97-AF65-F5344CB8AC3E}">
        <p14:creationId xmlns:p14="http://schemas.microsoft.com/office/powerpoint/2010/main" val="7447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smtClean="0">
                <a:solidFill>
                  <a:schemeClr val="tx1"/>
                </a:solidFill>
                <a:effectLst/>
                <a:latin typeface="+mn-lt"/>
                <a:ea typeface="+mn-ea"/>
                <a:cs typeface="+mn-cs"/>
              </a:rPr>
              <a:t>つまり</a:t>
            </a:r>
            <a:r>
              <a:rPr kumimoji="1" lang="ja-JP" altLang="ja-JP" sz="1200" kern="1200" dirty="0" smtClean="0">
                <a:solidFill>
                  <a:schemeClr val="tx1"/>
                </a:solidFill>
                <a:effectLst/>
                <a:latin typeface="+mn-lt"/>
                <a:ea typeface="+mn-ea"/>
                <a:cs typeface="+mn-cs"/>
              </a:rPr>
              <a:t>，アプリケーションをプログラムするにあたって，プログラムの手間を省くために，もっと簡潔にプログラムができるように設定されたインタフェースのことで</a:t>
            </a:r>
            <a:r>
              <a:rPr kumimoji="1" lang="ja-JP" altLang="en-US" sz="1200" kern="1200" dirty="0" smtClean="0">
                <a:solidFill>
                  <a:schemeClr val="tx1"/>
                </a:solidFill>
                <a:effectLst/>
                <a:latin typeface="+mn-lt"/>
                <a:ea typeface="+mn-ea"/>
                <a:cs typeface="+mn-cs"/>
              </a:rPr>
              <a:t>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図式化すると、人がブラウザでサービスを得るように</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プログラムは</a:t>
            </a:r>
            <a:r>
              <a:rPr kumimoji="1" lang="en-US" altLang="ja-JP" sz="1200" kern="1200" dirty="0" smtClean="0">
                <a:solidFill>
                  <a:schemeClr val="tx1"/>
                </a:solidFill>
                <a:effectLst/>
                <a:latin typeface="+mn-lt"/>
                <a:ea typeface="+mn-ea"/>
                <a:cs typeface="+mn-cs"/>
              </a:rPr>
              <a:t>API</a:t>
            </a:r>
            <a:r>
              <a:rPr kumimoji="1" lang="ja-JP" altLang="en-US" sz="1200" kern="1200" dirty="0" smtClean="0">
                <a:solidFill>
                  <a:schemeClr val="tx1"/>
                </a:solidFill>
                <a:effectLst/>
                <a:latin typeface="+mn-lt"/>
                <a:ea typeface="+mn-ea"/>
                <a:cs typeface="+mn-cs"/>
              </a:rPr>
              <a:t>を使用しサービスを得る</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5A65E3AD-7114-46EB-B6E5-0C3AF4446752}" type="slidenum">
              <a:rPr kumimoji="1" lang="ja-JP" altLang="en-US" smtClean="0"/>
              <a:t>10</a:t>
            </a:fld>
            <a:endParaRPr kumimoji="1" lang="ja-JP" altLang="en-US"/>
          </a:p>
        </p:txBody>
      </p:sp>
    </p:spTree>
    <p:extLst>
      <p:ext uri="{BB962C8B-B14F-4D97-AF65-F5344CB8AC3E}">
        <p14:creationId xmlns:p14="http://schemas.microsoft.com/office/powerpoint/2010/main" val="30343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E6C3BA8-41DE-40FB-9340-E58CFCDA479E}" type="datetime1">
              <a:rPr kumimoji="1" lang="ja-JP" altLang="en-US" smtClean="0"/>
              <a:t>2014/2/5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D228FFA-2948-4556-B1DB-1D5F724251B2}" type="datetime1">
              <a:rPr kumimoji="1" lang="ja-JP" altLang="en-US" smtClean="0"/>
              <a:t>2014/2/5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793B0968-7FD9-4C0C-84F8-92FC3D89D2EC}" type="datetime1">
              <a:rPr kumimoji="1" lang="ja-JP" altLang="en-US" smtClean="0"/>
              <a:t>2014/2/5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44E1DEF-7284-4D41-8A1D-B06A32631DFC}" type="datetime1">
              <a:rPr kumimoji="1" lang="ja-JP" altLang="en-US" smtClean="0"/>
              <a:t>2014/2/5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B217C0CB-0EBD-4038-B236-687E3F5EAAD4}" type="datetime1">
              <a:rPr kumimoji="1" lang="ja-JP" altLang="en-US" smtClean="0"/>
              <a:t>2014/2/5</a:t>
            </a:fld>
            <a:endParaRPr kumimoji="1" lang="ja-JP" altLang="en-US"/>
          </a:p>
        </p:txBody>
      </p:sp>
      <p:sp>
        <p:nvSpPr>
          <p:cNvPr id="8" name="Slide Number Placeholder 7"/>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2283409-AE8A-4183-9A31-33625AF0AFB5}" type="datetime1">
              <a:rPr kumimoji="1" lang="ja-JP" altLang="en-US" smtClean="0"/>
              <a:t>2014/2/5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AF4DAEE-D06D-4EA9-B1E2-DC1F4B4C81E5}" type="datetime1">
              <a:rPr kumimoji="1" lang="ja-JP" altLang="en-US" smtClean="0"/>
              <a:t>2014/2/5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5E906A3E-ABDE-4CC6-AEA8-AB6B2D62A3C5}" type="datetime1">
              <a:rPr kumimoji="1" lang="ja-JP" altLang="en-US" smtClean="0"/>
              <a:t>2014/2/5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AAC21-4CCD-4BDF-A479-223BB83B2A96}" type="datetime1">
              <a:rPr kumimoji="1" lang="ja-JP" altLang="en-US" smtClean="0"/>
              <a:t>2014/2/5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CCC9945-D2B4-4CE1-B012-103E93201AA6}" type="datetime1">
              <a:rPr kumimoji="1" lang="ja-JP" altLang="en-US" smtClean="0"/>
              <a:t>2014/2/5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219B154-935F-490D-8BF8-486FE878DA4D}" type="datetime1">
              <a:rPr kumimoji="1" lang="ja-JP" altLang="en-US" smtClean="0"/>
              <a:t>2014/2/5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2D8002D-B5B0-4BAC-B1F6-782DDCCE6D9C}"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BBC492E-5A1A-4DB5-B0C5-579E42D23FC7}" type="datetime1">
              <a:rPr kumimoji="1" lang="ja-JP" altLang="en-US" smtClean="0"/>
              <a:t>2014/2/5</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2D8002D-B5B0-4BAC-B1F6-782DDCCE6D9C}"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40769"/>
            <a:ext cx="8062664" cy="2259682"/>
          </a:xfrm>
        </p:spPr>
        <p:txBody>
          <a:bodyPr>
            <a:normAutofit fontScale="90000"/>
          </a:bodyPr>
          <a:lstStyle/>
          <a:p>
            <a:r>
              <a:rPr lang="ja-JP" altLang="ja-JP" sz="4400" dirty="0"/>
              <a:t>オープンソースソフトウェア開発における役割分担の実態調査</a:t>
            </a:r>
            <a:br>
              <a:rPr lang="ja-JP" altLang="ja-JP" sz="4400" dirty="0"/>
            </a:br>
            <a:r>
              <a:rPr lang="en-US" altLang="ja-JP" sz="4400" dirty="0"/>
              <a:t>Division of the roles in open source software development</a:t>
            </a:r>
            <a:r>
              <a:rPr lang="ja-JP" altLang="ja-JP" dirty="0"/>
              <a:t/>
            </a:r>
            <a:br>
              <a:rPr lang="ja-JP" altLang="ja-JP" dirty="0"/>
            </a:br>
            <a:endParaRPr kumimoji="1" lang="ja-JP" altLang="en-US" dirty="0"/>
          </a:p>
        </p:txBody>
      </p:sp>
      <p:sp>
        <p:nvSpPr>
          <p:cNvPr id="3" name="サブタイトル 2"/>
          <p:cNvSpPr>
            <a:spLocks noGrp="1"/>
          </p:cNvSpPr>
          <p:nvPr>
            <p:ph type="subTitle" idx="1"/>
          </p:nvPr>
        </p:nvSpPr>
        <p:spPr/>
        <p:txBody>
          <a:bodyPr>
            <a:noAutofit/>
          </a:bodyPr>
          <a:lstStyle/>
          <a:p>
            <a:r>
              <a:rPr lang="ja-JP" altLang="ja-JP" sz="2400" dirty="0" smtClean="0">
                <a:solidFill>
                  <a:schemeClr val="tx1"/>
                </a:solidFill>
              </a:rPr>
              <a:t>プロジェクトマネジメントコース矢吹研究室</a:t>
            </a:r>
            <a:endParaRPr lang="ja-JP" altLang="ja-JP" sz="2400" dirty="0">
              <a:solidFill>
                <a:schemeClr val="tx1"/>
              </a:solidFill>
            </a:endParaRPr>
          </a:p>
          <a:p>
            <a:r>
              <a:rPr lang="en-US" altLang="ja-JP" sz="2400" dirty="0">
                <a:solidFill>
                  <a:schemeClr val="tx1"/>
                </a:solidFill>
              </a:rPr>
              <a:t>1042067 </a:t>
            </a:r>
            <a:r>
              <a:rPr lang="ja-JP" altLang="ja-JP" sz="2400" dirty="0">
                <a:solidFill>
                  <a:schemeClr val="tx1"/>
                </a:solidFill>
              </a:rPr>
              <a:t>関口元基</a:t>
            </a:r>
            <a:endParaRPr kumimoji="1" lang="ja-JP" altLang="en-US" sz="2400" dirty="0">
              <a:solidFill>
                <a:schemeClr val="tx1"/>
              </a:solidFill>
            </a:endParaRPr>
          </a:p>
        </p:txBody>
      </p:sp>
    </p:spTree>
    <p:extLst>
      <p:ext uri="{BB962C8B-B14F-4D97-AF65-F5344CB8AC3E}">
        <p14:creationId xmlns:p14="http://schemas.microsoft.com/office/powerpoint/2010/main" val="3498542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1520" y="404664"/>
            <a:ext cx="7620000" cy="6264696"/>
          </a:xfrm>
        </p:spPr>
        <p:txBody>
          <a:bodyPr>
            <a:normAutofit/>
          </a:bodyPr>
          <a:lstStyle/>
          <a:p>
            <a:r>
              <a:rPr lang="en-US" altLang="ja-JP" sz="4400" dirty="0" smtClean="0"/>
              <a:t>2.2 API</a:t>
            </a:r>
            <a:r>
              <a:rPr lang="ja-JP" altLang="en-US" sz="4400" dirty="0" smtClean="0"/>
              <a:t>について</a:t>
            </a:r>
            <a:endParaRPr lang="en-US" altLang="ja-JP" sz="4400" dirty="0" smtClean="0"/>
          </a:p>
          <a:p>
            <a:r>
              <a:rPr lang="ja-JP" altLang="en-US" sz="3000" dirty="0" smtClean="0"/>
              <a:t>・</a:t>
            </a:r>
            <a:r>
              <a:rPr lang="en-US" altLang="ja-JP" sz="3000" dirty="0" smtClean="0"/>
              <a:t>API</a:t>
            </a:r>
            <a:r>
              <a:rPr lang="ja-JP" altLang="ja-JP" sz="3000" dirty="0" smtClean="0"/>
              <a:t>とは</a:t>
            </a:r>
            <a:r>
              <a:rPr lang="ja-JP" altLang="en-US" sz="3000" dirty="0" smtClean="0"/>
              <a:t>：</a:t>
            </a:r>
            <a:r>
              <a:rPr lang="ja-JP" altLang="ja-JP" sz="3200" dirty="0" smtClean="0"/>
              <a:t>アプリケーション</a:t>
            </a:r>
            <a:r>
              <a:rPr lang="ja-JP" altLang="ja-JP" sz="3200" dirty="0"/>
              <a:t>をプログラムするにあたって，プログラムの手間を省くために，もっと簡潔にプログラムができるように設定された</a:t>
            </a:r>
            <a:r>
              <a:rPr lang="ja-JP" altLang="ja-JP" sz="3200" dirty="0" smtClean="0"/>
              <a:t>インタフェース</a:t>
            </a:r>
            <a:r>
              <a:rPr lang="ja-JP" altLang="en-US" sz="3200" dirty="0" smtClean="0"/>
              <a:t>のこと</a:t>
            </a:r>
            <a:endParaRPr lang="en-US" altLang="ja-JP" sz="3000" dirty="0" smtClean="0"/>
          </a:p>
        </p:txBody>
      </p:sp>
      <p:sp>
        <p:nvSpPr>
          <p:cNvPr id="4" name="タイトル 3"/>
          <p:cNvSpPr txBox="1">
            <a:spLocks/>
          </p:cNvSpPr>
          <p:nvPr/>
        </p:nvSpPr>
        <p:spPr>
          <a:xfrm>
            <a:off x="6300192" y="404664"/>
            <a:ext cx="2664296" cy="456007"/>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2.Github</a:t>
            </a:r>
            <a:r>
              <a:rPr lang="ja-JP" altLang="en-US" sz="1800" u="sng" dirty="0" smtClean="0"/>
              <a:t>・</a:t>
            </a:r>
            <a:r>
              <a:rPr lang="en-US" altLang="ja-JP" sz="1800" u="sng" dirty="0" smtClean="0"/>
              <a:t>API</a:t>
            </a:r>
            <a:r>
              <a:rPr lang="ja-JP" altLang="en-US" sz="1800" u="sng" dirty="0"/>
              <a:t>とは</a:t>
            </a: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pic>
        <p:nvPicPr>
          <p:cNvPr id="1026" name="Picture 2" descr="C:\Users\Genki\AppData\Local\Microsoft\Windows\Temporary Internet Files\Content.IE5\3CE3KOS6\MC90044206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972" y="3459510"/>
            <a:ext cx="1558466" cy="1378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enki\AppData\Local\Microsoft\Windows\Temporary Internet Files\Content.IE5\S1ESU086\MC90028536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507" y="5475419"/>
            <a:ext cx="2025941" cy="135416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p:cNvCxnSpPr/>
          <p:nvPr/>
        </p:nvCxnSpPr>
        <p:spPr>
          <a:xfrm>
            <a:off x="2980640" y="4383153"/>
            <a:ext cx="3175536" cy="764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V="1">
            <a:off x="3017669" y="5147891"/>
            <a:ext cx="3138507" cy="841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フローチャート : 複数書類 9"/>
          <p:cNvSpPr/>
          <p:nvPr/>
        </p:nvSpPr>
        <p:spPr>
          <a:xfrm>
            <a:off x="6162919" y="4387403"/>
            <a:ext cx="2448272" cy="1181137"/>
          </a:xfrm>
          <a:prstGeom prst="flowChartMultidocumen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b="1" dirty="0" smtClean="0">
                <a:latin typeface="+mj-lt"/>
              </a:rPr>
              <a:t>サービス</a:t>
            </a:r>
            <a:endParaRPr kumimoji="1" lang="ja-JP" altLang="en-US" sz="2400" b="1" dirty="0">
              <a:latin typeface="+mj-lt"/>
            </a:endParaRPr>
          </a:p>
        </p:txBody>
      </p:sp>
      <p:sp>
        <p:nvSpPr>
          <p:cNvPr id="11" name="テキスト ボックス 10"/>
          <p:cNvSpPr txBox="1"/>
          <p:nvPr/>
        </p:nvSpPr>
        <p:spPr>
          <a:xfrm>
            <a:off x="1618370" y="3459510"/>
            <a:ext cx="1224136" cy="369332"/>
          </a:xfrm>
          <a:prstGeom prst="rect">
            <a:avLst/>
          </a:prstGeom>
          <a:noFill/>
        </p:spPr>
        <p:txBody>
          <a:bodyPr wrap="square" rtlCol="0">
            <a:spAutoFit/>
          </a:bodyPr>
          <a:lstStyle/>
          <a:p>
            <a:r>
              <a:rPr kumimoji="1" lang="ja-JP" altLang="en-US" dirty="0" smtClean="0"/>
              <a:t>・ヒト</a:t>
            </a:r>
            <a:endParaRPr kumimoji="1" lang="ja-JP" altLang="en-US" dirty="0"/>
          </a:p>
        </p:txBody>
      </p:sp>
      <p:sp>
        <p:nvSpPr>
          <p:cNvPr id="18" name="テキスト ボックス 17"/>
          <p:cNvSpPr txBox="1"/>
          <p:nvPr/>
        </p:nvSpPr>
        <p:spPr>
          <a:xfrm>
            <a:off x="900944" y="5106087"/>
            <a:ext cx="1501355" cy="369332"/>
          </a:xfrm>
          <a:prstGeom prst="rect">
            <a:avLst/>
          </a:prstGeom>
          <a:noFill/>
        </p:spPr>
        <p:txBody>
          <a:bodyPr wrap="square" rtlCol="0">
            <a:spAutoFit/>
          </a:bodyPr>
          <a:lstStyle/>
          <a:p>
            <a:r>
              <a:rPr kumimoji="1" lang="ja-JP" altLang="en-US" dirty="0" smtClean="0"/>
              <a:t>・プログラム</a:t>
            </a:r>
            <a:endParaRPr kumimoji="1" lang="ja-JP" altLang="en-US" dirty="0"/>
          </a:p>
        </p:txBody>
      </p:sp>
      <p:sp>
        <p:nvSpPr>
          <p:cNvPr id="15" name="正方形/長方形 14"/>
          <p:cNvSpPr/>
          <p:nvPr/>
        </p:nvSpPr>
        <p:spPr>
          <a:xfrm>
            <a:off x="3203848" y="3790882"/>
            <a:ext cx="1512168" cy="5585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ブラウザ</a:t>
            </a:r>
            <a:endParaRPr lang="en-US" altLang="ja-JP" dirty="0" smtClean="0"/>
          </a:p>
        </p:txBody>
      </p:sp>
      <p:sp>
        <p:nvSpPr>
          <p:cNvPr id="22" name="正方形/長方形 21"/>
          <p:cNvSpPr/>
          <p:nvPr/>
        </p:nvSpPr>
        <p:spPr>
          <a:xfrm>
            <a:off x="3237505" y="5989189"/>
            <a:ext cx="1512168" cy="5585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API</a:t>
            </a:r>
            <a:r>
              <a:rPr kumimoji="1" lang="ja-JP" altLang="en-US" dirty="0" smtClean="0"/>
              <a:t>で</a:t>
            </a:r>
            <a:endParaRPr kumimoji="1" lang="en-US" altLang="ja-JP" dirty="0" smtClean="0"/>
          </a:p>
          <a:p>
            <a:pPr algn="ctr"/>
            <a:r>
              <a:rPr lang="ja-JP" altLang="en-US" dirty="0"/>
              <a:t>アクセス</a:t>
            </a:r>
            <a:endParaRPr kumimoji="1" lang="ja-JP" altLang="en-US" dirty="0"/>
          </a:p>
        </p:txBody>
      </p:sp>
      <p:sp>
        <p:nvSpPr>
          <p:cNvPr id="5" name="テキスト ボックス 4"/>
          <p:cNvSpPr txBox="1"/>
          <p:nvPr/>
        </p:nvSpPr>
        <p:spPr>
          <a:xfrm>
            <a:off x="6278810" y="5684496"/>
            <a:ext cx="2310999" cy="369332"/>
          </a:xfrm>
          <a:prstGeom prst="rect">
            <a:avLst/>
          </a:prstGeom>
          <a:noFill/>
        </p:spPr>
        <p:txBody>
          <a:bodyPr wrap="square" rtlCol="0">
            <a:spAutoFit/>
          </a:bodyPr>
          <a:lstStyle/>
          <a:p>
            <a:r>
              <a:rPr kumimoji="1" lang="en-US" altLang="ja-JP" dirty="0" err="1" smtClean="0"/>
              <a:t>GitHub</a:t>
            </a:r>
            <a:r>
              <a:rPr kumimoji="1" lang="ja-JP" altLang="en-US" dirty="0" smtClean="0"/>
              <a:t>など・・</a:t>
            </a:r>
            <a:endParaRPr kumimoji="1" lang="ja-JP" altLang="en-US" dirty="0"/>
          </a:p>
        </p:txBody>
      </p:sp>
    </p:spTree>
    <p:extLst>
      <p:ext uri="{BB962C8B-B14F-4D97-AF65-F5344CB8AC3E}">
        <p14:creationId xmlns:p14="http://schemas.microsoft.com/office/powerpoint/2010/main" val="4294324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086" y="0"/>
            <a:ext cx="8947401" cy="4949627"/>
          </a:xfrm>
        </p:spPr>
        <p:txBody>
          <a:bodyPr/>
          <a:lstStyle/>
          <a:p>
            <a:r>
              <a:rPr lang="en-US" altLang="ja-JP" sz="3600" dirty="0" smtClean="0"/>
              <a:t>2.3 </a:t>
            </a:r>
            <a:r>
              <a:rPr lang="en-US" altLang="ja-JP" sz="3600" dirty="0" err="1" smtClean="0"/>
              <a:t>G</a:t>
            </a:r>
            <a:r>
              <a:rPr kumimoji="1" lang="en-US" altLang="ja-JP" sz="3600" dirty="0" err="1" smtClean="0"/>
              <a:t>itHubAPI</a:t>
            </a:r>
            <a:r>
              <a:rPr kumimoji="1" lang="ja-JP" altLang="en-US" sz="3600" dirty="0" smtClean="0"/>
              <a:t>の</a:t>
            </a:r>
            <a:r>
              <a:rPr kumimoji="1" lang="ja-JP" altLang="en-US" sz="3600" dirty="0" smtClean="0"/>
              <a:t>イベント</a:t>
            </a:r>
            <a:r>
              <a:rPr lang="ja-JP" altLang="en-US" sz="1800" dirty="0" smtClean="0">
                <a:latin typeface="+mj-lt"/>
              </a:rPr>
              <a:t>本研究で使用する</a:t>
            </a:r>
            <a:r>
              <a:rPr lang="en-US" altLang="ja-JP" sz="1800" dirty="0" smtClean="0">
                <a:latin typeface="+mj-lt"/>
              </a:rPr>
              <a:t>API</a:t>
            </a:r>
            <a:r>
              <a:rPr lang="ja-JP" altLang="en-US" sz="1800" dirty="0" smtClean="0">
                <a:latin typeface="+mj-lt"/>
              </a:rPr>
              <a:t>のイベント</a:t>
            </a:r>
            <a:r>
              <a:rPr lang="en-US" altLang="ja-JP" sz="1800" dirty="0" smtClean="0">
                <a:latin typeface="+mj-lt"/>
              </a:rPr>
              <a:t>11</a:t>
            </a:r>
            <a:r>
              <a:rPr lang="ja-JP" altLang="en-US" sz="1800" dirty="0" smtClean="0">
                <a:latin typeface="+mj-lt"/>
              </a:rPr>
              <a:t>種</a:t>
            </a:r>
            <a:endParaRPr lang="en-US" altLang="ja-JP" sz="1800" dirty="0">
              <a:latin typeface="+mj-lt"/>
            </a:endParaRP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064915723"/>
              </p:ext>
            </p:extLst>
          </p:nvPr>
        </p:nvGraphicFramePr>
        <p:xfrm>
          <a:off x="179512" y="692696"/>
          <a:ext cx="8640960" cy="5904653"/>
        </p:xfrm>
        <a:graphic>
          <a:graphicData uri="http://schemas.openxmlformats.org/drawingml/2006/table">
            <a:tbl>
              <a:tblPr firstRow="1" firstCol="1" bandRow="1">
                <a:tableStyleId>{7DF18680-E054-41AD-8BC1-D1AEF772440D}</a:tableStyleId>
              </a:tblPr>
              <a:tblGrid>
                <a:gridCol w="2035783"/>
                <a:gridCol w="6605177"/>
              </a:tblGrid>
              <a:tr h="256724">
                <a:tc>
                  <a:txBody>
                    <a:bodyPr/>
                    <a:lstStyle/>
                    <a:p>
                      <a:pPr algn="just">
                        <a:spcAft>
                          <a:spcPts val="0"/>
                        </a:spcAft>
                      </a:pPr>
                      <a:r>
                        <a:rPr lang="ja-JP" sz="1600" kern="100" dirty="0">
                          <a:effectLst/>
                        </a:rPr>
                        <a:t>イベント名</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100" dirty="0">
                          <a:effectLst/>
                        </a:rPr>
                        <a:t>意味</a:t>
                      </a:r>
                      <a:endParaRPr lang="ja-JP" sz="1600" kern="100" dirty="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dirty="0" err="1">
                          <a:effectLst/>
                        </a:rPr>
                        <a:t>CommitCommentEvent</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100" dirty="0">
                          <a:effectLst/>
                        </a:rPr>
                        <a:t>コミットにコメントを行ったイベント．</a:t>
                      </a:r>
                      <a:endParaRPr lang="ja-JP" sz="1600" b="1" kern="100" dirty="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dirty="0" err="1">
                          <a:effectLst/>
                        </a:rPr>
                        <a:t>CreateEvent</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100" dirty="0">
                          <a:effectLst/>
                        </a:rPr>
                        <a:t>イベントオブジェクトを行ったイベント．待機関数で実行したプログラムを待機させたという活動のログ．</a:t>
                      </a:r>
                      <a:endParaRPr lang="ja-JP" sz="1600" b="1" kern="100" dirty="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dirty="0" err="1">
                          <a:effectLst/>
                        </a:rPr>
                        <a:t>DeleteEvent</a:t>
                      </a:r>
                      <a:r>
                        <a:rPr lang="en-US" sz="1600" kern="100" dirty="0">
                          <a:effectLst/>
                        </a:rPr>
                        <a:t> </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100" dirty="0">
                          <a:effectLst/>
                        </a:rPr>
                        <a:t>デリートを行ったイベント．プロジェクトで行われていたイベントを削除したという活動のログ．</a:t>
                      </a:r>
                      <a:endParaRPr lang="ja-JP" sz="1600" kern="100" dirty="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dirty="0" err="1">
                          <a:solidFill>
                            <a:schemeClr val="tx1"/>
                          </a:solidFill>
                          <a:effectLst/>
                        </a:rPr>
                        <a:t>IssueCommentEvent</a:t>
                      </a:r>
                      <a:endParaRPr lang="ja-JP" sz="1600" kern="100" dirty="0">
                        <a:solidFill>
                          <a:schemeClr val="tx1"/>
                        </a:solidFill>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Issues</a:t>
                      </a:r>
                      <a:r>
                        <a:rPr lang="ja-JP" sz="1600" kern="100" dirty="0">
                          <a:effectLst/>
                        </a:rPr>
                        <a:t>にコメントを行ったイベント．プロジェクトメンバに限らず，第三者も</a:t>
                      </a:r>
                      <a:r>
                        <a:rPr lang="en-US" sz="1600" kern="100" dirty="0">
                          <a:effectLst/>
                        </a:rPr>
                        <a:t>Issues</a:t>
                      </a:r>
                      <a:r>
                        <a:rPr lang="ja-JP" sz="1600" kern="100" dirty="0">
                          <a:effectLst/>
                        </a:rPr>
                        <a:t>にコメントしたという活動のログ．</a:t>
                      </a:r>
                      <a:endParaRPr lang="ja-JP" sz="1600" kern="100" dirty="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a:effectLst/>
                        </a:rPr>
                        <a:t>IssuesEvent</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Issues</a:t>
                      </a:r>
                      <a:r>
                        <a:rPr lang="ja-JP" sz="1600" kern="100" dirty="0">
                          <a:effectLst/>
                        </a:rPr>
                        <a:t>を行ったイベント．プロジェクトメンバに限らず，第三者も</a:t>
                      </a:r>
                      <a:r>
                        <a:rPr lang="en-US" sz="1600" kern="100" dirty="0">
                          <a:effectLst/>
                        </a:rPr>
                        <a:t>Issues</a:t>
                      </a:r>
                      <a:r>
                        <a:rPr lang="ja-JP" sz="1600" kern="100" dirty="0">
                          <a:effectLst/>
                        </a:rPr>
                        <a:t>を発行したという活動のログ．</a:t>
                      </a:r>
                      <a:endParaRPr lang="ja-JP" sz="1600" kern="100" dirty="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a:effectLst/>
                        </a:rPr>
                        <a:t>PullRequestEvent</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ja-JP" sz="1600" kern="100">
                          <a:effectLst/>
                        </a:rPr>
                        <a:t>プルリクエストを行ったイベント．管理者に更新を依頼する活動のログ．</a:t>
                      </a:r>
                      <a:endParaRPr lang="ja-JP" sz="1600" kern="100">
                        <a:effectLst/>
                        <a:latin typeface="Century"/>
                        <a:ea typeface="ＭＳ 明朝"/>
                        <a:cs typeface="Times New Roman"/>
                      </a:endParaRPr>
                    </a:p>
                  </a:txBody>
                  <a:tcPr marL="68580" marR="68580" marT="0" marB="0"/>
                </a:tc>
              </a:tr>
              <a:tr h="770173">
                <a:tc>
                  <a:txBody>
                    <a:bodyPr/>
                    <a:lstStyle/>
                    <a:p>
                      <a:pPr algn="just">
                        <a:spcAft>
                          <a:spcPts val="0"/>
                        </a:spcAft>
                      </a:pPr>
                      <a:r>
                        <a:rPr lang="en-US" sz="1600" kern="100">
                          <a:effectLst/>
                        </a:rPr>
                        <a:t>PullRequestReviewCommentEvent</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ja-JP" sz="1600" kern="100" dirty="0">
                          <a:effectLst/>
                        </a:rPr>
                        <a:t>プルリクエストにコメントを行ったイベント．管理者がプルリクエストにコメントをした活動のログ．</a:t>
                      </a:r>
                      <a:endParaRPr lang="ja-JP" sz="1600" kern="100" dirty="0">
                        <a:effectLst/>
                        <a:latin typeface="Century"/>
                        <a:ea typeface="ＭＳ 明朝"/>
                        <a:cs typeface="Times New Roman"/>
                      </a:endParaRPr>
                    </a:p>
                  </a:txBody>
                  <a:tcPr marL="68580" marR="68580" marT="0" marB="0"/>
                </a:tc>
              </a:tr>
              <a:tr h="256724">
                <a:tc>
                  <a:txBody>
                    <a:bodyPr/>
                    <a:lstStyle/>
                    <a:p>
                      <a:pPr algn="just">
                        <a:spcAft>
                          <a:spcPts val="0"/>
                        </a:spcAft>
                      </a:pPr>
                      <a:r>
                        <a:rPr lang="en-US" sz="1600" kern="100">
                          <a:effectLst/>
                        </a:rPr>
                        <a:t>PushEvent</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ja-JP" sz="1600" kern="100">
                          <a:effectLst/>
                        </a:rPr>
                        <a:t>プッシュを行ったイベント．変更履歴をアップロードした活動のログ．</a:t>
                      </a:r>
                      <a:endParaRPr lang="ja-JP" sz="1600" kern="10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a:effectLst/>
                        </a:rPr>
                        <a:t>WatchEvent</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ja-JP" sz="1600" kern="100" dirty="0">
                          <a:effectLst/>
                        </a:rPr>
                        <a:t>スター（お気に入り）をしたイベント．自分が気になっているリポジトリにスターを付けたという活動のログ．</a:t>
                      </a:r>
                      <a:endParaRPr lang="ja-JP" sz="1600" kern="100" dirty="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a:effectLst/>
                        </a:rPr>
                        <a:t>ForkEvent</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ja-JP" sz="1600" kern="100" dirty="0">
                          <a:effectLst/>
                        </a:rPr>
                        <a:t>フォークを行ったイベント．自分のアカウント内に既存のリポジトリの複製をつくったという活動のログ．</a:t>
                      </a:r>
                      <a:endParaRPr lang="ja-JP" sz="1600" kern="100" dirty="0">
                        <a:effectLst/>
                        <a:latin typeface="Century"/>
                        <a:ea typeface="ＭＳ 明朝"/>
                        <a:cs typeface="Times New Roman"/>
                      </a:endParaRPr>
                    </a:p>
                  </a:txBody>
                  <a:tcPr marL="68580" marR="68580" marT="0" marB="0"/>
                </a:tc>
              </a:tr>
              <a:tr h="513448">
                <a:tc>
                  <a:txBody>
                    <a:bodyPr/>
                    <a:lstStyle/>
                    <a:p>
                      <a:pPr algn="just">
                        <a:spcAft>
                          <a:spcPts val="0"/>
                        </a:spcAft>
                      </a:pPr>
                      <a:r>
                        <a:rPr lang="en-US" sz="1600" kern="100" dirty="0" err="1">
                          <a:effectLst/>
                        </a:rPr>
                        <a:t>GollumEvent</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Wiki</a:t>
                      </a:r>
                      <a:r>
                        <a:rPr lang="ja-JP" sz="1600" kern="100" dirty="0">
                          <a:effectLst/>
                        </a:rPr>
                        <a:t>を作成したイベント．プロジェクトの</a:t>
                      </a:r>
                      <a:r>
                        <a:rPr lang="en-US" sz="1600" kern="100" dirty="0">
                          <a:effectLst/>
                        </a:rPr>
                        <a:t>Wiki</a:t>
                      </a:r>
                      <a:r>
                        <a:rPr lang="ja-JP" sz="1600" kern="100" dirty="0">
                          <a:effectLst/>
                        </a:rPr>
                        <a:t>を作成，更新したという活動のログ．</a:t>
                      </a:r>
                      <a:endParaRPr lang="ja-JP" sz="1600" kern="100" dirty="0">
                        <a:effectLst/>
                        <a:latin typeface="Century"/>
                        <a:ea typeface="ＭＳ 明朝"/>
                        <a:cs typeface="Times New Roman"/>
                      </a:endParaRPr>
                    </a:p>
                  </a:txBody>
                  <a:tcPr marL="68580" marR="68580" marT="0" marB="0"/>
                </a:tc>
              </a:tr>
            </a:tbl>
          </a:graphicData>
        </a:graphic>
      </p:graphicFrame>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Tree>
    <p:extLst>
      <p:ext uri="{BB962C8B-B14F-4D97-AF65-F5344CB8AC3E}">
        <p14:creationId xmlns:p14="http://schemas.microsoft.com/office/powerpoint/2010/main" val="1076364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u="sng" dirty="0"/>
              <a:t>3</a:t>
            </a:r>
            <a:r>
              <a:rPr kumimoji="1" lang="en-US" altLang="ja-JP" u="sng" dirty="0" smtClean="0"/>
              <a:t>.</a:t>
            </a:r>
            <a:r>
              <a:rPr kumimoji="1" lang="ja-JP" altLang="en-US" u="sng" dirty="0" smtClean="0"/>
              <a:t> 実態調査</a:t>
            </a:r>
            <a:endParaRPr kumimoji="1" lang="ja-JP" altLang="en-US" u="sng"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Tree>
    <p:extLst>
      <p:ext uri="{BB962C8B-B14F-4D97-AF65-F5344CB8AC3E}">
        <p14:creationId xmlns:p14="http://schemas.microsoft.com/office/powerpoint/2010/main" val="3963743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6632"/>
            <a:ext cx="7620000" cy="6009531"/>
          </a:xfrm>
        </p:spPr>
        <p:txBody>
          <a:bodyPr>
            <a:normAutofit fontScale="92500" lnSpcReduction="10000"/>
          </a:bodyPr>
          <a:lstStyle/>
          <a:p>
            <a:r>
              <a:rPr lang="en-US" altLang="ja-JP" sz="3200" dirty="0"/>
              <a:t>3</a:t>
            </a:r>
            <a:r>
              <a:rPr lang="en-US" altLang="ja-JP" sz="3200" dirty="0" smtClean="0"/>
              <a:t>.1 </a:t>
            </a:r>
            <a:r>
              <a:rPr lang="ja-JP" altLang="en-US" sz="3200" dirty="0" smtClean="0"/>
              <a:t>手法</a:t>
            </a:r>
            <a:endParaRPr lang="en-US" altLang="ja-JP" sz="3200" dirty="0" smtClean="0"/>
          </a:p>
          <a:p>
            <a:r>
              <a:rPr lang="ja-JP" altLang="en-US" sz="2800" dirty="0">
                <a:latin typeface="+mj-lt"/>
              </a:rPr>
              <a:t>以下の手法を用いる．</a:t>
            </a:r>
          </a:p>
          <a:p>
            <a:r>
              <a:rPr lang="ja-JP" altLang="en-US" sz="2800" dirty="0" smtClean="0">
                <a:latin typeface="+mj-lt"/>
              </a:rPr>
              <a:t>①</a:t>
            </a:r>
            <a:r>
              <a:rPr lang="en-US" altLang="ja-JP" sz="2800" dirty="0" smtClean="0">
                <a:latin typeface="+mj-lt"/>
              </a:rPr>
              <a:t>API</a:t>
            </a:r>
            <a:r>
              <a:rPr lang="ja-JP" altLang="en-US" sz="2800" dirty="0">
                <a:latin typeface="+mj-lt"/>
              </a:rPr>
              <a:t>を使用し，</a:t>
            </a:r>
            <a:r>
              <a:rPr lang="en-US" altLang="ja-JP" sz="2800" dirty="0" err="1">
                <a:latin typeface="+mj-lt"/>
              </a:rPr>
              <a:t>GitHub</a:t>
            </a:r>
            <a:r>
              <a:rPr lang="ja-JP" altLang="en-US" sz="2800" dirty="0">
                <a:latin typeface="+mj-lt"/>
              </a:rPr>
              <a:t>上で行われているプロジェクトメンバ全員の活動ログを収集する．</a:t>
            </a:r>
          </a:p>
          <a:p>
            <a:r>
              <a:rPr lang="ja-JP" altLang="en-US" sz="2800" dirty="0" smtClean="0">
                <a:latin typeface="+mj-lt"/>
              </a:rPr>
              <a:t>②各イベント</a:t>
            </a:r>
            <a:r>
              <a:rPr lang="ja-JP" altLang="en-US" sz="2800" dirty="0">
                <a:latin typeface="+mj-lt"/>
              </a:rPr>
              <a:t>が何回行われているかの活動ログを，プロジェクトメンバごとの一覧表にまとめる．</a:t>
            </a:r>
          </a:p>
          <a:p>
            <a:r>
              <a:rPr lang="ja-JP" altLang="en-US" sz="2800" dirty="0" smtClean="0">
                <a:latin typeface="+mj-lt"/>
              </a:rPr>
              <a:t>③②</a:t>
            </a:r>
            <a:r>
              <a:rPr lang="ja-JP" altLang="en-US" sz="2800" dirty="0">
                <a:latin typeface="+mj-lt"/>
              </a:rPr>
              <a:t>で得られた一覧表のデータを主成分分析し，結果を解釈する</a:t>
            </a:r>
            <a:r>
              <a:rPr lang="ja-JP" altLang="en-US" sz="2800" dirty="0" smtClean="0">
                <a:latin typeface="+mj-lt"/>
              </a:rPr>
              <a:t>．</a:t>
            </a:r>
            <a:endParaRPr lang="en-US" altLang="ja-JP" sz="2800" dirty="0" smtClean="0"/>
          </a:p>
          <a:p>
            <a:r>
              <a:rPr lang="en-US" altLang="ja-JP" sz="3200" dirty="0"/>
              <a:t>3</a:t>
            </a:r>
            <a:r>
              <a:rPr kumimoji="1" lang="en-US" altLang="ja-JP" sz="3200" dirty="0" smtClean="0"/>
              <a:t>.2 </a:t>
            </a:r>
            <a:r>
              <a:rPr kumimoji="1" lang="ja-JP" altLang="en-US" sz="3200" dirty="0" smtClean="0"/>
              <a:t>対象</a:t>
            </a:r>
            <a:endParaRPr kumimoji="1" lang="en-US" altLang="ja-JP" sz="3200" dirty="0" smtClean="0"/>
          </a:p>
          <a:p>
            <a:r>
              <a:rPr lang="en-US" altLang="ja-JP" sz="2800" dirty="0" smtClean="0"/>
              <a:t>6</a:t>
            </a:r>
            <a:r>
              <a:rPr lang="ja-JP" altLang="en-US" sz="2800" dirty="0" err="1" smtClean="0"/>
              <a:t>つの</a:t>
            </a:r>
            <a:r>
              <a:rPr lang="en-US" altLang="ja-JP" sz="2800" dirty="0" smtClean="0"/>
              <a:t>OSS</a:t>
            </a:r>
            <a:r>
              <a:rPr lang="ja-JP" altLang="en-US" sz="2800" dirty="0" smtClean="0"/>
              <a:t>開発プロジェクト</a:t>
            </a:r>
            <a:endParaRPr lang="en-US" altLang="ja-JP" sz="2800" dirty="0" smtClean="0"/>
          </a:p>
          <a:p>
            <a:r>
              <a:rPr kumimoji="1" lang="ja-JP" altLang="en-US" sz="2400" dirty="0" smtClean="0"/>
              <a:t>発表では「</a:t>
            </a:r>
            <a:r>
              <a:rPr lang="en-US" altLang="ja-JP" sz="2400" dirty="0" err="1" smtClean="0"/>
              <a:t>LeranBoost</a:t>
            </a:r>
            <a:r>
              <a:rPr kumimoji="1" lang="ja-JP" altLang="en-US" sz="2400" dirty="0" smtClean="0"/>
              <a:t>」と「</a:t>
            </a:r>
            <a:r>
              <a:rPr lang="en-US" altLang="ja-JP" sz="2400" dirty="0"/>
              <a:t>Adobe </a:t>
            </a:r>
            <a:r>
              <a:rPr lang="en-US" altLang="ja-JP" sz="2400" dirty="0" smtClean="0"/>
              <a:t>Systems</a:t>
            </a:r>
            <a:r>
              <a:rPr kumimoji="1" lang="ja-JP" altLang="en-US" sz="2400" dirty="0" smtClean="0"/>
              <a:t>」</a:t>
            </a:r>
            <a:endParaRPr kumimoji="1" lang="en-US" altLang="ja-JP" sz="2400" dirty="0" smtClean="0"/>
          </a:p>
          <a:p>
            <a:r>
              <a:rPr lang="ja-JP" altLang="en-US" sz="2400" dirty="0"/>
              <a:t>の</a:t>
            </a:r>
            <a:r>
              <a:rPr kumimoji="1" lang="en-US" altLang="ja-JP" sz="2400" dirty="0" smtClean="0"/>
              <a:t>2</a:t>
            </a:r>
            <a:r>
              <a:rPr kumimoji="1" lang="ja-JP" altLang="en-US" sz="2400" dirty="0" err="1" smtClean="0"/>
              <a:t>つの</a:t>
            </a:r>
            <a:r>
              <a:rPr kumimoji="1" lang="ja-JP" altLang="en-US" sz="2400" dirty="0" smtClean="0"/>
              <a:t>プロジェクトに絞った</a:t>
            </a:r>
            <a:endParaRPr kumimoji="1" lang="en-US" altLang="ja-JP" sz="2400" dirty="0" smtClean="0"/>
          </a:p>
          <a:p>
            <a:endParaRPr kumimoji="1" lang="en-US" altLang="ja-JP" sz="4000" dirty="0" smtClean="0"/>
          </a:p>
        </p:txBody>
      </p:sp>
      <p:sp>
        <p:nvSpPr>
          <p:cNvPr id="4"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3</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pic>
        <p:nvPicPr>
          <p:cNvPr id="3074" name="Picture 2" descr="C:\Program Files (x86)\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9023" y="3573016"/>
            <a:ext cx="1100023" cy="18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074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514985" y="4653136"/>
            <a:ext cx="7465958" cy="15121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179512" y="116632"/>
            <a:ext cx="7897688" cy="6009531"/>
          </a:xfrm>
        </p:spPr>
        <p:txBody>
          <a:bodyPr>
            <a:normAutofit/>
          </a:bodyPr>
          <a:lstStyle/>
          <a:p>
            <a:r>
              <a:rPr lang="ja-JP" altLang="en-US" sz="3600" dirty="0" smtClean="0"/>
              <a:t>①活動ログの収集</a:t>
            </a:r>
            <a:endParaRPr lang="en-US" altLang="ja-JP" sz="3600" dirty="0" smtClean="0"/>
          </a:p>
          <a:p>
            <a:r>
              <a:rPr lang="ja-JP" altLang="en-US" sz="2400" dirty="0" smtClean="0">
                <a:latin typeface="+mj-lt"/>
              </a:rPr>
              <a:t>・使用したツール</a:t>
            </a:r>
            <a:endParaRPr lang="en-US" altLang="ja-JP" sz="2400" dirty="0" smtClean="0">
              <a:latin typeface="+mj-lt"/>
            </a:endParaRPr>
          </a:p>
          <a:p>
            <a:endParaRPr lang="en-US" altLang="ja-JP" dirty="0" smtClean="0"/>
          </a:p>
          <a:p>
            <a:endParaRPr lang="en-US" altLang="ja-JP" dirty="0"/>
          </a:p>
          <a:p>
            <a:pPr algn="ctr"/>
            <a:r>
              <a:rPr kumimoji="1" lang="ja-JP" altLang="en-US" sz="3200" dirty="0" smtClean="0"/>
              <a:t>↓</a:t>
            </a:r>
            <a:endParaRPr kumimoji="1" lang="en-US" altLang="ja-JP" sz="3200" dirty="0"/>
          </a:p>
          <a:p>
            <a:endParaRPr kumimoji="1" lang="en-US" altLang="ja-JP" dirty="0" smtClean="0"/>
          </a:p>
          <a:p>
            <a:endParaRPr lang="en-US" altLang="ja-JP" dirty="0"/>
          </a:p>
          <a:p>
            <a:pPr algn="ctr"/>
            <a:r>
              <a:rPr kumimoji="1" lang="ja-JP" altLang="en-US" sz="3200" dirty="0" smtClean="0"/>
              <a:t>↓</a:t>
            </a:r>
            <a:endParaRPr kumimoji="1" lang="en-US" altLang="ja-JP" sz="3200" dirty="0" smtClean="0"/>
          </a:p>
          <a:p>
            <a:pPr algn="ctr"/>
            <a:endParaRPr kumimoji="1" lang="en-US" altLang="ja-JP" sz="3200" dirty="0" smtClean="0"/>
          </a:p>
          <a:p>
            <a:pPr algn="ctr"/>
            <a:r>
              <a:rPr lang="ja-JP" altLang="en-US" sz="3200" dirty="0" smtClean="0"/>
              <a:t>プロジェクトメンバの活動ログの一覧表</a:t>
            </a:r>
            <a:endParaRPr kumimoji="1" lang="ja-JP" altLang="en-US" sz="3200" dirty="0"/>
          </a:p>
        </p:txBody>
      </p:sp>
      <p:sp>
        <p:nvSpPr>
          <p:cNvPr id="5"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smtClean="0"/>
              <a:t>3.</a:t>
            </a:r>
            <a:r>
              <a:rPr lang="ja-JP" altLang="en-US" sz="2000" u="sng" dirty="0" smtClean="0"/>
              <a:t>実態調査</a:t>
            </a:r>
            <a:r>
              <a:rPr lang="ja-JP" altLang="en-US" dirty="0" smtClean="0"/>
              <a:t/>
            </a:r>
            <a:br>
              <a:rPr lang="ja-JP" altLang="en-US" dirty="0" smtClean="0"/>
            </a:br>
            <a:endParaRPr lang="ja-JP" alt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785" y="1649585"/>
            <a:ext cx="8818711" cy="6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786" y="2858692"/>
            <a:ext cx="808531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Tree>
    <p:extLst>
      <p:ext uri="{BB962C8B-B14F-4D97-AF65-F5344CB8AC3E}">
        <p14:creationId xmlns:p14="http://schemas.microsoft.com/office/powerpoint/2010/main" val="2751023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lang="en-US" altLang="ja-JP" sz="3200" dirty="0" err="1" smtClean="0"/>
              <a:t>L</a:t>
            </a:r>
            <a:r>
              <a:rPr kumimoji="1" lang="en-US" altLang="ja-JP" sz="3200" dirty="0" err="1" smtClean="0"/>
              <a:t>eranBoost</a:t>
            </a:r>
            <a:r>
              <a:rPr kumimoji="1" lang="ja-JP" altLang="en-US" sz="3200" dirty="0" smtClean="0"/>
              <a:t>の収集結果</a:t>
            </a:r>
            <a:endParaRPr kumimoji="1" lang="en-US" altLang="ja-JP" sz="3200" dirty="0" smtClean="0"/>
          </a:p>
          <a:p>
            <a:r>
              <a:rPr lang="ja-JP" altLang="en-US" sz="1800" b="0" dirty="0" smtClean="0">
                <a:latin typeface="+mj-lt"/>
              </a:rPr>
              <a:t>概要：</a:t>
            </a:r>
            <a:r>
              <a:rPr lang="ja-JP" altLang="ja-JP" sz="1800" dirty="0">
                <a:latin typeface="+mj-lt"/>
              </a:rPr>
              <a:t>小学校のクラス</a:t>
            </a:r>
            <a:r>
              <a:rPr lang="en-US" altLang="ja-JP" sz="1800" dirty="0">
                <a:latin typeface="+mj-lt"/>
              </a:rPr>
              <a:t>/</a:t>
            </a:r>
            <a:r>
              <a:rPr lang="ja-JP" altLang="ja-JP" sz="1800" dirty="0">
                <a:latin typeface="+mj-lt"/>
              </a:rPr>
              <a:t>児童管理をすべて一箇所でできる成績管理サービス</a:t>
            </a:r>
            <a:endParaRPr lang="en-US" altLang="ja-JP" sz="1800" b="0" dirty="0" smtClean="0">
              <a:latin typeface="+mj-lt"/>
            </a:endParaRPr>
          </a:p>
          <a:p>
            <a:r>
              <a:rPr kumimoji="1" lang="ja-JP" altLang="en-US" sz="1800" b="0" dirty="0" smtClean="0">
                <a:latin typeface="+mj-lt"/>
              </a:rPr>
              <a:t>メンバ数：</a:t>
            </a:r>
            <a:r>
              <a:rPr kumimoji="1" lang="en-US" altLang="ja-JP" sz="1800" b="0" dirty="0" smtClean="0">
                <a:latin typeface="+mj-lt"/>
              </a:rPr>
              <a:t>6</a:t>
            </a:r>
            <a:r>
              <a:rPr kumimoji="1" lang="ja-JP" altLang="en-US" sz="1800" b="0" dirty="0" smtClean="0">
                <a:latin typeface="+mj-lt"/>
              </a:rPr>
              <a:t>人</a:t>
            </a:r>
            <a:endParaRPr kumimoji="1" lang="en-US" altLang="ja-JP" sz="1800" b="0" dirty="0" smtClean="0">
              <a:latin typeface="+mj-lt"/>
            </a:endParaRPr>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75113128"/>
              </p:ext>
            </p:extLst>
          </p:nvPr>
        </p:nvGraphicFramePr>
        <p:xfrm>
          <a:off x="0" y="2286527"/>
          <a:ext cx="8964487" cy="3928655"/>
        </p:xfrm>
        <a:graphic>
          <a:graphicData uri="http://schemas.openxmlformats.org/drawingml/2006/table">
            <a:tbl>
              <a:tblPr firstRow="1" firstCol="1" bandRow="1">
                <a:tableStyleId>{7DF18680-E054-41AD-8BC1-D1AEF772440D}</a:tableStyleId>
              </a:tblPr>
              <a:tblGrid>
                <a:gridCol w="1475656"/>
                <a:gridCol w="1098530"/>
                <a:gridCol w="654837"/>
                <a:gridCol w="564513"/>
                <a:gridCol w="587095"/>
                <a:gridCol w="654837"/>
                <a:gridCol w="587095"/>
                <a:gridCol w="722579"/>
                <a:gridCol w="541932"/>
                <a:gridCol w="677417"/>
                <a:gridCol w="790320"/>
                <a:gridCol w="609676"/>
              </a:tblGrid>
              <a:tr h="547987">
                <a:tc>
                  <a:txBody>
                    <a:bodyPr/>
                    <a:lstStyle/>
                    <a:p>
                      <a:pPr algn="just">
                        <a:spcAft>
                          <a:spcPts val="0"/>
                        </a:spcAft>
                      </a:pPr>
                      <a:r>
                        <a:rPr lang="en-US" sz="2400" kern="100" dirty="0">
                          <a:effectLst/>
                        </a:rPr>
                        <a:t>Name</a:t>
                      </a:r>
                      <a:endParaRPr lang="ja-JP" sz="240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dirty="0" err="1" smtClean="0">
                          <a:effectLst/>
                        </a:rPr>
                        <a:t>CommitCommentEvent</a:t>
                      </a:r>
                      <a:endParaRPr lang="en-US" sz="1050" kern="100" dirty="0" smtClean="0">
                        <a:effectLst/>
                      </a:endParaRPr>
                    </a:p>
                  </a:txBody>
                  <a:tcPr marL="68580" marR="68580" marT="0" marB="0"/>
                </a:tc>
                <a:tc>
                  <a:txBody>
                    <a:bodyPr/>
                    <a:lstStyle/>
                    <a:p>
                      <a:pPr algn="just">
                        <a:spcAft>
                          <a:spcPts val="0"/>
                        </a:spcAft>
                      </a:pPr>
                      <a:r>
                        <a:rPr lang="en-US" altLang="ja-JP" sz="1050" kern="100" dirty="0" err="1" smtClean="0">
                          <a:effectLst/>
                        </a:rPr>
                        <a:t>CreateEvent</a:t>
                      </a:r>
                      <a:endParaRPr lang="ja-JP" alt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altLang="ja-JP" sz="1050" kern="100" dirty="0" err="1" smtClean="0">
                          <a:effectLst/>
                        </a:rPr>
                        <a:t>DeleteEvent</a:t>
                      </a:r>
                      <a:endParaRPr lang="ja-JP" alt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altLang="ja-JP" sz="1050" kern="100" dirty="0" err="1" smtClean="0">
                          <a:effectLst/>
                        </a:rPr>
                        <a:t>IssueCommentEvent</a:t>
                      </a:r>
                      <a:endParaRPr lang="ja-JP" alt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altLang="ja-JP" sz="1050" kern="100" dirty="0" err="1" smtClean="0">
                          <a:effectLst/>
                        </a:rPr>
                        <a:t>IssuesEvent</a:t>
                      </a:r>
                      <a:endParaRPr lang="ja-JP" alt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altLang="ja-JP" sz="1050" kern="100" dirty="0" err="1" smtClean="0">
                          <a:effectLst/>
                        </a:rPr>
                        <a:t>PullRequestEvent</a:t>
                      </a:r>
                      <a:endParaRPr lang="ja-JP" alt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altLang="ja-JP" sz="1050" kern="100" dirty="0" err="1" smtClean="0">
                          <a:effectLst/>
                        </a:rPr>
                        <a:t>PullRequestReviewCommentEvent</a:t>
                      </a:r>
                      <a:endParaRPr lang="ja-JP" alt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altLang="ja-JP" sz="1050" kern="100" dirty="0" err="1" smtClean="0">
                          <a:effectLst/>
                        </a:rPr>
                        <a:t>PushEvent</a:t>
                      </a:r>
                      <a:endParaRPr lang="ja-JP" altLang="ja-JP" sz="1050" kern="100" dirty="0">
                        <a:effectLst/>
                        <a:latin typeface="Century"/>
                        <a:ea typeface="ＭＳ 明朝"/>
                        <a:cs typeface="Times New Roman"/>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smtClean="0">
                          <a:effectLst/>
                        </a:rPr>
                        <a:t>WatchEvent</a:t>
                      </a:r>
                      <a:endParaRPr lang="ja-JP" altLang="ja-JP" sz="1050" kern="100" dirty="0" smtClean="0">
                        <a:effectLst/>
                      </a:endParaRPr>
                    </a:p>
                    <a:p>
                      <a:pPr algn="just">
                        <a:spcAft>
                          <a:spcPts val="0"/>
                        </a:spcAft>
                      </a:pPr>
                      <a:endParaRPr lang="ja-JP" sz="1050" kern="100" dirty="0">
                        <a:effectLst/>
                        <a:latin typeface="Century"/>
                        <a:ea typeface="ＭＳ 明朝"/>
                        <a:cs typeface="Times New Roman"/>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smtClean="0">
                          <a:effectLst/>
                        </a:rPr>
                        <a:t>ForkEvent</a:t>
                      </a:r>
                      <a:endParaRPr lang="ja-JP" altLang="ja-JP" sz="1050" kern="100" dirty="0" smtClean="0">
                        <a:effectLst/>
                      </a:endParaRPr>
                    </a:p>
                    <a:p>
                      <a:pPr algn="just">
                        <a:spcAft>
                          <a:spcPts val="0"/>
                        </a:spcAft>
                      </a:pPr>
                      <a:endParaRPr lang="ja-JP" sz="1050" kern="100" dirty="0">
                        <a:effectLst/>
                        <a:latin typeface="Century"/>
                        <a:ea typeface="ＭＳ 明朝"/>
                        <a:cs typeface="Times New Roman"/>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smtClean="0">
                          <a:effectLst/>
                        </a:rPr>
                        <a:t>GollumEvent</a:t>
                      </a:r>
                      <a:endParaRPr lang="ja-JP" altLang="ja-JP" sz="1050" kern="100" dirty="0" smtClean="0">
                        <a:effectLst/>
                      </a:endParaRPr>
                    </a:p>
                    <a:p>
                      <a:pPr algn="just">
                        <a:spcAft>
                          <a:spcPts val="0"/>
                        </a:spcAft>
                      </a:pPr>
                      <a:endParaRPr lang="ja-JP" sz="1050" kern="100" dirty="0">
                        <a:effectLst/>
                        <a:latin typeface="Century"/>
                        <a:ea typeface="ＭＳ 明朝"/>
                        <a:cs typeface="Times New Roman"/>
                      </a:endParaRPr>
                    </a:p>
                  </a:txBody>
                  <a:tcPr marL="68580" marR="68580" marT="0" marB="0"/>
                </a:tc>
              </a:tr>
              <a:tr h="547987">
                <a:tc>
                  <a:txBody>
                    <a:bodyPr/>
                    <a:lstStyle/>
                    <a:p>
                      <a:pPr algn="just">
                        <a:spcAft>
                          <a:spcPts val="0"/>
                        </a:spcAft>
                      </a:pPr>
                      <a:r>
                        <a:rPr lang="en-US" sz="2000" kern="100" dirty="0" err="1">
                          <a:effectLst/>
                        </a:rPr>
                        <a:t>guille</a:t>
                      </a:r>
                      <a:endParaRPr lang="ja-JP" sz="20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2</a:t>
                      </a:r>
                      <a:endParaRPr lang="ja-JP" sz="20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12</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5</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97</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17</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48</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5</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39</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0</a:t>
                      </a:r>
                      <a:endParaRPr lang="ja-JP" sz="20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0</a:t>
                      </a:r>
                      <a:endParaRPr lang="ja-JP" sz="20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0</a:t>
                      </a:r>
                      <a:endParaRPr lang="ja-JP" sz="2000" kern="100" dirty="0">
                        <a:effectLst/>
                        <a:latin typeface="Century"/>
                        <a:ea typeface="ＭＳ 明朝"/>
                        <a:cs typeface="Times New Roman"/>
                      </a:endParaRPr>
                    </a:p>
                  </a:txBody>
                  <a:tcPr marL="68580" marR="68580" marT="0" marB="0"/>
                </a:tc>
              </a:tr>
              <a:tr h="478547">
                <a:tc>
                  <a:txBody>
                    <a:bodyPr/>
                    <a:lstStyle/>
                    <a:p>
                      <a:pPr algn="just">
                        <a:spcAft>
                          <a:spcPts val="0"/>
                        </a:spcAft>
                      </a:pPr>
                      <a:r>
                        <a:rPr lang="en-US" sz="1800" kern="100" dirty="0">
                          <a:effectLst/>
                        </a:rPr>
                        <a:t>Matthew Mueller</a:t>
                      </a:r>
                      <a:endParaRPr lang="ja-JP" sz="18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0</a:t>
                      </a:r>
                      <a:endParaRPr lang="ja-JP" sz="20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r>
              <a:tr h="547987">
                <a:tc>
                  <a:txBody>
                    <a:bodyPr/>
                    <a:lstStyle/>
                    <a:p>
                      <a:pPr algn="just">
                        <a:spcAft>
                          <a:spcPts val="0"/>
                        </a:spcAft>
                      </a:pPr>
                      <a:r>
                        <a:rPr lang="en-US" sz="1800" kern="100" dirty="0" err="1">
                          <a:effectLst/>
                        </a:rPr>
                        <a:t>TooTallNate</a:t>
                      </a:r>
                      <a:endParaRPr lang="ja-JP" sz="18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2</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1</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1</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1</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r>
              <a:tr h="547987">
                <a:tc>
                  <a:txBody>
                    <a:bodyPr/>
                    <a:lstStyle/>
                    <a:p>
                      <a:pPr algn="just">
                        <a:spcAft>
                          <a:spcPts val="0"/>
                        </a:spcAft>
                      </a:pPr>
                      <a:r>
                        <a:rPr lang="en-US" sz="1800" kern="100" dirty="0" err="1">
                          <a:effectLst/>
                        </a:rPr>
                        <a:t>retrofox</a:t>
                      </a:r>
                      <a:endParaRPr lang="ja-JP" sz="18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6</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2</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5</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0</a:t>
                      </a:r>
                      <a:endParaRPr lang="ja-JP" sz="20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10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r>
              <a:tr h="547987">
                <a:tc>
                  <a:txBody>
                    <a:bodyPr/>
                    <a:lstStyle/>
                    <a:p>
                      <a:pPr algn="just">
                        <a:spcAft>
                          <a:spcPts val="0"/>
                        </a:spcAft>
                      </a:pPr>
                      <a:r>
                        <a:rPr lang="en-US" sz="1800" kern="100" dirty="0" err="1">
                          <a:effectLst/>
                        </a:rPr>
                        <a:t>stambizzle</a:t>
                      </a:r>
                      <a:endParaRPr lang="ja-JP" sz="18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r>
              <a:tr h="547987">
                <a:tc>
                  <a:txBody>
                    <a:bodyPr/>
                    <a:lstStyle/>
                    <a:p>
                      <a:pPr algn="just">
                        <a:spcAft>
                          <a:spcPts val="0"/>
                        </a:spcAft>
                      </a:pPr>
                      <a:r>
                        <a:rPr lang="en-US" sz="1800" kern="100" dirty="0" err="1">
                          <a:effectLst/>
                        </a:rPr>
                        <a:t>visionmedia</a:t>
                      </a:r>
                      <a:endParaRPr lang="ja-JP" sz="18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0</a:t>
                      </a:r>
                      <a:endParaRPr lang="ja-JP" sz="20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0</a:t>
                      </a:r>
                      <a:endParaRPr lang="ja-JP" sz="2000" kern="100" dirty="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a:effectLst/>
                        </a:rPr>
                        <a:t>0</a:t>
                      </a:r>
                      <a:endParaRPr lang="ja-JP" sz="2000" kern="100">
                        <a:effectLst/>
                        <a:latin typeface="Century"/>
                        <a:ea typeface="ＭＳ 明朝"/>
                        <a:cs typeface="Times New Roman"/>
                      </a:endParaRPr>
                    </a:p>
                  </a:txBody>
                  <a:tcPr marL="68580" marR="68580" marT="0" marB="0"/>
                </a:tc>
                <a:tc>
                  <a:txBody>
                    <a:bodyPr/>
                    <a:lstStyle/>
                    <a:p>
                      <a:pPr algn="just">
                        <a:spcAft>
                          <a:spcPts val="0"/>
                        </a:spcAft>
                      </a:pPr>
                      <a:r>
                        <a:rPr lang="en-US" sz="2000" kern="100" dirty="0">
                          <a:effectLst/>
                        </a:rPr>
                        <a:t>0</a:t>
                      </a:r>
                      <a:endParaRPr lang="ja-JP" sz="2000" kern="100" dirty="0">
                        <a:effectLst/>
                        <a:latin typeface="Century"/>
                        <a:ea typeface="ＭＳ 明朝"/>
                        <a:cs typeface="Times New Roman"/>
                      </a:endParaRPr>
                    </a:p>
                  </a:txBody>
                  <a:tcPr marL="68580" marR="68580" marT="0" marB="0"/>
                </a:tc>
              </a:tr>
            </a:tbl>
          </a:graphicData>
        </a:graphic>
      </p:graphicFrame>
      <p:sp>
        <p:nvSpPr>
          <p:cNvPr id="6" name="Rectangle 1"/>
          <p:cNvSpPr>
            <a:spLocks noChangeArrowheads="1"/>
          </p:cNvSpPr>
          <p:nvPr/>
        </p:nvSpPr>
        <p:spPr bwMode="auto">
          <a:xfrm>
            <a:off x="187444" y="1772816"/>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kumimoji="1" lang="en-US" altLang="ja-JP" sz="1600" b="0" i="0" u="none" strike="noStrike" cap="none" normalizeH="0" baseline="0" dirty="0" err="1" smtClean="0">
                <a:ln>
                  <a:noFill/>
                </a:ln>
                <a:solidFill>
                  <a:schemeClr val="tx1"/>
                </a:solidFill>
                <a:effectLst/>
                <a:latin typeface="Century" pitchFamily="18" charset="0"/>
                <a:ea typeface="ＭＳ 明朝" pitchFamily="17" charset="-128"/>
                <a:cs typeface="Times New Roman" pitchFamily="18" charset="0"/>
              </a:rPr>
              <a:t>LearnBoost</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7"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3</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2" name="スライド番号プレースホルダー 1"/>
          <p:cNvSpPr>
            <a:spLocks noGrp="1"/>
          </p:cNvSpPr>
          <p:nvPr>
            <p:ph type="sldNum" sz="quarter" idx="12"/>
          </p:nvPr>
        </p:nvSpPr>
        <p:spPr>
          <a:xfrm rot="16200000">
            <a:off x="8255101" y="5920522"/>
            <a:ext cx="1315721" cy="365125"/>
          </a:xfrm>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14474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4199" y="99747"/>
            <a:ext cx="7620000" cy="4373563"/>
          </a:xfrm>
        </p:spPr>
        <p:txBody>
          <a:bodyPr/>
          <a:lstStyle/>
          <a:p>
            <a:r>
              <a:rPr lang="en-US" altLang="ja-JP" sz="2800" dirty="0" smtClean="0"/>
              <a:t>Adobe Systems</a:t>
            </a:r>
            <a:r>
              <a:rPr lang="ja-JP" altLang="en-US" sz="2800" dirty="0" smtClean="0"/>
              <a:t>の収集結果</a:t>
            </a:r>
            <a:endParaRPr lang="en-US" altLang="ja-JP" sz="2800" dirty="0" smtClean="0"/>
          </a:p>
          <a:p>
            <a:r>
              <a:rPr lang="ja-JP" altLang="en-US" sz="1800" b="0" dirty="0" smtClean="0"/>
              <a:t>概要：</a:t>
            </a:r>
            <a:r>
              <a:rPr lang="en-US" altLang="ja-JP" sz="1800" dirty="0" smtClean="0"/>
              <a:t>Adobe</a:t>
            </a:r>
            <a:r>
              <a:rPr lang="ja-JP" altLang="en-US" sz="1800" dirty="0" smtClean="0"/>
              <a:t>のシステムの開発</a:t>
            </a:r>
            <a:r>
              <a:rPr lang="en-US" altLang="ja-JP" sz="1800" dirty="0" smtClean="0"/>
              <a:t>,</a:t>
            </a:r>
            <a:r>
              <a:rPr lang="ja-JP" altLang="en-US" sz="1800" b="0" dirty="0"/>
              <a:t>や</a:t>
            </a:r>
            <a:r>
              <a:rPr lang="en-US" altLang="ja-JP" sz="1800" b="0" dirty="0" err="1" smtClean="0"/>
              <a:t>Acrobet</a:t>
            </a:r>
            <a:r>
              <a:rPr lang="en-US" altLang="ja-JP" sz="1800" b="0" dirty="0" smtClean="0"/>
              <a:t> Reader</a:t>
            </a:r>
            <a:r>
              <a:rPr lang="ja-JP" altLang="en-US" sz="1800" b="0" dirty="0" smtClean="0"/>
              <a:t>の提供</a:t>
            </a:r>
            <a:endParaRPr lang="en-US" altLang="ja-JP" sz="1800" dirty="0" smtClean="0"/>
          </a:p>
          <a:p>
            <a:r>
              <a:rPr kumimoji="1" lang="ja-JP" altLang="en-US" sz="1800" b="0" dirty="0" smtClean="0"/>
              <a:t>メンバ数：</a:t>
            </a:r>
            <a:r>
              <a:rPr kumimoji="1" lang="en-US" altLang="ja-JP" sz="1800" b="0" dirty="0" smtClean="0"/>
              <a:t>19</a:t>
            </a:r>
            <a:r>
              <a:rPr kumimoji="1" lang="ja-JP" altLang="en-US" sz="1800" b="0" dirty="0" smtClean="0"/>
              <a:t>人</a:t>
            </a:r>
            <a:endParaRPr kumimoji="1" lang="en-US" altLang="ja-JP" sz="1800" b="0" dirty="0" smtClean="0"/>
          </a:p>
        </p:txBody>
      </p:sp>
      <p:sp>
        <p:nvSpPr>
          <p:cNvPr id="6" name="Rectangle 1"/>
          <p:cNvSpPr>
            <a:spLocks noChangeArrowheads="1"/>
          </p:cNvSpPr>
          <p:nvPr/>
        </p:nvSpPr>
        <p:spPr bwMode="auto">
          <a:xfrm>
            <a:off x="179512" y="1306584"/>
            <a:ext cx="61206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1" lang="en-US" altLang="ja-JP"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 </a:t>
            </a:r>
            <a:r>
              <a:rPr lang="en-US" altLang="ja-JP" sz="1600" dirty="0"/>
              <a:t>Adobe Systems</a:t>
            </a:r>
            <a:r>
              <a:rPr kumimoji="1" lang="ja-JP" altLang="en-US" sz="16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の全メンバの活動ログの収集結果一覧表</a:t>
            </a:r>
            <a:endParaRPr kumimoji="1" lang="ja-JP" altLang="en-US" sz="3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4137838963"/>
              </p:ext>
            </p:extLst>
          </p:nvPr>
        </p:nvGraphicFramePr>
        <p:xfrm>
          <a:off x="179512" y="1645138"/>
          <a:ext cx="8280920" cy="5050446"/>
        </p:xfrm>
        <a:graphic>
          <a:graphicData uri="http://schemas.openxmlformats.org/drawingml/2006/table">
            <a:tbl>
              <a:tblPr firstRow="1" firstCol="1" bandRow="1">
                <a:tableStyleId>{7DF18680-E054-41AD-8BC1-D1AEF772440D}</a:tableStyleId>
              </a:tblPr>
              <a:tblGrid>
                <a:gridCol w="1773629"/>
                <a:gridCol w="588841"/>
                <a:gridCol w="690364"/>
                <a:gridCol w="649756"/>
                <a:gridCol w="710670"/>
                <a:gridCol w="588841"/>
                <a:gridCol w="542515"/>
                <a:gridCol w="576064"/>
                <a:gridCol w="576064"/>
                <a:gridCol w="576064"/>
                <a:gridCol w="504056"/>
                <a:gridCol w="504056"/>
              </a:tblGrid>
              <a:tr h="234095">
                <a:tc>
                  <a:txBody>
                    <a:bodyPr/>
                    <a:lstStyle/>
                    <a:p>
                      <a:pPr algn="just">
                        <a:spcAft>
                          <a:spcPts val="0"/>
                        </a:spcAft>
                      </a:pPr>
                      <a:r>
                        <a:rPr lang="en-US" sz="1050" kern="100" dirty="0">
                          <a:effectLst/>
                        </a:rPr>
                        <a:t>Name</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d</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e</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f</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g</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j</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050" kern="100">
                          <a:effectLst/>
                        </a:rPr>
                        <a:t>k</a:t>
                      </a:r>
                      <a:endParaRPr lang="ja-JP" sz="105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Achicu</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7</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4</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52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436976">
                <a:tc>
                  <a:txBody>
                    <a:bodyPr/>
                    <a:lstStyle/>
                    <a:p>
                      <a:pPr algn="just">
                        <a:spcAft>
                          <a:spcPts val="0"/>
                        </a:spcAft>
                      </a:pPr>
                      <a:r>
                        <a:rPr lang="en-US" sz="1050" kern="100">
                          <a:effectLst/>
                        </a:rPr>
                        <a:t>Adrocknaphobia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28</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70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22</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Alexmac</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4</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40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18</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14</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56</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2</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Brianleroux</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Ccoenraets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Cfjedimaster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17</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4</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Dangoor</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5</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147</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16</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42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36</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6</a:t>
                      </a:r>
                      <a:endParaRPr lang="ja-JP" sz="1600" kern="100">
                        <a:effectLst/>
                        <a:latin typeface="Century"/>
                        <a:ea typeface="ＭＳ 明朝"/>
                        <a:cs typeface="Times New Roman"/>
                      </a:endParaRPr>
                    </a:p>
                  </a:txBody>
                  <a:tcPr marL="68580" marR="68580" marT="0" marB="0"/>
                </a:tc>
              </a:tr>
              <a:tr h="225815">
                <a:tc>
                  <a:txBody>
                    <a:bodyPr/>
                    <a:lstStyle/>
                    <a:p>
                      <a:pPr algn="just">
                        <a:spcAft>
                          <a:spcPts val="0"/>
                        </a:spcAft>
                      </a:pPr>
                      <a:r>
                        <a:rPr lang="en-US" sz="1050" kern="100">
                          <a:effectLst/>
                        </a:rPr>
                        <a:t>DmitryBaranovskiy</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9</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56</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51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17</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60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Emalasky</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74</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Fat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GarthDB</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harish-io</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Iwehrman</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8</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7</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65</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15</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106</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73</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Jhatwich</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12</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larz0</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15</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7</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126</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9</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17</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18</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59</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Mikechambers</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37</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26</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5</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4</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9</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Nimbupani</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1</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6</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r>
              <a:tr h="235687">
                <a:tc>
                  <a:txBody>
                    <a:bodyPr/>
                    <a:lstStyle/>
                    <a:p>
                      <a:pPr algn="just">
                        <a:spcAft>
                          <a:spcPts val="0"/>
                        </a:spcAft>
                      </a:pPr>
                      <a:r>
                        <a:rPr lang="en-US" sz="1050" kern="100">
                          <a:effectLst/>
                        </a:rPr>
                        <a:t>Piatra</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0</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0</a:t>
                      </a:r>
                      <a:endParaRPr lang="ja-JP" sz="1600" kern="100" dirty="0">
                        <a:effectLst/>
                        <a:latin typeface="Century"/>
                        <a:ea typeface="ＭＳ 明朝"/>
                        <a:cs typeface="Times New Roman"/>
                      </a:endParaRPr>
                    </a:p>
                  </a:txBody>
                  <a:tcPr marL="68580" marR="68580" marT="0" marB="0"/>
                </a:tc>
              </a:tr>
              <a:tr h="234095">
                <a:tc>
                  <a:txBody>
                    <a:bodyPr/>
                    <a:lstStyle/>
                    <a:p>
                      <a:pPr algn="just">
                        <a:spcAft>
                          <a:spcPts val="0"/>
                        </a:spcAft>
                      </a:pPr>
                      <a:r>
                        <a:rPr lang="en-US" sz="1050" kern="100">
                          <a:effectLst/>
                        </a:rPr>
                        <a:t>Thibaultimbert</a:t>
                      </a:r>
                      <a:endParaRPr lang="ja-JP" sz="1050" kern="10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dirty="0">
                          <a:effectLst/>
                        </a:rPr>
                        <a:t>0</a:t>
                      </a:r>
                      <a:endParaRPr lang="ja-JP" sz="1400" kern="100" dirty="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a:effectLst/>
                        </a:rPr>
                        <a:t>0</a:t>
                      </a:r>
                      <a:endParaRPr lang="ja-JP" sz="1400" kern="100">
                        <a:effectLst/>
                        <a:latin typeface="Century"/>
                        <a:ea typeface="ＭＳ 明朝"/>
                        <a:cs typeface="Times New Roman"/>
                      </a:endParaRPr>
                    </a:p>
                  </a:txBody>
                  <a:tcPr marL="68580" marR="68580" marT="0" marB="0"/>
                </a:tc>
                <a:tc>
                  <a:txBody>
                    <a:bodyPr/>
                    <a:lstStyle/>
                    <a:p>
                      <a:pPr algn="just">
                        <a:spcAft>
                          <a:spcPts val="0"/>
                        </a:spcAft>
                      </a:pPr>
                      <a:r>
                        <a:rPr lang="en-US" sz="1400" kern="100" dirty="0">
                          <a:effectLst/>
                        </a:rPr>
                        <a:t>0</a:t>
                      </a:r>
                      <a:endParaRPr lang="ja-JP" sz="1400" kern="100" dirty="0">
                        <a:effectLst/>
                        <a:latin typeface="Century"/>
                        <a:ea typeface="ＭＳ 明朝"/>
                        <a:cs typeface="Times New Roman"/>
                      </a:endParaRPr>
                    </a:p>
                  </a:txBody>
                  <a:tcPr marL="68580" marR="68580" marT="0" marB="0"/>
                </a:tc>
              </a:tr>
            </a:tbl>
          </a:graphicData>
        </a:graphic>
      </p:graphicFrame>
      <p:sp>
        <p:nvSpPr>
          <p:cNvPr id="7"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3</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314052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8180" y="119769"/>
            <a:ext cx="7969696" cy="3849291"/>
          </a:xfrm>
        </p:spPr>
        <p:txBody>
          <a:bodyPr>
            <a:normAutofit/>
          </a:bodyPr>
          <a:lstStyle/>
          <a:p>
            <a:r>
              <a:rPr lang="ja-JP" altLang="en-US" sz="3600" dirty="0" smtClean="0"/>
              <a:t>②活動ログの分析</a:t>
            </a:r>
            <a:endParaRPr lang="en-US" altLang="ja-JP" sz="3200" dirty="0" smtClean="0"/>
          </a:p>
          <a:p>
            <a:r>
              <a:rPr lang="ja-JP" altLang="en-US" sz="3200" dirty="0" smtClean="0"/>
              <a:t>・使用したツール</a:t>
            </a:r>
            <a:r>
              <a:rPr lang="en-US" altLang="ja-JP" sz="3200" dirty="0" smtClean="0"/>
              <a:t>: R x64 3.0.2</a:t>
            </a:r>
          </a:p>
          <a:p>
            <a:r>
              <a:rPr lang="ja-JP" altLang="en-US" sz="3200" dirty="0"/>
              <a:t>・</a:t>
            </a:r>
            <a:r>
              <a:rPr lang="ja-JP" altLang="en-US" sz="3200" dirty="0" smtClean="0"/>
              <a:t>主成分分析とは</a:t>
            </a:r>
            <a:r>
              <a:rPr lang="en-US" altLang="ja-JP" sz="3200" dirty="0" smtClean="0"/>
              <a:t>:</a:t>
            </a:r>
            <a:r>
              <a:rPr lang="ja-JP" altLang="ja-JP" sz="3200" dirty="0" smtClean="0"/>
              <a:t>成分</a:t>
            </a:r>
            <a:r>
              <a:rPr lang="ja-JP" altLang="ja-JP" sz="3200" dirty="0"/>
              <a:t>内容の不明</a:t>
            </a:r>
            <a:r>
              <a:rPr lang="ja-JP" altLang="ja-JP" sz="3200" dirty="0" smtClean="0"/>
              <a:t>な</a:t>
            </a:r>
            <a:r>
              <a:rPr lang="ja-JP" altLang="en-US" sz="3200" dirty="0" smtClean="0"/>
              <a:t>目には見えない</a:t>
            </a:r>
            <a:r>
              <a:rPr lang="ja-JP" altLang="ja-JP" sz="3200" dirty="0" smtClean="0"/>
              <a:t>対象を</a:t>
            </a:r>
            <a:r>
              <a:rPr lang="ja-JP" altLang="en-US" sz="3200" dirty="0" smtClean="0"/>
              <a:t>明らかにする方法で、相関・分散共分散を利用し，変数を統合してデータの傾向や特徴を表す新たな変数を生成する。</a:t>
            </a:r>
            <a:r>
              <a:rPr kumimoji="1" lang="en-US" altLang="ja-JP" dirty="0" smtClean="0"/>
              <a:t>  </a:t>
            </a:r>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endParaRPr lang="ja-JP" altLang="en-US" dirty="0"/>
          </a:p>
        </p:txBody>
      </p:sp>
      <p:sp>
        <p:nvSpPr>
          <p:cNvPr id="5"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3</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17</a:t>
            </a:fld>
            <a:endParaRPr kumimoji="1" lang="ja-JP" altLang="en-US"/>
          </a:p>
        </p:txBody>
      </p:sp>
      <p:sp>
        <p:nvSpPr>
          <p:cNvPr id="8" name="正方形/長方形 7"/>
          <p:cNvSpPr/>
          <p:nvPr/>
        </p:nvSpPr>
        <p:spPr>
          <a:xfrm>
            <a:off x="611560" y="3645024"/>
            <a:ext cx="1728192"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変数</a:t>
            </a:r>
            <a:r>
              <a:rPr lang="en-US" altLang="ja-JP" dirty="0" smtClean="0"/>
              <a:t>1</a:t>
            </a:r>
            <a:endParaRPr kumimoji="1" lang="ja-JP" altLang="en-US" dirty="0"/>
          </a:p>
        </p:txBody>
      </p:sp>
      <p:sp>
        <p:nvSpPr>
          <p:cNvPr id="9" name="正方形/長方形 8"/>
          <p:cNvSpPr/>
          <p:nvPr/>
        </p:nvSpPr>
        <p:spPr>
          <a:xfrm>
            <a:off x="624930" y="4445496"/>
            <a:ext cx="1728192"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変数</a:t>
            </a:r>
            <a:r>
              <a:rPr lang="en-US" altLang="ja-JP" dirty="0" smtClean="0"/>
              <a:t>2</a:t>
            </a:r>
            <a:endParaRPr kumimoji="1" lang="ja-JP" altLang="en-US" dirty="0"/>
          </a:p>
        </p:txBody>
      </p:sp>
      <p:sp>
        <p:nvSpPr>
          <p:cNvPr id="10" name="正方形/長方形 9"/>
          <p:cNvSpPr/>
          <p:nvPr/>
        </p:nvSpPr>
        <p:spPr>
          <a:xfrm>
            <a:off x="624930" y="5805264"/>
            <a:ext cx="1728192"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変数</a:t>
            </a:r>
            <a:r>
              <a:rPr lang="en-US" altLang="ja-JP" dirty="0"/>
              <a:t>p</a:t>
            </a:r>
            <a:endParaRPr kumimoji="1" lang="ja-JP" altLang="en-US" dirty="0"/>
          </a:p>
        </p:txBody>
      </p:sp>
      <p:sp>
        <p:nvSpPr>
          <p:cNvPr id="12" name="テキスト ボックス 11"/>
          <p:cNvSpPr txBox="1"/>
          <p:nvPr/>
        </p:nvSpPr>
        <p:spPr>
          <a:xfrm>
            <a:off x="1244823" y="5100786"/>
            <a:ext cx="461665" cy="711696"/>
          </a:xfrm>
          <a:prstGeom prst="rect">
            <a:avLst/>
          </a:prstGeom>
          <a:noFill/>
        </p:spPr>
        <p:txBody>
          <a:bodyPr vert="eaVert" wrap="square" rtlCol="0">
            <a:spAutoFit/>
          </a:bodyPr>
          <a:lstStyle/>
          <a:p>
            <a:r>
              <a:rPr lang="ja-JP" altLang="en-US" dirty="0"/>
              <a:t>・・・・・</a:t>
            </a:r>
            <a:endParaRPr kumimoji="1" lang="ja-JP" altLang="en-US" dirty="0"/>
          </a:p>
        </p:txBody>
      </p:sp>
      <p:cxnSp>
        <p:nvCxnSpPr>
          <p:cNvPr id="15" name="直線矢印コネクタ 14"/>
          <p:cNvCxnSpPr>
            <a:endCxn id="18" idx="2"/>
          </p:cNvCxnSpPr>
          <p:nvPr/>
        </p:nvCxnSpPr>
        <p:spPr>
          <a:xfrm>
            <a:off x="2339752" y="3975906"/>
            <a:ext cx="3319450" cy="1167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18" idx="2"/>
          </p:cNvCxnSpPr>
          <p:nvPr/>
        </p:nvCxnSpPr>
        <p:spPr>
          <a:xfrm>
            <a:off x="2339752" y="4734762"/>
            <a:ext cx="3319450" cy="408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endCxn id="18" idx="2"/>
          </p:cNvCxnSpPr>
          <p:nvPr/>
        </p:nvCxnSpPr>
        <p:spPr>
          <a:xfrm flipV="1">
            <a:off x="2353122" y="5142951"/>
            <a:ext cx="3306080" cy="97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直方体 17"/>
          <p:cNvSpPr/>
          <p:nvPr/>
        </p:nvSpPr>
        <p:spPr>
          <a:xfrm>
            <a:off x="5659202" y="4293096"/>
            <a:ext cx="2376264" cy="1359768"/>
          </a:xfrm>
          <a:prstGeom prst="cube">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b="1" dirty="0" smtClean="0">
                <a:latin typeface="+mj-lt"/>
              </a:rPr>
              <a:t>主成分</a:t>
            </a:r>
            <a:endParaRPr kumimoji="1" lang="ja-JP" altLang="en-US" sz="3200" b="1" dirty="0">
              <a:latin typeface="+mj-lt"/>
            </a:endParaRPr>
          </a:p>
        </p:txBody>
      </p:sp>
    </p:spTree>
    <p:extLst>
      <p:ext uri="{BB962C8B-B14F-4D97-AF65-F5344CB8AC3E}">
        <p14:creationId xmlns:p14="http://schemas.microsoft.com/office/powerpoint/2010/main" val="2191434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4283968" y="5157192"/>
            <a:ext cx="4536504"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コンテンツ プレースホルダー 2"/>
          <p:cNvSpPr>
            <a:spLocks noGrp="1"/>
          </p:cNvSpPr>
          <p:nvPr>
            <p:ph sz="half" idx="1"/>
          </p:nvPr>
        </p:nvSpPr>
        <p:spPr>
          <a:xfrm>
            <a:off x="0" y="0"/>
            <a:ext cx="4211960" cy="6525344"/>
          </a:xfrm>
        </p:spPr>
        <p:txBody>
          <a:bodyPr>
            <a:normAutofit fontScale="70000" lnSpcReduction="20000"/>
          </a:bodyPr>
          <a:lstStyle/>
          <a:p>
            <a:r>
              <a:rPr lang="ja-JP" altLang="en-US" sz="4000" dirty="0" smtClean="0"/>
              <a:t>・使用したツール</a:t>
            </a:r>
            <a:endParaRPr lang="en-US" altLang="ja-JP" sz="4000" dirty="0"/>
          </a:p>
          <a:p>
            <a:endParaRPr lang="en-US" altLang="ja-JP" dirty="0" smtClean="0"/>
          </a:p>
          <a:p>
            <a:r>
              <a:rPr lang="ja-JP" altLang="en-US" dirty="0" smtClean="0"/>
              <a:t>一覧表を</a:t>
            </a:r>
            <a:r>
              <a:rPr lang="en-US" altLang="ja-JP" dirty="0" smtClean="0"/>
              <a:t>R</a:t>
            </a:r>
            <a:r>
              <a:rPr lang="ja-JP" altLang="en-US" dirty="0" smtClean="0"/>
              <a:t>で読み込む</a:t>
            </a:r>
            <a:endParaRPr lang="en-US" altLang="ja-JP" dirty="0" smtClean="0"/>
          </a:p>
          <a:p>
            <a:pPr algn="ctr"/>
            <a:r>
              <a:rPr lang="ja-JP" altLang="en-US" dirty="0" smtClean="0"/>
              <a:t>↓</a:t>
            </a:r>
            <a:endParaRPr lang="en-US" altLang="ja-JP" dirty="0" smtClean="0"/>
          </a:p>
          <a:p>
            <a:r>
              <a:rPr lang="en-US" altLang="ja-JP" dirty="0" err="1"/>
              <a:t>setwd</a:t>
            </a:r>
            <a:r>
              <a:rPr lang="en-US" altLang="ja-JP" dirty="0"/>
              <a:t>("c:/</a:t>
            </a:r>
            <a:r>
              <a:rPr lang="en-US" altLang="ja-JP" dirty="0" err="1"/>
              <a:t>cit</a:t>
            </a:r>
            <a:r>
              <a:rPr lang="en-US" altLang="ja-JP" dirty="0"/>
              <a:t>")</a:t>
            </a:r>
            <a:endParaRPr lang="ja-JP" altLang="ja-JP" dirty="0"/>
          </a:p>
          <a:p>
            <a:r>
              <a:rPr lang="en-US" altLang="ja-JP" dirty="0" err="1"/>
              <a:t>myData</a:t>
            </a:r>
            <a:r>
              <a:rPr lang="en-US" altLang="ja-JP" dirty="0"/>
              <a:t> &lt;- read.csv("learnboost.csv")</a:t>
            </a:r>
            <a:endParaRPr lang="ja-JP" altLang="ja-JP" dirty="0"/>
          </a:p>
          <a:p>
            <a:r>
              <a:rPr lang="en-US" altLang="ja-JP" dirty="0"/>
              <a:t>head(</a:t>
            </a:r>
            <a:r>
              <a:rPr lang="en-US" altLang="ja-JP" dirty="0" err="1"/>
              <a:t>myData</a:t>
            </a:r>
            <a:r>
              <a:rPr lang="en-US" altLang="ja-JP" dirty="0" smtClean="0"/>
              <a:t>)</a:t>
            </a:r>
          </a:p>
          <a:p>
            <a:r>
              <a:rPr lang="en-US" altLang="ja-JP" dirty="0"/>
              <a:t>#</a:t>
            </a:r>
            <a:r>
              <a:rPr lang="en-US" altLang="ja-JP" dirty="0" err="1"/>
              <a:t>biplot</a:t>
            </a:r>
            <a:endParaRPr lang="ja-JP" altLang="ja-JP" dirty="0"/>
          </a:p>
          <a:p>
            <a:r>
              <a:rPr lang="en-US" altLang="ja-JP" dirty="0" err="1"/>
              <a:t>row.names</a:t>
            </a:r>
            <a:r>
              <a:rPr lang="en-US" altLang="ja-JP" dirty="0"/>
              <a:t>(</a:t>
            </a:r>
            <a:r>
              <a:rPr lang="en-US" altLang="ja-JP" dirty="0" err="1"/>
              <a:t>myData</a:t>
            </a:r>
            <a:r>
              <a:rPr lang="en-US" altLang="ja-JP" dirty="0"/>
              <a:t>) &lt;- </a:t>
            </a:r>
            <a:r>
              <a:rPr lang="en-US" altLang="ja-JP" dirty="0" err="1"/>
              <a:t>myData$name</a:t>
            </a:r>
            <a:endParaRPr lang="ja-JP" altLang="ja-JP" dirty="0"/>
          </a:p>
          <a:p>
            <a:r>
              <a:rPr lang="en-US" altLang="ja-JP" dirty="0" err="1" smtClean="0"/>
              <a:t>myData</a:t>
            </a:r>
            <a:endParaRPr lang="en-US" altLang="ja-JP" dirty="0" smtClean="0"/>
          </a:p>
          <a:p>
            <a:endParaRPr lang="ja-JP" altLang="ja-JP" dirty="0" smtClean="0"/>
          </a:p>
          <a:p>
            <a:r>
              <a:rPr lang="en-US" altLang="ja-JP" dirty="0" smtClean="0"/>
              <a:t>#</a:t>
            </a:r>
            <a:r>
              <a:rPr lang="ja-JP" altLang="ja-JP" dirty="0" smtClean="0"/>
              <a:t>主成分分析</a:t>
            </a:r>
          </a:p>
          <a:p>
            <a:r>
              <a:rPr lang="en-US" altLang="ja-JP" dirty="0" err="1" smtClean="0"/>
              <a:t>myResult</a:t>
            </a:r>
            <a:r>
              <a:rPr lang="en-US" altLang="ja-JP" dirty="0" smtClean="0"/>
              <a:t> &lt;-</a:t>
            </a:r>
            <a:r>
              <a:rPr lang="en-US" altLang="ja-JP" dirty="0" err="1" smtClean="0"/>
              <a:t>prcomp</a:t>
            </a:r>
            <a:r>
              <a:rPr lang="en-US" altLang="ja-JP" dirty="0" smtClean="0"/>
              <a:t>(</a:t>
            </a:r>
            <a:r>
              <a:rPr lang="en-US" altLang="ja-JP" dirty="0" err="1" smtClean="0"/>
              <a:t>myData</a:t>
            </a:r>
            <a:r>
              <a:rPr lang="en-US" altLang="ja-JP" dirty="0" smtClean="0"/>
              <a:t>[,-1])</a:t>
            </a:r>
          </a:p>
          <a:p>
            <a:pPr algn="ctr"/>
            <a:r>
              <a:rPr lang="ja-JP" altLang="en-US" dirty="0" smtClean="0"/>
              <a:t>↓</a:t>
            </a:r>
            <a:r>
              <a:rPr lang="en-US" altLang="ja-JP" dirty="0" smtClean="0"/>
              <a:t> </a:t>
            </a:r>
          </a:p>
          <a:p>
            <a:endParaRPr kumimoji="1" lang="en-US" altLang="ja-JP" dirty="0"/>
          </a:p>
          <a:p>
            <a:endParaRPr kumimoji="1" lang="ja-JP" altLang="en-US" dirty="0"/>
          </a:p>
        </p:txBody>
      </p:sp>
      <p:sp>
        <p:nvSpPr>
          <p:cNvPr id="6" name="コンテンツ プレースホルダー 5"/>
          <p:cNvSpPr>
            <a:spLocks noGrp="1"/>
          </p:cNvSpPr>
          <p:nvPr>
            <p:ph sz="half" idx="2"/>
          </p:nvPr>
        </p:nvSpPr>
        <p:spPr>
          <a:xfrm>
            <a:off x="4716016" y="332656"/>
            <a:ext cx="4176464" cy="4104456"/>
          </a:xfrm>
        </p:spPr>
        <p:txBody>
          <a:bodyPr>
            <a:normAutofit fontScale="70000" lnSpcReduction="20000"/>
          </a:bodyPr>
          <a:lstStyle/>
          <a:p>
            <a:r>
              <a:rPr lang="en-US" altLang="ja-JP" dirty="0" smtClean="0"/>
              <a:t>#</a:t>
            </a:r>
            <a:r>
              <a:rPr lang="ja-JP" altLang="ja-JP" dirty="0"/>
              <a:t>結果の概要</a:t>
            </a:r>
          </a:p>
          <a:p>
            <a:r>
              <a:rPr lang="en-US" altLang="ja-JP" dirty="0"/>
              <a:t>summary(</a:t>
            </a:r>
            <a:r>
              <a:rPr lang="en-US" altLang="ja-JP" dirty="0" err="1"/>
              <a:t>myResult</a:t>
            </a:r>
            <a:r>
              <a:rPr lang="en-US" altLang="ja-JP" dirty="0"/>
              <a:t>)</a:t>
            </a:r>
            <a:endParaRPr lang="ja-JP" altLang="ja-JP" dirty="0"/>
          </a:p>
          <a:p>
            <a:r>
              <a:rPr lang="en-US" altLang="ja-JP" dirty="0"/>
              <a:t>#</a:t>
            </a:r>
            <a:r>
              <a:rPr lang="ja-JP" altLang="ja-JP" dirty="0"/>
              <a:t>主成分</a:t>
            </a:r>
          </a:p>
          <a:p>
            <a:r>
              <a:rPr lang="en-US" altLang="ja-JP" dirty="0" err="1" smtClean="0"/>
              <a:t>myResult$rotation</a:t>
            </a:r>
            <a:endParaRPr kumimoji="1" lang="en-US" altLang="ja-JP" dirty="0" smtClean="0"/>
          </a:p>
          <a:p>
            <a:r>
              <a:rPr lang="en-US" altLang="ja-JP" dirty="0"/>
              <a:t>#</a:t>
            </a:r>
            <a:r>
              <a:rPr lang="ja-JP" altLang="ja-JP" dirty="0"/>
              <a:t>主成分の図示</a:t>
            </a:r>
          </a:p>
          <a:p>
            <a:r>
              <a:rPr lang="en-US" altLang="ja-JP" dirty="0" err="1"/>
              <a:t>barplot</a:t>
            </a:r>
            <a:r>
              <a:rPr lang="en-US" altLang="ja-JP" dirty="0"/>
              <a:t>(sort(</a:t>
            </a:r>
            <a:r>
              <a:rPr lang="en-US" altLang="ja-JP" dirty="0" err="1"/>
              <a:t>myResult$rotation</a:t>
            </a:r>
            <a:r>
              <a:rPr lang="en-US" altLang="ja-JP" dirty="0"/>
              <a:t>[,1]))</a:t>
            </a:r>
            <a:endParaRPr lang="ja-JP" altLang="ja-JP" dirty="0"/>
          </a:p>
          <a:p>
            <a:r>
              <a:rPr lang="en-US" altLang="ja-JP" dirty="0"/>
              <a:t>#</a:t>
            </a:r>
            <a:r>
              <a:rPr lang="ja-JP" altLang="ja-JP" dirty="0"/>
              <a:t>主成分スコア</a:t>
            </a:r>
          </a:p>
          <a:p>
            <a:r>
              <a:rPr lang="en-US" altLang="ja-JP" dirty="0" err="1"/>
              <a:t>myResult$x</a:t>
            </a:r>
            <a:endParaRPr lang="ja-JP" altLang="ja-JP" dirty="0"/>
          </a:p>
          <a:p>
            <a:r>
              <a:rPr lang="en-US" altLang="ja-JP" dirty="0"/>
              <a:t>#</a:t>
            </a:r>
            <a:r>
              <a:rPr lang="ja-JP" altLang="ja-JP" dirty="0"/>
              <a:t>主成分スコアの図示</a:t>
            </a:r>
          </a:p>
          <a:p>
            <a:r>
              <a:rPr lang="en-US" altLang="ja-JP" dirty="0" err="1" smtClean="0"/>
              <a:t>biplot</a:t>
            </a:r>
            <a:r>
              <a:rPr lang="en-US" altLang="ja-JP" dirty="0" smtClean="0"/>
              <a:t>(</a:t>
            </a:r>
            <a:r>
              <a:rPr lang="en-US" altLang="ja-JP" dirty="0" err="1" smtClean="0"/>
              <a:t>myResult</a:t>
            </a:r>
            <a:endParaRPr lang="en-US" altLang="ja-JP" dirty="0" smtClean="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endParaRPr lang="ja-JP" altLang="en-US" dirty="0"/>
          </a:p>
        </p:txBody>
      </p:sp>
      <p:sp>
        <p:nvSpPr>
          <p:cNvPr id="5"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3</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7" name="テキスト ボックス 6"/>
          <p:cNvSpPr txBox="1"/>
          <p:nvPr/>
        </p:nvSpPr>
        <p:spPr>
          <a:xfrm>
            <a:off x="4427984" y="4464694"/>
            <a:ext cx="4392488" cy="1815882"/>
          </a:xfrm>
          <a:prstGeom prst="rect">
            <a:avLst/>
          </a:prstGeom>
          <a:noFill/>
        </p:spPr>
        <p:txBody>
          <a:bodyPr wrap="square" rtlCol="0">
            <a:spAutoFit/>
          </a:bodyPr>
          <a:lstStyle/>
          <a:p>
            <a:pPr algn="ctr"/>
            <a:r>
              <a:rPr kumimoji="1" lang="ja-JP" altLang="en-US" sz="2800" b="1" dirty="0" smtClean="0">
                <a:latin typeface="+mj-lt"/>
              </a:rPr>
              <a:t>↓</a:t>
            </a:r>
            <a:endParaRPr kumimoji="1" lang="en-US" altLang="ja-JP" sz="2800" b="1" dirty="0" smtClean="0">
              <a:latin typeface="+mj-lt"/>
            </a:endParaRPr>
          </a:p>
          <a:p>
            <a:pPr algn="ctr"/>
            <a:endParaRPr kumimoji="1" lang="en-US" altLang="ja-JP" sz="2800" b="1" dirty="0" smtClean="0">
              <a:latin typeface="+mj-lt"/>
            </a:endParaRPr>
          </a:p>
          <a:p>
            <a:r>
              <a:rPr kumimoji="1" lang="ja-JP" altLang="en-US" sz="2800" b="1" dirty="0" smtClean="0">
                <a:latin typeface="+mj-lt"/>
              </a:rPr>
              <a:t>第一、第二主成分、主成分スコアを表示できる</a:t>
            </a:r>
            <a:endParaRPr kumimoji="1" lang="ja-JP" altLang="en-US" sz="2800" b="1" dirty="0">
              <a:latin typeface="+mj-lt"/>
            </a:endParaRPr>
          </a:p>
        </p:txBody>
      </p:sp>
      <p:sp>
        <p:nvSpPr>
          <p:cNvPr id="8" name="スライド番号プレースホルダー 7"/>
          <p:cNvSpPr>
            <a:spLocks noGrp="1"/>
          </p:cNvSpPr>
          <p:nvPr>
            <p:ph type="sldNum" sz="quarter" idx="12"/>
          </p:nvPr>
        </p:nvSpPr>
        <p:spPr/>
        <p:txBody>
          <a:bodyPr/>
          <a:lstStyle/>
          <a:p>
            <a:fld id="{D2D8002D-B5B0-4BAC-B1F6-782DDCCE6D9C}" type="slidenum">
              <a:rPr kumimoji="1" lang="ja-JP" altLang="en-US" smtClean="0"/>
              <a:t>18</a:t>
            </a:fld>
            <a:endParaRPr kumimoji="1" lang="ja-JP" altLang="en-US"/>
          </a:p>
        </p:txBody>
      </p:sp>
      <p:pic>
        <p:nvPicPr>
          <p:cNvPr id="4098" name="Picture 2" descr="C:\Program Files (x86)\Microsoft Office\MEDIA\CAGCAT10\j019640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3006609"/>
            <a:ext cx="1135681" cy="121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79512" y="188641"/>
            <a:ext cx="8208912" cy="1152128"/>
          </a:xfrm>
        </p:spPr>
        <p:txBody>
          <a:bodyPr>
            <a:normAutofit/>
          </a:bodyPr>
          <a:lstStyle/>
          <a:p>
            <a:r>
              <a:rPr lang="en-US" altLang="ja-JP" sz="2800" dirty="0" err="1" smtClean="0"/>
              <a:t>L</a:t>
            </a:r>
            <a:r>
              <a:rPr kumimoji="1" lang="en-US" altLang="ja-JP" sz="2800" dirty="0" err="1" smtClean="0"/>
              <a:t>eranBoost</a:t>
            </a:r>
            <a:endParaRPr kumimoji="1" lang="en-US" altLang="ja-JP" sz="2800" dirty="0" smtClean="0"/>
          </a:p>
          <a:p>
            <a:r>
              <a:rPr lang="ja-JP" altLang="en-US" sz="2400" b="0" dirty="0" smtClean="0"/>
              <a:t>分析：第一主成分</a:t>
            </a:r>
            <a:r>
              <a:rPr lang="en-US" altLang="ja-JP" sz="2400" b="0" dirty="0" smtClean="0"/>
              <a:t>                               </a:t>
            </a:r>
            <a:r>
              <a:rPr lang="ja-JP" altLang="en-US" sz="2400" b="0" dirty="0" smtClean="0"/>
              <a:t>分析：</a:t>
            </a:r>
            <a:r>
              <a:rPr lang="ja-JP" altLang="en-US" sz="2400" b="0" dirty="0"/>
              <a:t>第二主成分</a:t>
            </a:r>
            <a:endParaRPr lang="en-US" altLang="ja-JP" sz="2400" b="0" dirty="0" smtClean="0"/>
          </a:p>
          <a:p>
            <a:endParaRPr kumimoji="1" lang="ja-JP" altLang="en-US" sz="4000" dirty="0"/>
          </a:p>
        </p:txBody>
      </p:sp>
      <p:pic>
        <p:nvPicPr>
          <p:cNvPr id="6" name="コンテンツ プレースホルダー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9512" y="1524034"/>
            <a:ext cx="4600087" cy="4424778"/>
          </a:xfrm>
        </p:spPr>
      </p:pic>
      <p:sp>
        <p:nvSpPr>
          <p:cNvPr id="4" name="タイトル 1"/>
          <p:cNvSpPr txBox="1">
            <a:spLocks/>
          </p:cNvSpPr>
          <p:nvPr/>
        </p:nvSpPr>
        <p:spPr>
          <a:xfrm>
            <a:off x="6732240" y="188640"/>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endParaRPr lang="ja-JP" altLang="en-US" dirty="0"/>
          </a:p>
        </p:txBody>
      </p:sp>
      <p:sp>
        <p:nvSpPr>
          <p:cNvPr id="10" name="コンテンツ プレースホルダー 5"/>
          <p:cNvSpPr txBox="1">
            <a:spLocks/>
          </p:cNvSpPr>
          <p:nvPr/>
        </p:nvSpPr>
        <p:spPr>
          <a:xfrm>
            <a:off x="13166" y="5085185"/>
            <a:ext cx="8951322" cy="1512168"/>
          </a:xfrm>
          <a:prstGeom prst="rect">
            <a:avLst/>
          </a:prstGeom>
        </p:spPr>
        <p:txBody>
          <a:bodyPr>
            <a:normAutofit/>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endParaRPr lang="ja-JP" altLang="en-US" sz="1600" b="0" dirty="0"/>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1627646"/>
            <a:ext cx="4777867" cy="4777867"/>
          </a:xfrm>
          <a:prstGeom prst="rect">
            <a:avLst/>
          </a:prstGeom>
        </p:spPr>
      </p:pic>
      <p:sp>
        <p:nvSpPr>
          <p:cNvPr id="11"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sp>
        <p:nvSpPr>
          <p:cNvPr id="30" name="正方形/長方形 29"/>
          <p:cNvSpPr/>
          <p:nvPr/>
        </p:nvSpPr>
        <p:spPr>
          <a:xfrm>
            <a:off x="827584" y="2132856"/>
            <a:ext cx="288032" cy="338437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4932040" y="3501008"/>
            <a:ext cx="288032" cy="216024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751168" y="2075883"/>
            <a:ext cx="360040" cy="4571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391128" y="2087137"/>
            <a:ext cx="360040" cy="4571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8244408" y="2132856"/>
            <a:ext cx="288032" cy="136815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0848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t>目次</a:t>
            </a:r>
            <a:endParaRPr kumimoji="1" lang="ja-JP" altLang="en-US" u="sng" dirty="0"/>
          </a:p>
        </p:txBody>
      </p:sp>
      <p:sp>
        <p:nvSpPr>
          <p:cNvPr id="3" name="コンテンツ プレースホルダー 2"/>
          <p:cNvSpPr>
            <a:spLocks noGrp="1"/>
          </p:cNvSpPr>
          <p:nvPr>
            <p:ph idx="1"/>
          </p:nvPr>
        </p:nvSpPr>
        <p:spPr/>
        <p:txBody>
          <a:bodyPr>
            <a:normAutofit/>
          </a:bodyPr>
          <a:lstStyle/>
          <a:p>
            <a:r>
              <a:rPr kumimoji="1" lang="en-US" altLang="ja-JP" sz="3600" u="sng" dirty="0" smtClean="0">
                <a:latin typeface="+mj-lt"/>
              </a:rPr>
              <a:t>1.</a:t>
            </a:r>
            <a:r>
              <a:rPr kumimoji="1" lang="ja-JP" altLang="en-US" sz="3600" u="sng" dirty="0" smtClean="0">
                <a:latin typeface="+mj-lt"/>
              </a:rPr>
              <a:t>研究の概要</a:t>
            </a:r>
            <a:endParaRPr kumimoji="1" lang="en-US" altLang="ja-JP" sz="3600" u="sng" dirty="0" smtClean="0">
              <a:latin typeface="+mj-lt"/>
            </a:endParaRPr>
          </a:p>
          <a:p>
            <a:r>
              <a:rPr lang="en-US" altLang="ja-JP" sz="3600" u="sng" dirty="0" smtClean="0">
                <a:latin typeface="+mj-lt"/>
              </a:rPr>
              <a:t>2.GitHub</a:t>
            </a:r>
            <a:r>
              <a:rPr lang="ja-JP" altLang="en-US" sz="3600" u="sng" dirty="0" err="1">
                <a:latin typeface="+mj-lt"/>
              </a:rPr>
              <a:t>・</a:t>
            </a:r>
            <a:r>
              <a:rPr lang="en-US" altLang="ja-JP" sz="3600" u="sng" dirty="0" smtClean="0">
                <a:latin typeface="+mj-lt"/>
              </a:rPr>
              <a:t>API</a:t>
            </a:r>
            <a:r>
              <a:rPr lang="ja-JP" altLang="en-US" sz="3600" u="sng" dirty="0" smtClean="0">
                <a:latin typeface="+mj-lt"/>
              </a:rPr>
              <a:t>とは</a:t>
            </a:r>
            <a:endParaRPr lang="en-US" altLang="ja-JP" sz="3600" u="sng" dirty="0" smtClean="0">
              <a:latin typeface="+mj-lt"/>
            </a:endParaRPr>
          </a:p>
          <a:p>
            <a:r>
              <a:rPr lang="en-US" altLang="ja-JP" sz="3600" u="sng" dirty="0">
                <a:latin typeface="+mj-lt"/>
              </a:rPr>
              <a:t>3</a:t>
            </a:r>
            <a:r>
              <a:rPr lang="en-US" altLang="ja-JP" sz="3600" u="sng" dirty="0" smtClean="0">
                <a:latin typeface="+mj-lt"/>
              </a:rPr>
              <a:t>.</a:t>
            </a:r>
            <a:r>
              <a:rPr lang="ja-JP" altLang="en-US" sz="3600" u="sng" dirty="0" smtClean="0">
                <a:latin typeface="+mj-lt"/>
              </a:rPr>
              <a:t>実態調査</a:t>
            </a:r>
            <a:endParaRPr lang="en-US" altLang="ja-JP" sz="3600" u="sng" dirty="0">
              <a:latin typeface="+mj-lt"/>
            </a:endParaRPr>
          </a:p>
          <a:p>
            <a:r>
              <a:rPr lang="en-US" altLang="ja-JP" sz="3600" u="sng" dirty="0">
                <a:latin typeface="+mj-lt"/>
              </a:rPr>
              <a:t>4</a:t>
            </a:r>
            <a:r>
              <a:rPr lang="en-US" altLang="ja-JP" sz="3600" u="sng" dirty="0" smtClean="0">
                <a:latin typeface="+mj-lt"/>
              </a:rPr>
              <a:t>.</a:t>
            </a:r>
            <a:r>
              <a:rPr lang="ja-JP" altLang="en-US" sz="3600" u="sng" dirty="0">
                <a:latin typeface="+mj-lt"/>
              </a:rPr>
              <a:t>まとめ</a:t>
            </a:r>
          </a:p>
          <a:p>
            <a:endParaRPr kumimoji="1" lang="en-US" altLang="ja-JP" sz="1600" u="sng" dirty="0" smtClean="0">
              <a:latin typeface="+mj-lt"/>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446211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318" y="0"/>
            <a:ext cx="4671000" cy="4543971"/>
          </a:xfrm>
        </p:spPr>
        <p:txBody>
          <a:bodyPr>
            <a:normAutofit/>
          </a:bodyPr>
          <a:lstStyle/>
          <a:p>
            <a:r>
              <a:rPr lang="en-US" altLang="ja-JP" sz="2000" dirty="0" err="1" smtClean="0"/>
              <a:t>L</a:t>
            </a:r>
            <a:r>
              <a:rPr kumimoji="1" lang="en-US" altLang="ja-JP" sz="2000" dirty="0" err="1" smtClean="0"/>
              <a:t>eranBoost</a:t>
            </a:r>
            <a:endParaRPr kumimoji="1" lang="en-US" altLang="ja-JP" sz="2000" dirty="0" smtClean="0"/>
          </a:p>
          <a:p>
            <a:r>
              <a:rPr lang="ja-JP" altLang="en-US" sz="1800" dirty="0" smtClean="0"/>
              <a:t>主成分スコア</a:t>
            </a:r>
            <a:endParaRPr lang="en-US" altLang="ja-JP" sz="180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smtClean="0"/>
          </a:p>
          <a:p>
            <a:endParaRPr lang="en-US" altLang="ja-JP" sz="1600" b="0" dirty="0" smtClean="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kumimoji="1" lang="en-US" altLang="ja-JP" sz="1600" b="0" dirty="0" smtClean="0"/>
          </a:p>
          <a:p>
            <a:endParaRPr kumimoji="1" lang="ja-JP" altLang="en-US" dirty="0"/>
          </a:p>
        </p:txBody>
      </p:sp>
      <p:pic>
        <p:nvPicPr>
          <p:cNvPr id="7" name="図 6" descr="C:\Users\Genki\Desktop\L4.PNG"/>
          <p:cNvPicPr/>
          <p:nvPr/>
        </p:nvPicPr>
        <p:blipFill>
          <a:blip r:embed="rId3">
            <a:extLst>
              <a:ext uri="{28A0092B-C50C-407E-A947-70E740481C1C}">
                <a14:useLocalDpi xmlns:a14="http://schemas.microsoft.com/office/drawing/2010/main" val="0"/>
              </a:ext>
            </a:extLst>
          </a:blip>
          <a:srcRect/>
          <a:stretch>
            <a:fillRect/>
          </a:stretch>
        </p:blipFill>
        <p:spPr bwMode="auto">
          <a:xfrm>
            <a:off x="1331640" y="692696"/>
            <a:ext cx="5976664" cy="5256584"/>
          </a:xfrm>
          <a:prstGeom prst="rect">
            <a:avLst/>
          </a:prstGeom>
          <a:noFill/>
          <a:ln>
            <a:noFill/>
          </a:ln>
        </p:spPr>
      </p:pic>
      <p:sp>
        <p:nvSpPr>
          <p:cNvPr id="8"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20</a:t>
            </a:fld>
            <a:endParaRPr kumimoji="1" lang="ja-JP" altLang="en-US"/>
          </a:p>
        </p:txBody>
      </p:sp>
    </p:spTree>
    <p:extLst>
      <p:ext uri="{BB962C8B-B14F-4D97-AF65-F5344CB8AC3E}">
        <p14:creationId xmlns:p14="http://schemas.microsoft.com/office/powerpoint/2010/main" val="808196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79512" y="188641"/>
            <a:ext cx="7668852" cy="1152128"/>
          </a:xfrm>
        </p:spPr>
        <p:txBody>
          <a:bodyPr>
            <a:normAutofit fontScale="92500"/>
          </a:bodyPr>
          <a:lstStyle/>
          <a:p>
            <a:r>
              <a:rPr lang="en-US" altLang="ja-JP" dirty="0" smtClean="0"/>
              <a:t>Adobe </a:t>
            </a:r>
            <a:r>
              <a:rPr lang="en-US" altLang="ja-JP" dirty="0"/>
              <a:t>Systems</a:t>
            </a:r>
          </a:p>
          <a:p>
            <a:r>
              <a:rPr lang="ja-JP" altLang="en-US" sz="2400" b="0" dirty="0" smtClean="0"/>
              <a:t>分析：</a:t>
            </a:r>
            <a:r>
              <a:rPr lang="ja-JP" altLang="en-US" sz="2400" b="0" dirty="0"/>
              <a:t>第一主成分</a:t>
            </a:r>
            <a:r>
              <a:rPr lang="en-US" altLang="ja-JP" sz="2400" b="0" dirty="0" smtClean="0"/>
              <a:t>                                        </a:t>
            </a:r>
            <a:r>
              <a:rPr lang="ja-JP" altLang="en-US" sz="2400" b="0" dirty="0" smtClean="0"/>
              <a:t>分析：</a:t>
            </a:r>
            <a:r>
              <a:rPr lang="ja-JP" altLang="en-US" sz="2400" b="0" dirty="0"/>
              <a:t>第二主成分</a:t>
            </a:r>
            <a:endParaRPr lang="en-US" altLang="ja-JP" sz="2400" b="0" dirty="0" smtClean="0"/>
          </a:p>
          <a:p>
            <a:endParaRPr kumimoji="1" lang="ja-JP" altLang="en-US" sz="4000" dirty="0"/>
          </a:p>
        </p:txBody>
      </p:sp>
      <p:sp>
        <p:nvSpPr>
          <p:cNvPr id="4" name="タイトル 1"/>
          <p:cNvSpPr txBox="1">
            <a:spLocks/>
          </p:cNvSpPr>
          <p:nvPr/>
        </p:nvSpPr>
        <p:spPr>
          <a:xfrm>
            <a:off x="6732240" y="188640"/>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endParaRPr lang="ja-JP" altLang="en-US" dirty="0"/>
          </a:p>
        </p:txBody>
      </p:sp>
      <p:sp>
        <p:nvSpPr>
          <p:cNvPr id="10" name="コンテンツ プレースホルダー 5"/>
          <p:cNvSpPr txBox="1">
            <a:spLocks/>
          </p:cNvSpPr>
          <p:nvPr/>
        </p:nvSpPr>
        <p:spPr>
          <a:xfrm>
            <a:off x="13166" y="5085185"/>
            <a:ext cx="8951322" cy="1512168"/>
          </a:xfrm>
          <a:prstGeom prst="rect">
            <a:avLst/>
          </a:prstGeom>
        </p:spPr>
        <p:txBody>
          <a:bodyPr>
            <a:normAutofit/>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endParaRPr lang="ja-JP" altLang="en-US" sz="1600" b="0" dirty="0"/>
          </a:p>
        </p:txBody>
      </p:sp>
      <p:sp>
        <p:nvSpPr>
          <p:cNvPr id="11"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5" name="コンテンツ プレースホルダー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84271" y="1881164"/>
            <a:ext cx="4259637" cy="4259637"/>
          </a:xfr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16832"/>
            <a:ext cx="4354241" cy="4188302"/>
          </a:xfrm>
          <a:prstGeom prst="rect">
            <a:avLst/>
          </a:prstGeom>
        </p:spPr>
      </p:pic>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21</a:t>
            </a:fld>
            <a:endParaRPr kumimoji="1" lang="ja-JP" altLang="en-US"/>
          </a:p>
        </p:txBody>
      </p:sp>
      <p:sp>
        <p:nvSpPr>
          <p:cNvPr id="6" name="正方形/長方形 5"/>
          <p:cNvSpPr/>
          <p:nvPr/>
        </p:nvSpPr>
        <p:spPr>
          <a:xfrm>
            <a:off x="611560" y="2420888"/>
            <a:ext cx="288032" cy="331236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220072" y="3573016"/>
            <a:ext cx="216024" cy="194421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779912" y="2420888"/>
            <a:ext cx="216024" cy="4571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172400" y="2420888"/>
            <a:ext cx="216024" cy="115212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7598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318" y="0"/>
            <a:ext cx="4671000" cy="4543971"/>
          </a:xfrm>
        </p:spPr>
        <p:txBody>
          <a:bodyPr>
            <a:normAutofit/>
          </a:bodyPr>
          <a:lstStyle/>
          <a:p>
            <a:r>
              <a:rPr lang="en-US" altLang="ja-JP" sz="2000" dirty="0"/>
              <a:t>Adobe </a:t>
            </a:r>
            <a:r>
              <a:rPr lang="en-US" altLang="ja-JP" sz="2000" dirty="0" smtClean="0"/>
              <a:t>Systems</a:t>
            </a:r>
            <a:endParaRPr kumimoji="1" lang="en-US" altLang="ja-JP" sz="2000" dirty="0" smtClean="0"/>
          </a:p>
          <a:p>
            <a:r>
              <a:rPr lang="ja-JP" altLang="en-US" sz="1600" dirty="0"/>
              <a:t>主成分スコア</a:t>
            </a:r>
            <a:endParaRPr lang="en-US" altLang="ja-JP" sz="1600" dirty="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a:p>
          <a:p>
            <a:endParaRPr lang="en-US" altLang="ja-JP" sz="1600" b="0" dirty="0" smtClean="0"/>
          </a:p>
          <a:p>
            <a:endParaRPr lang="en-US" altLang="ja-JP" sz="1600" b="0" dirty="0" smtClean="0"/>
          </a:p>
          <a:p>
            <a:endParaRPr lang="en-US" altLang="ja-JP" sz="1600" b="0" dirty="0" smtClean="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lang="en-US" altLang="ja-JP" sz="1600" b="0" dirty="0" smtClean="0"/>
          </a:p>
          <a:p>
            <a:endParaRPr kumimoji="1" lang="en-US" altLang="ja-JP" sz="1600" b="0" dirty="0"/>
          </a:p>
          <a:p>
            <a:endParaRPr kumimoji="1" lang="en-US" altLang="ja-JP" sz="1600" b="0" dirty="0" smtClean="0"/>
          </a:p>
          <a:p>
            <a:endParaRPr kumimoji="1" lang="ja-JP" altLang="en-US" dirty="0"/>
          </a:p>
        </p:txBody>
      </p:sp>
      <p:sp>
        <p:nvSpPr>
          <p:cNvPr id="8" name="タイトル 1"/>
          <p:cNvSpPr txBox="1">
            <a:spLocks/>
          </p:cNvSpPr>
          <p:nvPr/>
        </p:nvSpPr>
        <p:spPr>
          <a:xfrm>
            <a:off x="7452320" y="443821"/>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4</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224" y="443821"/>
            <a:ext cx="6264696" cy="5998358"/>
          </a:xfrm>
          <a:prstGeom prst="rect">
            <a:avLst/>
          </a:prstGeom>
        </p:spPr>
      </p:pic>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22</a:t>
            </a:fld>
            <a:endParaRPr kumimoji="1" lang="ja-JP" altLang="en-US"/>
          </a:p>
        </p:txBody>
      </p:sp>
    </p:spTree>
    <p:extLst>
      <p:ext uri="{BB962C8B-B14F-4D97-AF65-F5344CB8AC3E}">
        <p14:creationId xmlns:p14="http://schemas.microsoft.com/office/powerpoint/2010/main" val="216878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7504" y="116632"/>
            <a:ext cx="8712968" cy="6552728"/>
          </a:xfrm>
        </p:spPr>
        <p:txBody>
          <a:bodyPr>
            <a:normAutofit/>
          </a:bodyPr>
          <a:lstStyle/>
          <a:p>
            <a:r>
              <a:rPr lang="ja-JP" altLang="en-US" sz="3600" dirty="0" smtClean="0"/>
              <a:t>③活動ログの解釈</a:t>
            </a:r>
            <a:endParaRPr lang="en-US" altLang="ja-JP" sz="3600" dirty="0" smtClean="0"/>
          </a:p>
          <a:p>
            <a:r>
              <a:rPr lang="ja-JP" altLang="ja-JP" sz="2800" dirty="0"/>
              <a:t>以上から主成分は次のような傾向が多く見られた</a:t>
            </a:r>
            <a:r>
              <a:rPr lang="ja-JP" altLang="ja-JP" sz="2800" dirty="0" smtClean="0"/>
              <a:t>．</a:t>
            </a:r>
            <a:endParaRPr lang="ja-JP" altLang="ja-JP" sz="2800" dirty="0"/>
          </a:p>
          <a:p>
            <a:pPr lvl="0"/>
            <a:r>
              <a:rPr lang="ja-JP" altLang="en-US" sz="2800" dirty="0"/>
              <a:t>・</a:t>
            </a:r>
            <a:r>
              <a:rPr lang="en-US" altLang="ja-JP" sz="2800" dirty="0" err="1"/>
              <a:t>PushEvent</a:t>
            </a:r>
            <a:r>
              <a:rPr lang="ja-JP" altLang="ja-JP" sz="2800" dirty="0"/>
              <a:t>と</a:t>
            </a:r>
            <a:r>
              <a:rPr lang="en-US" altLang="ja-JP" sz="2800" dirty="0" err="1"/>
              <a:t>IssuesCommentEvent</a:t>
            </a:r>
            <a:r>
              <a:rPr lang="ja-JP" altLang="ja-JP" sz="2800" dirty="0"/>
              <a:t>の絶対値が大きく，正負が逆であることが分かった</a:t>
            </a:r>
            <a:r>
              <a:rPr lang="ja-JP" altLang="ja-JP" sz="2800" dirty="0" smtClean="0"/>
              <a:t>．</a:t>
            </a:r>
            <a:endParaRPr lang="en-US" altLang="ja-JP" sz="2800" dirty="0" smtClean="0"/>
          </a:p>
          <a:p>
            <a:pPr lvl="0"/>
            <a:r>
              <a:rPr lang="ja-JP" altLang="en-US" sz="2800" dirty="0" smtClean="0"/>
              <a:t>→</a:t>
            </a:r>
            <a:r>
              <a:rPr lang="en-US" altLang="ja-JP" sz="2800" u="sng" dirty="0" smtClean="0"/>
              <a:t>Push</a:t>
            </a:r>
            <a:r>
              <a:rPr lang="ja-JP" altLang="ja-JP" sz="2800" u="sng" dirty="0"/>
              <a:t>と</a:t>
            </a:r>
            <a:r>
              <a:rPr lang="en-US" altLang="ja-JP" sz="2800" u="sng" dirty="0"/>
              <a:t>Issue</a:t>
            </a:r>
            <a:r>
              <a:rPr lang="ja-JP" altLang="ja-JP" sz="2800" u="sng" dirty="0"/>
              <a:t>にコメントをする行為は</a:t>
            </a:r>
            <a:r>
              <a:rPr lang="ja-JP" altLang="en-US" sz="2800" u="sng" dirty="0"/>
              <a:t>別々の</a:t>
            </a:r>
            <a:r>
              <a:rPr lang="ja-JP" altLang="ja-JP" sz="2800" u="sng" dirty="0"/>
              <a:t>メンバが行っていることが</a:t>
            </a:r>
            <a:r>
              <a:rPr lang="ja-JP" altLang="ja-JP" sz="2800" u="sng" dirty="0" smtClean="0"/>
              <a:t>多い</a:t>
            </a:r>
            <a:endParaRPr lang="ja-JP" altLang="ja-JP" sz="2800" u="sng" dirty="0"/>
          </a:p>
          <a:p>
            <a:pPr lvl="0"/>
            <a:r>
              <a:rPr lang="ja-JP" altLang="en-US" sz="2800" dirty="0"/>
              <a:t>・</a:t>
            </a:r>
            <a:r>
              <a:rPr lang="en-US" altLang="ja-JP" sz="2800" dirty="0" err="1"/>
              <a:t>WatchEvent</a:t>
            </a:r>
            <a:r>
              <a:rPr lang="ja-JP" altLang="ja-JP" sz="2800" dirty="0"/>
              <a:t>と</a:t>
            </a:r>
            <a:r>
              <a:rPr lang="en-US" altLang="ja-JP" sz="2800" dirty="0" err="1"/>
              <a:t>IssueCommentEvent</a:t>
            </a:r>
            <a:r>
              <a:rPr lang="ja-JP" altLang="ja-JP" sz="2800" dirty="0"/>
              <a:t>の絶対値が大きく，正負が逆であることが分かった</a:t>
            </a:r>
            <a:r>
              <a:rPr lang="ja-JP" altLang="ja-JP" sz="2800" dirty="0" smtClean="0"/>
              <a:t>．</a:t>
            </a:r>
            <a:endParaRPr lang="en-US" altLang="ja-JP" sz="2800" dirty="0" smtClean="0"/>
          </a:p>
          <a:p>
            <a:pPr lvl="0"/>
            <a:r>
              <a:rPr lang="ja-JP" altLang="en-US" sz="2800" dirty="0" smtClean="0"/>
              <a:t>→</a:t>
            </a:r>
            <a:r>
              <a:rPr lang="ja-JP" altLang="ja-JP" sz="2800" u="sng" dirty="0" smtClean="0"/>
              <a:t>リポジトリ</a:t>
            </a:r>
            <a:r>
              <a:rPr lang="ja-JP" altLang="ja-JP" sz="2800" u="sng" dirty="0"/>
              <a:t>にスターを付ける行為と</a:t>
            </a:r>
            <a:r>
              <a:rPr lang="en-US" altLang="ja-JP" sz="2800" u="sng" dirty="0"/>
              <a:t>Issue</a:t>
            </a:r>
            <a:r>
              <a:rPr lang="ja-JP" altLang="ja-JP" sz="2800" u="sng" dirty="0"/>
              <a:t>にコメントをする行為は別々のメンバが行っていることが</a:t>
            </a:r>
            <a:r>
              <a:rPr lang="ja-JP" altLang="ja-JP" sz="2800" u="sng" dirty="0" smtClean="0"/>
              <a:t>多い</a:t>
            </a:r>
            <a:endParaRPr lang="en-US" altLang="ja-JP" sz="2800" u="sng" dirty="0" smtClean="0"/>
          </a:p>
          <a:p>
            <a:endParaRPr lang="en-US" altLang="ja-JP" sz="3600" dirty="0"/>
          </a:p>
          <a:p>
            <a:endParaRPr lang="en-US" altLang="ja-JP" dirty="0" smtClean="0"/>
          </a:p>
          <a:p>
            <a:endParaRPr lang="en-US" altLang="ja-JP" dirty="0" smtClean="0"/>
          </a:p>
          <a:p>
            <a:endParaRPr lang="en-US" altLang="ja-JP" dirty="0"/>
          </a:p>
          <a:p>
            <a:endParaRPr kumimoji="1" lang="en-US" altLang="ja-JP" dirty="0"/>
          </a:p>
          <a:p>
            <a:endParaRPr kumimoji="1" lang="ja-JP" altLang="en-US" dirty="0"/>
          </a:p>
        </p:txBody>
      </p:sp>
      <p:sp>
        <p:nvSpPr>
          <p:cNvPr id="4" name="タイトル 1"/>
          <p:cNvSpPr txBox="1">
            <a:spLocks/>
          </p:cNvSpPr>
          <p:nvPr/>
        </p:nvSpPr>
        <p:spPr>
          <a:xfrm>
            <a:off x="6911752" y="2286529"/>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endParaRPr lang="ja-JP" altLang="en-US" dirty="0"/>
          </a:p>
        </p:txBody>
      </p:sp>
      <p:sp>
        <p:nvSpPr>
          <p:cNvPr id="5" name="タイトル 1"/>
          <p:cNvSpPr txBox="1">
            <a:spLocks/>
          </p:cNvSpPr>
          <p:nvPr/>
        </p:nvSpPr>
        <p:spPr>
          <a:xfrm>
            <a:off x="6889386" y="476672"/>
            <a:ext cx="2232248" cy="720080"/>
          </a:xfrm>
          <a:prstGeom prst="rect">
            <a:avLst/>
          </a:prstGeom>
        </p:spPr>
        <p:txBody>
          <a:bodyPr vert="horz" lIns="91440" tIns="45720" rIns="91440" bIns="45720" rtlCol="0" anchor="b">
            <a:no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en-US" altLang="ja-JP" sz="2000" u="sng" dirty="0" smtClean="0"/>
          </a:p>
          <a:p>
            <a:endParaRPr lang="en-US" altLang="ja-JP" sz="2000" u="sng" dirty="0"/>
          </a:p>
          <a:p>
            <a:endParaRPr lang="en-US" altLang="ja-JP" sz="2000" u="sng" dirty="0" smtClean="0"/>
          </a:p>
          <a:p>
            <a:endParaRPr lang="en-US" altLang="ja-JP" sz="2000" u="sng" dirty="0"/>
          </a:p>
          <a:p>
            <a:endParaRPr lang="en-US" altLang="ja-JP" sz="2000" u="sng" dirty="0" smtClean="0"/>
          </a:p>
          <a:p>
            <a:r>
              <a:rPr lang="en-US" altLang="ja-JP" sz="2000" u="sng" dirty="0"/>
              <a:t>3</a:t>
            </a:r>
            <a:r>
              <a:rPr lang="en-US" altLang="ja-JP" sz="2000" u="sng" dirty="0" smtClean="0"/>
              <a:t>.</a:t>
            </a:r>
            <a:r>
              <a:rPr lang="ja-JP" altLang="en-US" sz="2000" u="sng" dirty="0" smtClean="0"/>
              <a:t>実態調査</a:t>
            </a:r>
            <a:r>
              <a:rPr lang="ja-JP" altLang="en-US" dirty="0" smtClean="0"/>
              <a:t/>
            </a:r>
            <a:br>
              <a:rPr lang="ja-JP" altLang="en-US" dirty="0" smtClean="0"/>
            </a:br>
            <a:endParaRPr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23</a:t>
            </a:fld>
            <a:endParaRPr kumimoji="1" lang="ja-JP" altLang="en-US"/>
          </a:p>
        </p:txBody>
      </p:sp>
    </p:spTree>
    <p:extLst>
      <p:ext uri="{BB962C8B-B14F-4D97-AF65-F5344CB8AC3E}">
        <p14:creationId xmlns:p14="http://schemas.microsoft.com/office/powerpoint/2010/main" val="756669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188640"/>
            <a:ext cx="5791200" cy="1371600"/>
          </a:xfrm>
        </p:spPr>
        <p:txBody>
          <a:bodyPr/>
          <a:lstStyle/>
          <a:p>
            <a:r>
              <a:rPr lang="en-US" altLang="ja-JP" u="sng" dirty="0"/>
              <a:t>4</a:t>
            </a:r>
            <a:r>
              <a:rPr kumimoji="1" lang="en-US" altLang="ja-JP" u="sng" dirty="0" smtClean="0"/>
              <a:t>.</a:t>
            </a:r>
            <a:r>
              <a:rPr kumimoji="1" lang="ja-JP" altLang="en-US" u="sng" dirty="0" smtClean="0"/>
              <a:t>まとめ</a:t>
            </a:r>
            <a:endParaRPr kumimoji="1" lang="ja-JP" altLang="en-US" u="sng"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24</a:t>
            </a:fld>
            <a:endParaRPr kumimoji="1" lang="ja-JP" altLang="en-US"/>
          </a:p>
        </p:txBody>
      </p:sp>
    </p:spTree>
    <p:extLst>
      <p:ext uri="{BB962C8B-B14F-4D97-AF65-F5344CB8AC3E}">
        <p14:creationId xmlns:p14="http://schemas.microsoft.com/office/powerpoint/2010/main" val="3435197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331" y="250266"/>
            <a:ext cx="8799344" cy="6491102"/>
          </a:xfrm>
        </p:spPr>
        <p:txBody>
          <a:bodyPr>
            <a:normAutofit/>
          </a:bodyPr>
          <a:lstStyle/>
          <a:p>
            <a:r>
              <a:rPr lang="ja-JP" altLang="en-US" sz="3200" dirty="0" smtClean="0"/>
              <a:t>まとめ</a:t>
            </a:r>
            <a:endParaRPr lang="en-US" altLang="ja-JP" sz="3200" dirty="0"/>
          </a:p>
          <a:p>
            <a:endParaRPr lang="en-US" altLang="ja-JP" sz="2800" dirty="0" smtClean="0"/>
          </a:p>
          <a:p>
            <a:endParaRPr lang="en-US" altLang="ja-JP" sz="2800" dirty="0" smtClean="0"/>
          </a:p>
          <a:p>
            <a:endParaRPr lang="en-US" altLang="ja-JP" sz="2800" u="sng" dirty="0"/>
          </a:p>
          <a:p>
            <a:endParaRPr lang="en-US" altLang="ja-JP" sz="2800" u="sng" dirty="0" smtClean="0"/>
          </a:p>
          <a:p>
            <a:endParaRPr lang="en-US" altLang="ja-JP" sz="2800" u="sng" dirty="0"/>
          </a:p>
          <a:p>
            <a:endParaRPr lang="en-US" altLang="ja-JP" sz="2800" u="sng" dirty="0" smtClean="0"/>
          </a:p>
          <a:p>
            <a:endParaRPr lang="en-US" altLang="ja-JP" sz="2800" u="sng" dirty="0" smtClean="0"/>
          </a:p>
          <a:p>
            <a:r>
              <a:rPr lang="en-US" altLang="ja-JP" sz="2800" u="sng" dirty="0" smtClean="0"/>
              <a:t>OSS</a:t>
            </a:r>
            <a:r>
              <a:rPr lang="ja-JP" altLang="ja-JP" sz="2800" u="sng" dirty="0"/>
              <a:t>開発プロジェクトの実態を明らかにしたり，プロジェクトマネジメントの手法を導入したりすることが容易になると期待</a:t>
            </a:r>
            <a:r>
              <a:rPr lang="ja-JP" altLang="ja-JP" sz="2800" u="sng" dirty="0" smtClean="0"/>
              <a:t>される</a:t>
            </a:r>
            <a:endParaRPr lang="en-US" altLang="ja-JP" sz="2800" u="sng" dirty="0" smtClean="0"/>
          </a:p>
          <a:p>
            <a:endParaRPr lang="en-US" altLang="ja-JP" dirty="0" smtClean="0"/>
          </a:p>
        </p:txBody>
      </p:sp>
      <p:sp>
        <p:nvSpPr>
          <p:cNvPr id="5" name="タイトル 1"/>
          <p:cNvSpPr txBox="1">
            <a:spLocks/>
          </p:cNvSpPr>
          <p:nvPr/>
        </p:nvSpPr>
        <p:spPr>
          <a:xfrm>
            <a:off x="7120475" y="1556792"/>
            <a:ext cx="1944216"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endParaRPr lang="ja-JP" altLang="en-US" sz="1800" u="sng" dirty="0"/>
          </a:p>
        </p:txBody>
      </p:sp>
      <p:sp>
        <p:nvSpPr>
          <p:cNvPr id="6" name="タイトル 1"/>
          <p:cNvSpPr txBox="1">
            <a:spLocks/>
          </p:cNvSpPr>
          <p:nvPr/>
        </p:nvSpPr>
        <p:spPr>
          <a:xfrm>
            <a:off x="7264491" y="20474"/>
            <a:ext cx="1656184" cy="459586"/>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a:t>4</a:t>
            </a:r>
            <a:r>
              <a:rPr lang="en-US" altLang="ja-JP" sz="1800" u="sng" dirty="0" smtClean="0"/>
              <a:t>.</a:t>
            </a:r>
            <a:r>
              <a:rPr lang="ja-JP" altLang="en-US" sz="1800" u="sng" dirty="0" smtClean="0"/>
              <a:t>結論</a:t>
            </a:r>
            <a:endParaRPr lang="ja-JP" altLang="en-US" sz="1800" u="sng" dirty="0"/>
          </a:p>
        </p:txBody>
      </p:sp>
      <p:sp>
        <p:nvSpPr>
          <p:cNvPr id="7" name="コンテンツ プレースホルダー 2"/>
          <p:cNvSpPr txBox="1">
            <a:spLocks/>
          </p:cNvSpPr>
          <p:nvPr/>
        </p:nvSpPr>
        <p:spPr>
          <a:xfrm>
            <a:off x="121332" y="3861048"/>
            <a:ext cx="7620000" cy="266429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endParaRPr lang="en-US" altLang="ja-JP" dirty="0" smtClean="0"/>
          </a:p>
          <a:p>
            <a:endParaRPr lang="en-US" altLang="ja-JP" dirty="0" smtClean="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25</a:t>
            </a:fld>
            <a:endParaRPr kumimoji="1" lang="ja-JP" altLang="en-US"/>
          </a:p>
        </p:txBody>
      </p:sp>
      <p:sp>
        <p:nvSpPr>
          <p:cNvPr id="4" name="円/楕円 3"/>
          <p:cNvSpPr/>
          <p:nvPr/>
        </p:nvSpPr>
        <p:spPr>
          <a:xfrm>
            <a:off x="942511" y="3240514"/>
            <a:ext cx="6509810" cy="836558"/>
          </a:xfrm>
          <a:prstGeom prst="ellipse">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800" b="1" dirty="0" smtClean="0">
                <a:latin typeface="+mj-lt"/>
              </a:rPr>
              <a:t>3</a:t>
            </a:r>
            <a:r>
              <a:rPr lang="ja-JP" altLang="en-US" sz="2800" b="1" dirty="0" err="1" smtClean="0">
                <a:latin typeface="+mj-lt"/>
              </a:rPr>
              <a:t>つ</a:t>
            </a:r>
            <a:r>
              <a:rPr kumimoji="1" lang="ja-JP" altLang="en-US" sz="2800" b="1" dirty="0" err="1" smtClean="0">
                <a:latin typeface="+mj-lt"/>
              </a:rPr>
              <a:t>の</a:t>
            </a:r>
            <a:r>
              <a:rPr kumimoji="1" lang="ja-JP" altLang="en-US" sz="2800" b="1" dirty="0" smtClean="0">
                <a:latin typeface="+mj-lt"/>
              </a:rPr>
              <a:t>手法</a:t>
            </a:r>
            <a:endParaRPr kumimoji="1" lang="ja-JP" altLang="en-US" sz="2800" b="1" dirty="0">
              <a:latin typeface="+mj-lt"/>
            </a:endParaRPr>
          </a:p>
        </p:txBody>
      </p:sp>
      <p:sp>
        <p:nvSpPr>
          <p:cNvPr id="8" name="下矢印 7"/>
          <p:cNvSpPr/>
          <p:nvPr/>
        </p:nvSpPr>
        <p:spPr>
          <a:xfrm>
            <a:off x="3914731" y="4257092"/>
            <a:ext cx="393713" cy="648072"/>
          </a:xfrm>
          <a:prstGeom prst="downArrow">
            <a:avLst>
              <a:gd name="adj1" fmla="val 50000"/>
              <a:gd name="adj2" fmla="val 53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11560" y="1196752"/>
            <a:ext cx="7129772" cy="10081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b="1" dirty="0" smtClean="0">
                <a:latin typeface="+mj-lt"/>
              </a:rPr>
              <a:t>役割分担を明らかにする</a:t>
            </a:r>
            <a:endParaRPr kumimoji="1" lang="ja-JP" altLang="en-US" sz="2400" b="1" dirty="0">
              <a:latin typeface="+mj-lt"/>
            </a:endParaRPr>
          </a:p>
        </p:txBody>
      </p:sp>
      <p:sp>
        <p:nvSpPr>
          <p:cNvPr id="11" name="円/楕円 10"/>
          <p:cNvSpPr/>
          <p:nvPr/>
        </p:nvSpPr>
        <p:spPr>
          <a:xfrm>
            <a:off x="1547664" y="692696"/>
            <a:ext cx="1584176" cy="50405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問題提起</a:t>
            </a:r>
            <a:endParaRPr kumimoji="1" lang="ja-JP" altLang="en-US" dirty="0"/>
          </a:p>
        </p:txBody>
      </p:sp>
      <p:sp>
        <p:nvSpPr>
          <p:cNvPr id="12" name="円/楕円 11"/>
          <p:cNvSpPr/>
          <p:nvPr/>
        </p:nvSpPr>
        <p:spPr>
          <a:xfrm>
            <a:off x="121332" y="4401108"/>
            <a:ext cx="1642356" cy="50405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結果</a:t>
            </a:r>
            <a:endParaRPr kumimoji="1" lang="ja-JP" altLang="en-US" dirty="0"/>
          </a:p>
        </p:txBody>
      </p:sp>
      <p:sp>
        <p:nvSpPr>
          <p:cNvPr id="13" name="円/楕円 12"/>
          <p:cNvSpPr/>
          <p:nvPr/>
        </p:nvSpPr>
        <p:spPr>
          <a:xfrm>
            <a:off x="1547664" y="2805916"/>
            <a:ext cx="1584176" cy="504056"/>
          </a:xfrm>
          <a:prstGeom prst="ellips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手法</a:t>
            </a:r>
            <a:endParaRPr kumimoji="1" lang="ja-JP" altLang="en-US" dirty="0"/>
          </a:p>
        </p:txBody>
      </p:sp>
      <p:sp>
        <p:nvSpPr>
          <p:cNvPr id="14" name="下矢印 13"/>
          <p:cNvSpPr/>
          <p:nvPr/>
        </p:nvSpPr>
        <p:spPr>
          <a:xfrm>
            <a:off x="3859560" y="2274322"/>
            <a:ext cx="504056" cy="783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雲形吹き出し 15"/>
          <p:cNvSpPr/>
          <p:nvPr/>
        </p:nvSpPr>
        <p:spPr>
          <a:xfrm>
            <a:off x="6084167" y="3861048"/>
            <a:ext cx="2836507" cy="1074390"/>
          </a:xfrm>
          <a:prstGeom prst="cloudCallout">
            <a:avLst>
              <a:gd name="adj1" fmla="val -102369"/>
              <a:gd name="adj2" fmla="val 45611"/>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solidFill>
                  <a:schemeClr val="tx2"/>
                </a:solidFill>
                <a:latin typeface="+mj-lt"/>
              </a:rPr>
              <a:t>本研究の手法を活用することで</a:t>
            </a:r>
            <a:endParaRPr kumimoji="1" lang="ja-JP" altLang="en-US" b="1" dirty="0">
              <a:solidFill>
                <a:schemeClr val="tx2"/>
              </a:solidFill>
              <a:latin typeface="+mj-lt"/>
            </a:endParaRPr>
          </a:p>
        </p:txBody>
      </p:sp>
      <p:pic>
        <p:nvPicPr>
          <p:cNvPr id="1026" name="Picture 2"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2591" y="836712"/>
            <a:ext cx="1485251" cy="152814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03" y="2922622"/>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17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692696"/>
            <a:ext cx="5791200" cy="1371600"/>
          </a:xfrm>
        </p:spPr>
        <p:txBody>
          <a:bodyPr>
            <a:normAutofit/>
          </a:bodyPr>
          <a:lstStyle/>
          <a:p>
            <a:r>
              <a:rPr lang="en-US" altLang="ja-JP" u="sng" dirty="0" smtClean="0"/>
              <a:t>1.</a:t>
            </a:r>
            <a:r>
              <a:rPr lang="ja-JP" altLang="en-US" u="sng" dirty="0" smtClean="0"/>
              <a:t>研究</a:t>
            </a:r>
            <a:r>
              <a:rPr lang="ja-JP" altLang="en-US" u="sng" dirty="0"/>
              <a:t>の概要</a:t>
            </a:r>
            <a:r>
              <a:rPr lang="ja-JP" altLang="en-US" dirty="0"/>
              <a:t/>
            </a:r>
            <a:br>
              <a:rPr lang="ja-JP" altLang="en-US" dirty="0"/>
            </a:b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20898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1520" y="908720"/>
            <a:ext cx="7920880" cy="5040560"/>
          </a:xfrm>
        </p:spPr>
        <p:txBody>
          <a:bodyPr>
            <a:normAutofit/>
          </a:bodyPr>
          <a:lstStyle/>
          <a:p>
            <a:r>
              <a:rPr kumimoji="1" lang="en-US" altLang="ja-JP" sz="4800" dirty="0" smtClean="0">
                <a:latin typeface="+mj-lt"/>
              </a:rPr>
              <a:t>1.1 </a:t>
            </a:r>
            <a:r>
              <a:rPr kumimoji="1" lang="ja-JP" altLang="en-US" sz="4800" dirty="0" smtClean="0">
                <a:latin typeface="+mj-lt"/>
              </a:rPr>
              <a:t>背景</a:t>
            </a:r>
            <a:endParaRPr kumimoji="1" lang="en-US" altLang="ja-JP" sz="4800" dirty="0" smtClean="0">
              <a:latin typeface="+mj-lt"/>
            </a:endParaRPr>
          </a:p>
          <a:p>
            <a:pPr marL="0" indent="0">
              <a:buNone/>
            </a:pPr>
            <a:r>
              <a:rPr lang="ja-JP" altLang="en-US" sz="3600" u="sng" dirty="0" smtClean="0">
                <a:latin typeface="+mj-lt"/>
              </a:rPr>
              <a:t>・</a:t>
            </a:r>
            <a:r>
              <a:rPr lang="ja-JP" altLang="ja-JP" sz="3600" u="sng" dirty="0" smtClean="0">
                <a:latin typeface="+mj-lt"/>
              </a:rPr>
              <a:t>オープンソースソフトウェア</a:t>
            </a:r>
            <a:r>
              <a:rPr lang="ja-JP" altLang="en-US" sz="3600" u="sng" dirty="0" smtClean="0">
                <a:latin typeface="+mj-lt"/>
              </a:rPr>
              <a:t>（以下</a:t>
            </a:r>
            <a:r>
              <a:rPr lang="en-US" altLang="ja-JP" sz="3600" u="sng" dirty="0" smtClean="0">
                <a:latin typeface="+mj-lt"/>
              </a:rPr>
              <a:t>OSS</a:t>
            </a:r>
            <a:r>
              <a:rPr lang="ja-JP" altLang="en-US" sz="3600" u="sng" dirty="0" smtClean="0">
                <a:latin typeface="+mj-lt"/>
              </a:rPr>
              <a:t>）</a:t>
            </a:r>
            <a:r>
              <a:rPr lang="ja-JP" altLang="ja-JP" sz="3600" u="sng" dirty="0" smtClean="0">
                <a:latin typeface="+mj-lt"/>
              </a:rPr>
              <a:t>を</a:t>
            </a:r>
            <a:r>
              <a:rPr lang="ja-JP" altLang="en-US" sz="3600" u="sng" dirty="0">
                <a:latin typeface="+mj-lt"/>
              </a:rPr>
              <a:t>作る</a:t>
            </a:r>
            <a:r>
              <a:rPr lang="ja-JP" altLang="ja-JP" sz="3600" u="sng" dirty="0" smtClean="0">
                <a:latin typeface="+mj-lt"/>
              </a:rPr>
              <a:t>プロジェクト</a:t>
            </a:r>
            <a:r>
              <a:rPr lang="ja-JP" altLang="ja-JP" sz="3600" u="sng" dirty="0">
                <a:latin typeface="+mj-lt"/>
              </a:rPr>
              <a:t>が増えてきて</a:t>
            </a:r>
            <a:r>
              <a:rPr lang="ja-JP" altLang="ja-JP" sz="3600" u="sng" dirty="0" smtClean="0">
                <a:latin typeface="+mj-lt"/>
              </a:rPr>
              <a:t>いる</a:t>
            </a:r>
            <a:endParaRPr lang="en-US" altLang="ja-JP" sz="3600" u="sng" dirty="0" smtClean="0">
              <a:latin typeface="+mj-lt"/>
            </a:endParaRPr>
          </a:p>
          <a:p>
            <a:pPr marL="0" indent="0">
              <a:buNone/>
            </a:pPr>
            <a:endParaRPr lang="en-US" altLang="ja-JP" dirty="0">
              <a:latin typeface="+mj-lt"/>
            </a:endParaRPr>
          </a:p>
          <a:p>
            <a:pPr marL="0" indent="0">
              <a:buNone/>
            </a:pPr>
            <a:r>
              <a:rPr kumimoji="1" lang="ja-JP" altLang="en-US" sz="3200" dirty="0" smtClean="0">
                <a:latin typeface="+mj-lt"/>
              </a:rPr>
              <a:t>→</a:t>
            </a:r>
            <a:r>
              <a:rPr kumimoji="1" lang="en-US" altLang="ja-JP" sz="3200" dirty="0" smtClean="0">
                <a:latin typeface="+mj-lt"/>
              </a:rPr>
              <a:t>OSS</a:t>
            </a:r>
            <a:r>
              <a:rPr kumimoji="1" lang="ja-JP" altLang="en-US" sz="3200" dirty="0" smtClean="0">
                <a:latin typeface="+mj-lt"/>
              </a:rPr>
              <a:t>開発はいろいろな人が関わっている</a:t>
            </a:r>
            <a:endParaRPr kumimoji="1" lang="en-US" altLang="ja-JP" sz="3200" dirty="0" smtClean="0">
              <a:latin typeface="+mj-lt"/>
            </a:endParaRPr>
          </a:p>
          <a:p>
            <a:pPr marL="0" indent="0">
              <a:buNone/>
            </a:pPr>
            <a:r>
              <a:rPr lang="ja-JP" altLang="en-US" sz="3200" dirty="0" smtClean="0">
                <a:latin typeface="+mj-lt"/>
              </a:rPr>
              <a:t>その中で役割</a:t>
            </a:r>
            <a:r>
              <a:rPr lang="ja-JP" altLang="en-US" sz="3200" dirty="0">
                <a:latin typeface="+mj-lt"/>
              </a:rPr>
              <a:t>分担がどうなっているのか</a:t>
            </a:r>
            <a:r>
              <a:rPr lang="ja-JP" altLang="en-US" sz="3200" dirty="0" smtClean="0">
                <a:latin typeface="+mj-lt"/>
              </a:rPr>
              <a:t>を調べたい</a:t>
            </a:r>
            <a:endParaRPr kumimoji="1" lang="en-US" altLang="ja-JP" dirty="0" smtClean="0">
              <a:latin typeface="+mj-lt"/>
            </a:endParaRPr>
          </a:p>
          <a:p>
            <a:endParaRPr lang="en-US" altLang="ja-JP" dirty="0" smtClean="0">
              <a:latin typeface="+mj-lt"/>
            </a:endParaRPr>
          </a:p>
        </p:txBody>
      </p:sp>
      <p:sp>
        <p:nvSpPr>
          <p:cNvPr id="6" name="タイトル 1"/>
          <p:cNvSpPr>
            <a:spLocks noGrp="1"/>
          </p:cNvSpPr>
          <p:nvPr>
            <p:ph type="title"/>
          </p:nvPr>
        </p:nvSpPr>
        <p:spPr>
          <a:xfrm>
            <a:off x="6876256" y="116632"/>
            <a:ext cx="2123728" cy="756002"/>
          </a:xfrm>
        </p:spPr>
        <p:txBody>
          <a:bodyPr>
            <a:normAutofit/>
          </a:bodyPr>
          <a:lstStyle/>
          <a:p>
            <a:r>
              <a:rPr lang="en-US" altLang="ja-JP" sz="1800" u="sng" dirty="0" smtClean="0"/>
              <a:t>1.</a:t>
            </a:r>
            <a:r>
              <a:rPr lang="ja-JP" altLang="en-US" sz="1800" u="sng" dirty="0" smtClean="0"/>
              <a:t>研究</a:t>
            </a:r>
            <a:r>
              <a:rPr lang="ja-JP" altLang="en-US" sz="1800" u="sng" dirty="0"/>
              <a:t>の概要</a:t>
            </a:r>
            <a:r>
              <a:rPr lang="ja-JP" altLang="en-US" sz="1600" dirty="0"/>
              <a:t/>
            </a:r>
            <a:br>
              <a:rPr lang="ja-JP" altLang="en-US" sz="1600" dirty="0"/>
            </a:br>
            <a:endParaRPr kumimoji="1" lang="ja-JP" altLang="en-US" sz="1600"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6048598"/>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888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1520" y="1016648"/>
            <a:ext cx="8208912" cy="5832648"/>
          </a:xfrm>
        </p:spPr>
        <p:txBody>
          <a:bodyPr>
            <a:normAutofit/>
          </a:bodyPr>
          <a:lstStyle/>
          <a:p>
            <a:r>
              <a:rPr kumimoji="1" lang="en-US" altLang="ja-JP" sz="4800" dirty="0" smtClean="0">
                <a:latin typeface="+mj-lt"/>
              </a:rPr>
              <a:t>1.1 </a:t>
            </a:r>
            <a:r>
              <a:rPr kumimoji="1" lang="ja-JP" altLang="en-US" sz="4800" dirty="0" smtClean="0">
                <a:latin typeface="+mj-lt"/>
              </a:rPr>
              <a:t>背景</a:t>
            </a:r>
            <a:endParaRPr kumimoji="1" lang="en-US" altLang="ja-JP" sz="4800" dirty="0" smtClean="0">
              <a:latin typeface="+mj-lt"/>
            </a:endParaRPr>
          </a:p>
          <a:p>
            <a:pPr marL="0" indent="0">
              <a:buNone/>
            </a:pPr>
            <a:r>
              <a:rPr kumimoji="1" lang="ja-JP" altLang="en-US" sz="3600" u="sng" dirty="0" smtClean="0">
                <a:latin typeface="+mj-lt"/>
              </a:rPr>
              <a:t>・ホスティングサイトの</a:t>
            </a:r>
            <a:r>
              <a:rPr kumimoji="1" lang="en-US" altLang="ja-JP" sz="3600" u="sng" dirty="0" err="1" smtClean="0">
                <a:latin typeface="+mj-lt"/>
              </a:rPr>
              <a:t>GitHub</a:t>
            </a:r>
            <a:r>
              <a:rPr lang="ja-JP" altLang="en-US" sz="3600" u="sng" dirty="0" smtClean="0">
                <a:latin typeface="+mj-lt"/>
              </a:rPr>
              <a:t>が注目されて</a:t>
            </a:r>
            <a:r>
              <a:rPr lang="ja-JP" altLang="en-US" sz="3600" u="sng" dirty="0" smtClean="0">
                <a:latin typeface="+mj-lt"/>
              </a:rPr>
              <a:t>いる</a:t>
            </a:r>
            <a:endParaRPr lang="en-US" altLang="ja-JP" sz="3600" u="sng" dirty="0" smtClean="0">
              <a:latin typeface="+mj-lt"/>
            </a:endParaRPr>
          </a:p>
          <a:p>
            <a:pPr marL="0" indent="0">
              <a:buNone/>
            </a:pPr>
            <a:endParaRPr lang="en-US" altLang="ja-JP" dirty="0">
              <a:latin typeface="+mj-lt"/>
            </a:endParaRPr>
          </a:p>
          <a:p>
            <a:pPr marL="0" indent="0">
              <a:buNone/>
            </a:pPr>
            <a:r>
              <a:rPr kumimoji="1" lang="ja-JP" altLang="en-US" sz="3200" dirty="0" smtClean="0">
                <a:latin typeface="+mj-lt"/>
              </a:rPr>
              <a:t>→</a:t>
            </a:r>
            <a:r>
              <a:rPr kumimoji="1" lang="en-US" altLang="ja-JP" sz="3200" dirty="0" err="1" smtClean="0">
                <a:latin typeface="+mj-lt"/>
              </a:rPr>
              <a:t>GitHub</a:t>
            </a:r>
            <a:r>
              <a:rPr kumimoji="1" lang="ja-JP" altLang="en-US" sz="3200" dirty="0" smtClean="0">
                <a:latin typeface="+mj-lt"/>
              </a:rPr>
              <a:t>はプログラマのための</a:t>
            </a:r>
            <a:r>
              <a:rPr lang="ja-JP" altLang="en-US" sz="3200" dirty="0" smtClean="0">
                <a:latin typeface="+mj-lt"/>
              </a:rPr>
              <a:t>数多くの機能を提供しており世界中に広く</a:t>
            </a:r>
            <a:r>
              <a:rPr kumimoji="1" lang="ja-JP" altLang="en-US" sz="3200" dirty="0" smtClean="0">
                <a:latin typeface="+mj-lt"/>
              </a:rPr>
              <a:t>使われて</a:t>
            </a:r>
            <a:r>
              <a:rPr lang="ja-JP" altLang="en-US" sz="3200" dirty="0" smtClean="0">
                <a:latin typeface="+mj-lt"/>
              </a:rPr>
              <a:t>おり、</a:t>
            </a:r>
            <a:r>
              <a:rPr lang="en-US" altLang="ja-JP" sz="3200" dirty="0" err="1" smtClean="0">
                <a:latin typeface="+mj-lt"/>
              </a:rPr>
              <a:t>GitHub</a:t>
            </a:r>
            <a:r>
              <a:rPr lang="ja-JP" altLang="en-US" sz="3200" dirty="0" smtClean="0">
                <a:latin typeface="+mj-lt"/>
              </a:rPr>
              <a:t>に</a:t>
            </a:r>
            <a:r>
              <a:rPr lang="en-US" altLang="ja-JP" sz="3200" dirty="0" smtClean="0">
                <a:latin typeface="+mj-lt"/>
              </a:rPr>
              <a:t>OSS</a:t>
            </a:r>
            <a:r>
              <a:rPr lang="ja-JP" altLang="en-US" sz="3200" dirty="0" smtClean="0">
                <a:latin typeface="+mj-lt"/>
              </a:rPr>
              <a:t>開発が集まっている</a:t>
            </a:r>
            <a:endParaRPr lang="en-US" altLang="ja-JP" sz="4000" u="sng" dirty="0"/>
          </a:p>
          <a:p>
            <a:pPr marL="0" indent="0">
              <a:buNone/>
            </a:pPr>
            <a:endParaRPr kumimoji="1" lang="en-US" altLang="ja-JP" sz="2400" dirty="0" smtClean="0">
              <a:latin typeface="+mj-lt"/>
            </a:endParaRPr>
          </a:p>
          <a:p>
            <a:endParaRPr lang="en-US" altLang="ja-JP" dirty="0" smtClean="0">
              <a:latin typeface="+mj-lt"/>
            </a:endParaRPr>
          </a:p>
        </p:txBody>
      </p:sp>
      <p:sp>
        <p:nvSpPr>
          <p:cNvPr id="6" name="タイトル 1"/>
          <p:cNvSpPr>
            <a:spLocks noGrp="1"/>
          </p:cNvSpPr>
          <p:nvPr>
            <p:ph type="title"/>
          </p:nvPr>
        </p:nvSpPr>
        <p:spPr>
          <a:xfrm>
            <a:off x="6876256" y="116632"/>
            <a:ext cx="2123728" cy="756002"/>
          </a:xfrm>
        </p:spPr>
        <p:txBody>
          <a:bodyPr>
            <a:normAutofit/>
          </a:bodyPr>
          <a:lstStyle/>
          <a:p>
            <a:r>
              <a:rPr lang="en-US" altLang="ja-JP" sz="1800" u="sng" dirty="0" smtClean="0"/>
              <a:t>1.</a:t>
            </a:r>
            <a:r>
              <a:rPr lang="ja-JP" altLang="en-US" sz="1800" u="sng" dirty="0" smtClean="0"/>
              <a:t>研究</a:t>
            </a:r>
            <a:r>
              <a:rPr lang="ja-JP" altLang="en-US" sz="1800" u="sng" dirty="0"/>
              <a:t>の概要</a:t>
            </a:r>
            <a:r>
              <a:rPr lang="ja-JP" altLang="en-US" sz="1600" dirty="0"/>
              <a:t/>
            </a:r>
            <a:br>
              <a:rPr lang="ja-JP" altLang="en-US" sz="1600" dirty="0"/>
            </a:br>
            <a:endParaRPr kumimoji="1" lang="ja-JP" altLang="en-US" sz="1600"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pic>
        <p:nvPicPr>
          <p:cNvPr id="2052" name="Picture 4" descr="C:\Program Files (x86)\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5011318"/>
            <a:ext cx="1699414" cy="167749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661248"/>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753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1520" y="260648"/>
            <a:ext cx="7920880" cy="5688632"/>
          </a:xfrm>
        </p:spPr>
        <p:txBody>
          <a:bodyPr>
            <a:normAutofit/>
          </a:bodyPr>
          <a:lstStyle/>
          <a:p>
            <a:r>
              <a:rPr kumimoji="1" lang="en-US" altLang="ja-JP" sz="4800" dirty="0" smtClean="0">
                <a:latin typeface="+mj-lt"/>
              </a:rPr>
              <a:t>1.1 </a:t>
            </a:r>
            <a:r>
              <a:rPr kumimoji="1" lang="ja-JP" altLang="en-US" sz="4800" dirty="0" smtClean="0">
                <a:latin typeface="+mj-lt"/>
              </a:rPr>
              <a:t>背景</a:t>
            </a:r>
            <a:endParaRPr kumimoji="1" lang="en-US" altLang="ja-JP" sz="4800" dirty="0" smtClean="0">
              <a:latin typeface="+mj-lt"/>
            </a:endParaRPr>
          </a:p>
          <a:p>
            <a:pPr marL="0" indent="0">
              <a:buNone/>
            </a:pPr>
            <a:endParaRPr lang="en-US" altLang="ja-JP" dirty="0">
              <a:latin typeface="+mj-lt"/>
            </a:endParaRPr>
          </a:p>
          <a:p>
            <a:pPr marL="0" indent="0">
              <a:buNone/>
            </a:pPr>
            <a:r>
              <a:rPr kumimoji="1" lang="ja-JP" altLang="en-US" sz="2800" dirty="0" smtClean="0">
                <a:latin typeface="+mj-lt"/>
              </a:rPr>
              <a:t>活動ログを取得・解析し結果を解釈することにより、</a:t>
            </a:r>
            <a:endParaRPr kumimoji="1" lang="en-US" altLang="ja-JP" sz="2800" dirty="0" smtClean="0">
              <a:latin typeface="+mj-lt"/>
            </a:endParaRPr>
          </a:p>
          <a:p>
            <a:pPr marL="0" indent="0">
              <a:buNone/>
            </a:pPr>
            <a:r>
              <a:rPr lang="ja-JP" altLang="en-US" sz="3200" u="sng" dirty="0">
                <a:latin typeface="+mj-lt"/>
              </a:rPr>
              <a:t>今</a:t>
            </a:r>
            <a:r>
              <a:rPr lang="ja-JP" altLang="en-US" sz="3200" u="sng" dirty="0" smtClean="0">
                <a:latin typeface="+mj-lt"/>
              </a:rPr>
              <a:t>まで明らかになっていなかった</a:t>
            </a:r>
            <a:r>
              <a:rPr lang="en-US" altLang="ja-JP" sz="3200" u="sng" dirty="0" smtClean="0">
                <a:latin typeface="+mj-lt"/>
              </a:rPr>
              <a:t>OSS</a:t>
            </a:r>
            <a:r>
              <a:rPr lang="ja-JP" altLang="en-US" sz="3200" u="sng" dirty="0" smtClean="0">
                <a:latin typeface="+mj-lt"/>
              </a:rPr>
              <a:t>プロジェクトにおける各メンバの役割の分担状況を明らかにすることが期待できる</a:t>
            </a:r>
            <a:endParaRPr kumimoji="1" lang="en-US" altLang="ja-JP" sz="3200" u="sng" dirty="0">
              <a:latin typeface="+mj-lt"/>
            </a:endParaRPr>
          </a:p>
          <a:p>
            <a:pPr marL="0" indent="0">
              <a:buNone/>
            </a:pPr>
            <a:endParaRPr kumimoji="1" lang="en-US" altLang="ja-JP" dirty="0" smtClean="0">
              <a:latin typeface="+mj-lt"/>
            </a:endParaRPr>
          </a:p>
          <a:p>
            <a:endParaRPr kumimoji="1" lang="en-US" altLang="ja-JP" dirty="0" smtClean="0">
              <a:latin typeface="+mj-lt"/>
            </a:endParaRPr>
          </a:p>
          <a:p>
            <a:endParaRPr lang="en-US" altLang="ja-JP" dirty="0" smtClean="0">
              <a:latin typeface="+mj-lt"/>
            </a:endParaRPr>
          </a:p>
        </p:txBody>
      </p:sp>
      <p:sp>
        <p:nvSpPr>
          <p:cNvPr id="6" name="タイトル 1"/>
          <p:cNvSpPr>
            <a:spLocks noGrp="1"/>
          </p:cNvSpPr>
          <p:nvPr>
            <p:ph type="title"/>
          </p:nvPr>
        </p:nvSpPr>
        <p:spPr>
          <a:xfrm>
            <a:off x="6876256" y="116632"/>
            <a:ext cx="2123728" cy="756002"/>
          </a:xfrm>
        </p:spPr>
        <p:txBody>
          <a:bodyPr>
            <a:normAutofit/>
          </a:bodyPr>
          <a:lstStyle/>
          <a:p>
            <a:r>
              <a:rPr lang="en-US" altLang="ja-JP" sz="1800" u="sng" dirty="0" smtClean="0"/>
              <a:t>1.</a:t>
            </a:r>
            <a:r>
              <a:rPr lang="ja-JP" altLang="en-US" sz="1800" u="sng" dirty="0" smtClean="0"/>
              <a:t>研究</a:t>
            </a:r>
            <a:r>
              <a:rPr lang="ja-JP" altLang="en-US" sz="1800" u="sng" dirty="0"/>
              <a:t>の概要</a:t>
            </a:r>
            <a:r>
              <a:rPr lang="ja-JP" altLang="en-US" sz="1600" dirty="0"/>
              <a:t/>
            </a:r>
            <a:br>
              <a:rPr lang="ja-JP" altLang="en-US" sz="1600" dirty="0"/>
            </a:br>
            <a:endParaRPr kumimoji="1" lang="ja-JP" altLang="en-US" sz="1600"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5" name="直方体 4"/>
          <p:cNvSpPr/>
          <p:nvPr/>
        </p:nvSpPr>
        <p:spPr>
          <a:xfrm>
            <a:off x="251520" y="4463912"/>
            <a:ext cx="2376264" cy="119733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GitHub</a:t>
            </a:r>
            <a:endParaRPr kumimoji="1" lang="ja-JP" altLang="en-US" dirty="0"/>
          </a:p>
        </p:txBody>
      </p:sp>
      <p:sp>
        <p:nvSpPr>
          <p:cNvPr id="4" name="正方形/長方形 3"/>
          <p:cNvSpPr/>
          <p:nvPr/>
        </p:nvSpPr>
        <p:spPr>
          <a:xfrm>
            <a:off x="3419872" y="4650896"/>
            <a:ext cx="1152128"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データ</a:t>
            </a:r>
            <a:endParaRPr kumimoji="1" lang="ja-JP" altLang="en-US" dirty="0"/>
          </a:p>
        </p:txBody>
      </p:sp>
      <p:sp>
        <p:nvSpPr>
          <p:cNvPr id="7" name="正方形/長方形 6"/>
          <p:cNvSpPr/>
          <p:nvPr/>
        </p:nvSpPr>
        <p:spPr>
          <a:xfrm>
            <a:off x="3680383" y="4715940"/>
            <a:ext cx="1152128" cy="801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データ</a:t>
            </a:r>
            <a:endParaRPr kumimoji="1" lang="ja-JP" altLang="en-US" dirty="0"/>
          </a:p>
        </p:txBody>
      </p:sp>
      <p:sp>
        <p:nvSpPr>
          <p:cNvPr id="8" name="正方形/長方形 7"/>
          <p:cNvSpPr/>
          <p:nvPr/>
        </p:nvSpPr>
        <p:spPr>
          <a:xfrm>
            <a:off x="3868688" y="4751944"/>
            <a:ext cx="1152128" cy="909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データ</a:t>
            </a:r>
            <a:endParaRPr kumimoji="1" lang="ja-JP" altLang="en-US" dirty="0"/>
          </a:p>
        </p:txBody>
      </p:sp>
      <p:cxnSp>
        <p:nvCxnSpPr>
          <p:cNvPr id="10" name="直線矢印コネクタ 9"/>
          <p:cNvCxnSpPr/>
          <p:nvPr/>
        </p:nvCxnSpPr>
        <p:spPr>
          <a:xfrm>
            <a:off x="2627784" y="4938928"/>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右矢印 10"/>
          <p:cNvSpPr/>
          <p:nvPr/>
        </p:nvSpPr>
        <p:spPr>
          <a:xfrm>
            <a:off x="5148064" y="4841954"/>
            <a:ext cx="1296144" cy="3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5134986" y="4167982"/>
            <a:ext cx="1309222" cy="5640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解釈</a:t>
            </a:r>
            <a:endParaRPr kumimoji="1" lang="ja-JP" altLang="en-US" dirty="0"/>
          </a:p>
        </p:txBody>
      </p:sp>
      <p:sp>
        <p:nvSpPr>
          <p:cNvPr id="13" name="二等辺三角形 12"/>
          <p:cNvSpPr/>
          <p:nvPr/>
        </p:nvSpPr>
        <p:spPr>
          <a:xfrm>
            <a:off x="6444208" y="4314128"/>
            <a:ext cx="1728193" cy="1352098"/>
          </a:xfrm>
          <a:prstGeom prst="triangl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役割分担</a:t>
            </a:r>
            <a:endParaRPr kumimoji="1" lang="ja-JP" altLang="en-US" dirty="0"/>
          </a:p>
        </p:txBody>
      </p:sp>
      <p:sp>
        <p:nvSpPr>
          <p:cNvPr id="14" name="円/楕円 13"/>
          <p:cNvSpPr/>
          <p:nvPr/>
        </p:nvSpPr>
        <p:spPr>
          <a:xfrm>
            <a:off x="2483768" y="4167982"/>
            <a:ext cx="1093197" cy="4829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収集</a:t>
            </a:r>
            <a:endParaRPr kumimoji="1" lang="ja-JP" altLang="en-US" dirty="0"/>
          </a:p>
        </p:txBody>
      </p:sp>
      <p:sp>
        <p:nvSpPr>
          <p:cNvPr id="15" name="円/楕円 14"/>
          <p:cNvSpPr/>
          <p:nvPr/>
        </p:nvSpPr>
        <p:spPr>
          <a:xfrm>
            <a:off x="3336238" y="3956560"/>
            <a:ext cx="1235762" cy="4228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解析</a:t>
            </a:r>
            <a:endParaRPr kumimoji="1" lang="ja-JP" altLang="en-US" dirty="0"/>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5" y="4314128"/>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753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620688"/>
            <a:ext cx="7620000" cy="5505475"/>
          </a:xfrm>
        </p:spPr>
        <p:txBody>
          <a:bodyPr/>
          <a:lstStyle/>
          <a:p>
            <a:r>
              <a:rPr lang="en-US" altLang="ja-JP" sz="4800" dirty="0" smtClean="0"/>
              <a:t>1.2 </a:t>
            </a:r>
            <a:r>
              <a:rPr lang="ja-JP" altLang="en-US" sz="4800" dirty="0" smtClean="0"/>
              <a:t>目的</a:t>
            </a:r>
            <a:endParaRPr lang="en-US" altLang="ja-JP" sz="4800" dirty="0" smtClean="0"/>
          </a:p>
          <a:p>
            <a:endParaRPr lang="en-US" altLang="ja-JP" sz="3200" dirty="0" smtClean="0"/>
          </a:p>
          <a:p>
            <a:r>
              <a:rPr lang="en-US" altLang="ja-JP" sz="3200" u="sng" dirty="0" err="1" smtClean="0"/>
              <a:t>GitHub</a:t>
            </a:r>
            <a:r>
              <a:rPr lang="ja-JP" altLang="ja-JP" sz="3200" u="sng" dirty="0"/>
              <a:t>上で実際に公開されている</a:t>
            </a:r>
            <a:r>
              <a:rPr lang="en-US" altLang="ja-JP" sz="3200" u="sng" dirty="0"/>
              <a:t>OSS</a:t>
            </a:r>
            <a:r>
              <a:rPr lang="ja-JP" altLang="ja-JP" sz="3200" u="sng" dirty="0"/>
              <a:t>を調べることで，プロジェクトメンバの役割分担の実態を明らかに</a:t>
            </a:r>
            <a:r>
              <a:rPr lang="ja-JP" altLang="ja-JP" sz="3200" u="sng" dirty="0" smtClean="0"/>
              <a:t>する</a:t>
            </a:r>
            <a:endParaRPr lang="ja-JP" altLang="ja-JP" sz="3200" u="sng" dirty="0"/>
          </a:p>
          <a:p>
            <a:endParaRPr lang="en-US" altLang="ja-JP" dirty="0"/>
          </a:p>
        </p:txBody>
      </p:sp>
      <p:sp>
        <p:nvSpPr>
          <p:cNvPr id="5" name="タイトル 1"/>
          <p:cNvSpPr txBox="1">
            <a:spLocks/>
          </p:cNvSpPr>
          <p:nvPr/>
        </p:nvSpPr>
        <p:spPr>
          <a:xfrm>
            <a:off x="6876256" y="116632"/>
            <a:ext cx="2123728" cy="756002"/>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1.</a:t>
            </a:r>
            <a:r>
              <a:rPr lang="ja-JP" altLang="en-US" sz="1800" u="sng" dirty="0" smtClean="0"/>
              <a:t>研究の概要</a:t>
            </a:r>
            <a:r>
              <a:rPr lang="ja-JP" altLang="en-US" sz="1600" dirty="0" smtClean="0"/>
              <a:t/>
            </a:r>
            <a:br>
              <a:rPr lang="ja-JP" altLang="en-US" sz="1600" dirty="0" smtClean="0"/>
            </a:br>
            <a:endParaRPr lang="ja-JP" altLang="en-US" sz="1600"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
        <p:nvSpPr>
          <p:cNvPr id="4" name="直方体 3"/>
          <p:cNvSpPr/>
          <p:nvPr/>
        </p:nvSpPr>
        <p:spPr>
          <a:xfrm>
            <a:off x="683568" y="4509120"/>
            <a:ext cx="2160240" cy="1080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GitHub</a:t>
            </a:r>
            <a:endParaRPr kumimoji="1" lang="ja-JP" altLang="en-US" dirty="0"/>
          </a:p>
        </p:txBody>
      </p:sp>
      <p:cxnSp>
        <p:nvCxnSpPr>
          <p:cNvPr id="7" name="直線矢印コネクタ 6"/>
          <p:cNvCxnSpPr/>
          <p:nvPr/>
        </p:nvCxnSpPr>
        <p:spPr>
          <a:xfrm flipV="1">
            <a:off x="3131840" y="4509120"/>
            <a:ext cx="1584176" cy="612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131840" y="5049180"/>
            <a:ext cx="158417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131840" y="5143184"/>
            <a:ext cx="1584176"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雲形吹き出し 13"/>
          <p:cNvSpPr/>
          <p:nvPr/>
        </p:nvSpPr>
        <p:spPr>
          <a:xfrm>
            <a:off x="4932040" y="4055110"/>
            <a:ext cx="2088232" cy="864096"/>
          </a:xfrm>
          <a:prstGeom prst="cloudCallout">
            <a:avLst>
              <a:gd name="adj1" fmla="val -48011"/>
              <a:gd name="adj2" fmla="val 10446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実態がわかる？</a:t>
            </a:r>
            <a:endParaRPr kumimoji="1" lang="ja-JP" altLang="en-US" dirty="0"/>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93" y="4121770"/>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491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u="sng" dirty="0" smtClean="0"/>
              <a:t>2.Github</a:t>
            </a:r>
            <a:r>
              <a:rPr kumimoji="1" lang="ja-JP" altLang="en-US" u="sng" dirty="0" smtClean="0"/>
              <a:t>・</a:t>
            </a:r>
            <a:r>
              <a:rPr kumimoji="1" lang="en-US" altLang="ja-JP" u="sng" dirty="0" smtClean="0"/>
              <a:t>API</a:t>
            </a:r>
            <a:r>
              <a:rPr kumimoji="1" lang="ja-JP" altLang="en-US" u="sng" dirty="0" smtClean="0"/>
              <a:t>とは</a:t>
            </a:r>
            <a:endParaRPr kumimoji="1" lang="ja-JP" altLang="en-US" u="sng" dirty="0"/>
          </a:p>
        </p:txBody>
      </p:sp>
      <p:sp>
        <p:nvSpPr>
          <p:cNvPr id="3" name="コンテンツ プレースホルダー 2"/>
          <p:cNvSpPr txBox="1">
            <a:spLocks/>
          </p:cNvSpPr>
          <p:nvPr/>
        </p:nvSpPr>
        <p:spPr>
          <a:xfrm>
            <a:off x="457200" y="1752600"/>
            <a:ext cx="7620000" cy="4373563"/>
          </a:xfrm>
          <a:prstGeom prst="rect">
            <a:avLst/>
          </a:prstGeom>
        </p:spPr>
        <p:txBody>
          <a:bodyPr/>
          <a:lst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endParaRPr lang="en-US" altLang="ja-JP" dirty="0" smtClean="0"/>
          </a:p>
          <a:p>
            <a:endParaRPr lang="en-US" altLang="ja-JP" dirty="0" smtClean="0"/>
          </a:p>
          <a:p>
            <a:endParaRPr lang="en-US" altLang="ja-JP" dirty="0" smtClean="0"/>
          </a:p>
          <a:p>
            <a:endParaRPr lang="en-US" altLang="ja-JP" dirty="0" smtClean="0"/>
          </a:p>
          <a:p>
            <a:endParaRPr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2921610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860672"/>
            <a:ext cx="7620000" cy="5265492"/>
          </a:xfrm>
        </p:spPr>
        <p:txBody>
          <a:bodyPr>
            <a:normAutofit/>
          </a:bodyPr>
          <a:lstStyle/>
          <a:p>
            <a:r>
              <a:rPr lang="en-US" altLang="ja-JP" sz="4400" dirty="0" smtClean="0"/>
              <a:t>2.1 </a:t>
            </a:r>
            <a:r>
              <a:rPr lang="en-US" altLang="ja-JP" sz="4400" dirty="0" err="1" smtClean="0"/>
              <a:t>GitHub</a:t>
            </a:r>
            <a:r>
              <a:rPr kumimoji="1" lang="ja-JP" altLang="en-US" sz="4400" dirty="0" smtClean="0"/>
              <a:t>とは</a:t>
            </a:r>
            <a:endParaRPr kumimoji="1" lang="en-US" altLang="ja-JP" sz="4400" dirty="0" smtClean="0"/>
          </a:p>
          <a:p>
            <a:endParaRPr lang="en-US" altLang="ja-JP" sz="3200" dirty="0" smtClean="0"/>
          </a:p>
          <a:p>
            <a:r>
              <a:rPr lang="ja-JP" altLang="en-US" sz="3200" dirty="0" smtClean="0"/>
              <a:t>・</a:t>
            </a:r>
            <a:r>
              <a:rPr lang="en-US" altLang="ja-JP" sz="3200" dirty="0" smtClean="0"/>
              <a:t>OSS</a:t>
            </a:r>
            <a:r>
              <a:rPr lang="ja-JP" altLang="en-US" sz="3200" dirty="0" smtClean="0"/>
              <a:t>プロジェクト</a:t>
            </a:r>
            <a:r>
              <a:rPr lang="ja-JP" altLang="en-US" sz="3200" dirty="0"/>
              <a:t>のための共有</a:t>
            </a:r>
            <a:r>
              <a:rPr lang="ja-JP" altLang="en-US" sz="3200" dirty="0" smtClean="0"/>
              <a:t>ウェブサービスのホスティングサイト</a:t>
            </a:r>
            <a:endParaRPr lang="en-US" altLang="ja-JP" sz="3200" dirty="0" smtClean="0"/>
          </a:p>
          <a:p>
            <a:r>
              <a:rPr kumimoji="1" lang="ja-JP" altLang="en-US" sz="3200" dirty="0" smtClean="0"/>
              <a:t>・</a:t>
            </a:r>
            <a:r>
              <a:rPr lang="en-US" altLang="ja-JP" sz="3200" dirty="0" smtClean="0"/>
              <a:t>SNS</a:t>
            </a:r>
            <a:r>
              <a:rPr lang="ja-JP" altLang="en-US" sz="3200" dirty="0" smtClean="0"/>
              <a:t>機能をもち、</a:t>
            </a:r>
            <a:r>
              <a:rPr lang="ja-JP" altLang="ja-JP" sz="3200" dirty="0" smtClean="0"/>
              <a:t>「</a:t>
            </a:r>
            <a:r>
              <a:rPr lang="ja-JP" altLang="ja-JP" sz="3200" u="sng" dirty="0"/>
              <a:t>プログラマのためのソーシャルネットワーキングサイト</a:t>
            </a:r>
            <a:r>
              <a:rPr lang="ja-JP" altLang="ja-JP" sz="3200" dirty="0" smtClean="0"/>
              <a:t>」</a:t>
            </a:r>
            <a:r>
              <a:rPr lang="ja-JP" altLang="en-US" sz="3200" dirty="0" smtClean="0"/>
              <a:t>とも呼ばれている</a:t>
            </a:r>
            <a:endParaRPr kumimoji="1" lang="en-US" altLang="ja-JP" sz="3200" dirty="0" smtClean="0"/>
          </a:p>
        </p:txBody>
      </p:sp>
      <p:sp>
        <p:nvSpPr>
          <p:cNvPr id="4" name="タイトル 3"/>
          <p:cNvSpPr txBox="1">
            <a:spLocks/>
          </p:cNvSpPr>
          <p:nvPr/>
        </p:nvSpPr>
        <p:spPr>
          <a:xfrm>
            <a:off x="6300192" y="404664"/>
            <a:ext cx="2664296" cy="456007"/>
          </a:xfrm>
          <a:prstGeom prst="rect">
            <a:avLst/>
          </a:prstGeom>
        </p:spPr>
        <p:txBody>
          <a:bodyPr vert="horz" lIns="91440" tIns="45720" rIns="91440" bIns="45720" rtlCol="0" anchor="b">
            <a:normAutofit/>
          </a:bodyPr>
          <a:lst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a:lstStyle>
          <a:p>
            <a:r>
              <a:rPr lang="en-US" altLang="ja-JP" sz="1800" u="sng" dirty="0" smtClean="0"/>
              <a:t>2.Github</a:t>
            </a:r>
            <a:r>
              <a:rPr lang="ja-JP" altLang="en-US" sz="1800" u="sng" dirty="0" smtClean="0"/>
              <a:t>・</a:t>
            </a:r>
            <a:r>
              <a:rPr lang="en-US" altLang="ja-JP" sz="1800" u="sng" dirty="0" smtClean="0"/>
              <a:t>API</a:t>
            </a:r>
            <a:r>
              <a:rPr lang="ja-JP" altLang="en-US" sz="1800" u="sng" dirty="0"/>
              <a:t>とは</a:t>
            </a: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5" name="直方体 4"/>
          <p:cNvSpPr/>
          <p:nvPr/>
        </p:nvSpPr>
        <p:spPr>
          <a:xfrm>
            <a:off x="827584" y="5373216"/>
            <a:ext cx="2160240" cy="10801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GitHub</a:t>
            </a:r>
            <a:endParaRPr kumimoji="1" lang="ja-JP" altLang="en-US" dirty="0"/>
          </a:p>
        </p:txBody>
      </p:sp>
      <p:sp>
        <p:nvSpPr>
          <p:cNvPr id="6" name="雲形吹き出し 5"/>
          <p:cNvSpPr/>
          <p:nvPr/>
        </p:nvSpPr>
        <p:spPr>
          <a:xfrm>
            <a:off x="3511637" y="4941168"/>
            <a:ext cx="1368152" cy="720080"/>
          </a:xfrm>
          <a:prstGeom prst="cloudCallout">
            <a:avLst>
              <a:gd name="adj1" fmla="val -59470"/>
              <a:gd name="adj2" fmla="val 7813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Issue</a:t>
            </a:r>
            <a:endParaRPr kumimoji="1" lang="ja-JP" altLang="en-US" dirty="0"/>
          </a:p>
        </p:txBody>
      </p:sp>
      <p:sp>
        <p:nvSpPr>
          <p:cNvPr id="7" name="雲形吹き出し 6"/>
          <p:cNvSpPr/>
          <p:nvPr/>
        </p:nvSpPr>
        <p:spPr>
          <a:xfrm>
            <a:off x="3644280" y="5913276"/>
            <a:ext cx="1719808" cy="684076"/>
          </a:xfrm>
          <a:prstGeom prst="cloudCallout">
            <a:avLst>
              <a:gd name="adj1" fmla="val -90379"/>
              <a:gd name="adj2" fmla="val 307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latin typeface="+mj-lt"/>
              </a:rPr>
              <a:t>リポジトリ</a:t>
            </a:r>
            <a:endParaRPr kumimoji="1" lang="ja-JP" altLang="en-US" b="1" dirty="0">
              <a:latin typeface="+mj-lt"/>
            </a:endParaRP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661248"/>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5980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3058</TotalTime>
  <Words>2531</Words>
  <Application>Microsoft Office PowerPoint</Application>
  <PresentationFormat>画面に合わせる (4:3)</PresentationFormat>
  <Paragraphs>776</Paragraphs>
  <Slides>25</Slides>
  <Notes>23</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エッセンシャル</vt:lpstr>
      <vt:lpstr>オープンソースソフトウェア開発における役割分担の実態調査 Division of the roles in open source software development </vt:lpstr>
      <vt:lpstr>目次</vt:lpstr>
      <vt:lpstr>1.研究の概要 </vt:lpstr>
      <vt:lpstr>1.研究の概要 </vt:lpstr>
      <vt:lpstr>1.研究の概要 </vt:lpstr>
      <vt:lpstr>1.研究の概要 </vt:lpstr>
      <vt:lpstr>PowerPoint プレゼンテーション</vt:lpstr>
      <vt:lpstr>2.Github・APIとは</vt:lpstr>
      <vt:lpstr>PowerPoint プレゼンテーション</vt:lpstr>
      <vt:lpstr>PowerPoint プレゼンテーション</vt:lpstr>
      <vt:lpstr>PowerPoint プレゼンテーション</vt:lpstr>
      <vt:lpstr>3. 実態調査</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4.まとめ</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オープンソースソフトウェア開発における役割分担の実態調査 Division of the roles in open source software development </dc:title>
  <dc:creator>Genki Sekiguchi</dc:creator>
  <cp:lastModifiedBy>Genki Sekiguchi</cp:lastModifiedBy>
  <cp:revision>376</cp:revision>
  <cp:lastPrinted>2014-02-04T13:29:48Z</cp:lastPrinted>
  <dcterms:created xsi:type="dcterms:W3CDTF">2014-01-30T10:32:01Z</dcterms:created>
  <dcterms:modified xsi:type="dcterms:W3CDTF">2014-02-05T04:01:07Z</dcterms:modified>
</cp:coreProperties>
</file>